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613" r:id="rId7"/>
    <p:sldId id="612" r:id="rId8"/>
    <p:sldId id="611" r:id="rId9"/>
    <p:sldId id="614" r:id="rId10"/>
    <p:sldId id="616" r:id="rId11"/>
    <p:sldId id="618" r:id="rId12"/>
    <p:sldId id="615" r:id="rId13"/>
    <p:sldId id="620" r:id="rId14"/>
    <p:sldId id="270" r:id="rId15"/>
    <p:sldId id="274" r:id="rId16"/>
    <p:sldId id="284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10CCA-9984-4D28-8CB1-D14B9E0BD5B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B54B1EB-3DDA-4CF7-8627-5B9A2EDF1E1D}">
      <dgm:prSet phldrT="[文本]"/>
      <dgm:spPr/>
      <dgm:t>
        <a:bodyPr/>
        <a:lstStyle/>
        <a:p>
          <a:r>
            <a:rPr lang="zh-CN" altLang="en-US" dirty="0"/>
            <a:t>春游活动的组织与实施</a:t>
          </a:r>
        </a:p>
      </dgm:t>
    </dgm:pt>
    <dgm:pt modelId="{7BF4629A-7DAF-44A7-BD6B-6FAE7D3F1D7B}" type="parTrans" cxnId="{11D2B307-C0EF-4F90-B3CE-E40F25427C42}">
      <dgm:prSet/>
      <dgm:spPr/>
      <dgm:t>
        <a:bodyPr/>
        <a:lstStyle/>
        <a:p>
          <a:endParaRPr lang="zh-CN" altLang="en-US"/>
        </a:p>
      </dgm:t>
    </dgm:pt>
    <dgm:pt modelId="{C7B371BE-B2CE-4DA5-8BB7-8B31FCE8C3F9}" type="sibTrans" cxnId="{11D2B307-C0EF-4F90-B3CE-E40F25427C42}">
      <dgm:prSet/>
      <dgm:spPr/>
      <dgm:t>
        <a:bodyPr/>
        <a:lstStyle/>
        <a:p>
          <a:endParaRPr lang="zh-CN" altLang="en-US"/>
        </a:p>
      </dgm:t>
    </dgm:pt>
    <dgm:pt modelId="{5A1E9093-CDC8-41C9-AC95-9BD4C72E3B58}">
      <dgm:prSet phldrT="[文本]"/>
      <dgm:spPr/>
      <dgm:t>
        <a:bodyPr/>
        <a:lstStyle/>
        <a:p>
          <a:r>
            <a:rPr lang="zh-CN" altLang="en-US" dirty="0"/>
            <a:t>年中会相关奖品、订餐等工作的准备</a:t>
          </a:r>
        </a:p>
      </dgm:t>
    </dgm:pt>
    <dgm:pt modelId="{6D5FE5A8-A9D9-4688-9AC7-3D3F82CB492E}" type="parTrans" cxnId="{CA16217B-D7D9-4A9A-BE93-B67CF3A69965}">
      <dgm:prSet/>
      <dgm:spPr/>
      <dgm:t>
        <a:bodyPr/>
        <a:lstStyle/>
        <a:p>
          <a:endParaRPr lang="zh-CN" altLang="en-US"/>
        </a:p>
      </dgm:t>
    </dgm:pt>
    <dgm:pt modelId="{0AA8BF3B-1C80-47D9-B78B-612522984483}" type="sibTrans" cxnId="{CA16217B-D7D9-4A9A-BE93-B67CF3A69965}">
      <dgm:prSet/>
      <dgm:spPr/>
      <dgm:t>
        <a:bodyPr/>
        <a:lstStyle/>
        <a:p>
          <a:endParaRPr lang="zh-CN" altLang="en-US"/>
        </a:p>
      </dgm:t>
    </dgm:pt>
    <dgm:pt modelId="{20CFFD4F-4614-4DED-9E46-EAF6B61CEB5C}">
      <dgm:prSet phldrT="[文本]"/>
      <dgm:spPr/>
      <dgm:t>
        <a:bodyPr/>
        <a:lstStyle/>
        <a:p>
          <a:r>
            <a:rPr lang="zh-CN" altLang="en-US" dirty="0"/>
            <a:t>岗位职责的修改与下步工作开展的讨论</a:t>
          </a:r>
        </a:p>
      </dgm:t>
    </dgm:pt>
    <dgm:pt modelId="{37507302-5A22-4E35-B21C-15298C7626D5}" type="parTrans" cxnId="{B9D70DBD-CEEC-4AED-A6BD-C7F4B87F9F0E}">
      <dgm:prSet/>
      <dgm:spPr/>
      <dgm:t>
        <a:bodyPr/>
        <a:lstStyle/>
        <a:p>
          <a:endParaRPr lang="zh-CN" altLang="en-US"/>
        </a:p>
      </dgm:t>
    </dgm:pt>
    <dgm:pt modelId="{CD417DC0-5479-4EEE-B9D1-6AB3C5C6144E}" type="sibTrans" cxnId="{B9D70DBD-CEEC-4AED-A6BD-C7F4B87F9F0E}">
      <dgm:prSet/>
      <dgm:spPr/>
      <dgm:t>
        <a:bodyPr/>
        <a:lstStyle/>
        <a:p>
          <a:endParaRPr lang="zh-CN" altLang="en-US"/>
        </a:p>
      </dgm:t>
    </dgm:pt>
    <dgm:pt modelId="{F0B1B895-E8DC-41A8-8A85-C8D84CC14A10}">
      <dgm:prSet phldrT="[文本]"/>
      <dgm:spPr/>
      <dgm:t>
        <a:bodyPr/>
        <a:lstStyle/>
        <a:p>
          <a:r>
            <a:rPr lang="zh-CN" altLang="en-US" dirty="0"/>
            <a:t>渠道拓展工作的协助：报备登记与渠道商问题处理</a:t>
          </a:r>
        </a:p>
      </dgm:t>
    </dgm:pt>
    <dgm:pt modelId="{B5BCBA90-8686-4F65-B6CB-CE8C21623021}" type="parTrans" cxnId="{B8192C01-2B25-45A0-BA6D-09EA3A78CCF8}">
      <dgm:prSet/>
      <dgm:spPr/>
      <dgm:t>
        <a:bodyPr/>
        <a:lstStyle/>
        <a:p>
          <a:endParaRPr lang="zh-CN" altLang="en-US"/>
        </a:p>
      </dgm:t>
    </dgm:pt>
    <dgm:pt modelId="{5F0588B8-3526-4559-9E2A-23207994A07B}" type="sibTrans" cxnId="{B8192C01-2B25-45A0-BA6D-09EA3A78CCF8}">
      <dgm:prSet/>
      <dgm:spPr/>
      <dgm:t>
        <a:bodyPr/>
        <a:lstStyle/>
        <a:p>
          <a:endParaRPr lang="zh-CN" altLang="en-US"/>
        </a:p>
      </dgm:t>
    </dgm:pt>
    <dgm:pt modelId="{8C4EE59C-0ED8-5E4E-BD31-50670D48A19F}">
      <dgm:prSet/>
      <dgm:spPr/>
      <dgm:t>
        <a:bodyPr/>
        <a:lstStyle/>
        <a:p>
          <a:r>
            <a:rPr lang="zh-CN" altLang="en-US" dirty="0"/>
            <a:t>品质管理：客户投诉处理与突发问题的紧急应对与反馈</a:t>
          </a:r>
        </a:p>
      </dgm:t>
    </dgm:pt>
    <dgm:pt modelId="{18A4F49B-0567-CF4B-A435-D7AD47ED2234}" type="parTrans" cxnId="{B8FFE979-2B52-1649-9120-60C79EFB64F3}">
      <dgm:prSet/>
      <dgm:spPr/>
      <dgm:t>
        <a:bodyPr/>
        <a:lstStyle/>
        <a:p>
          <a:endParaRPr lang="zh-CN" altLang="en-US"/>
        </a:p>
      </dgm:t>
    </dgm:pt>
    <dgm:pt modelId="{5892A9F0-003E-2340-B62F-C3719E772B1F}" type="sibTrans" cxnId="{B8FFE979-2B52-1649-9120-60C79EFB64F3}">
      <dgm:prSet/>
      <dgm:spPr/>
      <dgm:t>
        <a:bodyPr/>
        <a:lstStyle/>
        <a:p>
          <a:endParaRPr lang="zh-CN" altLang="en-US"/>
        </a:p>
      </dgm:t>
    </dgm:pt>
    <dgm:pt modelId="{E09AF7AD-635D-40F8-91EC-72076A6326E6}" type="pres">
      <dgm:prSet presAssocID="{57510CCA-9984-4D28-8CB1-D14B9E0BD5B5}" presName="linear" presStyleCnt="0">
        <dgm:presLayoutVars>
          <dgm:dir/>
          <dgm:animLvl val="lvl"/>
          <dgm:resizeHandles val="exact"/>
        </dgm:presLayoutVars>
      </dgm:prSet>
      <dgm:spPr/>
    </dgm:pt>
    <dgm:pt modelId="{659F1661-AD64-44C2-B2E8-345500602CA0}" type="pres">
      <dgm:prSet presAssocID="{6B54B1EB-3DDA-4CF7-8627-5B9A2EDF1E1D}" presName="parentLin" presStyleCnt="0"/>
      <dgm:spPr/>
    </dgm:pt>
    <dgm:pt modelId="{6EF0CDB5-2BF5-498F-AC88-BCC41A76F8DA}" type="pres">
      <dgm:prSet presAssocID="{6B54B1EB-3DDA-4CF7-8627-5B9A2EDF1E1D}" presName="parentLeftMargin" presStyleLbl="node1" presStyleIdx="0" presStyleCnt="5"/>
      <dgm:spPr/>
    </dgm:pt>
    <dgm:pt modelId="{AB968D79-DAC7-4A67-9960-0B5C6C2CC60E}" type="pres">
      <dgm:prSet presAssocID="{6B54B1EB-3DDA-4CF7-8627-5B9A2EDF1E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69342D-E8D3-43CB-8B85-44C9BE79126C}" type="pres">
      <dgm:prSet presAssocID="{6B54B1EB-3DDA-4CF7-8627-5B9A2EDF1E1D}" presName="negativeSpace" presStyleCnt="0"/>
      <dgm:spPr/>
    </dgm:pt>
    <dgm:pt modelId="{B6E08531-629D-4357-819D-4546D94CF7EC}" type="pres">
      <dgm:prSet presAssocID="{6B54B1EB-3DDA-4CF7-8627-5B9A2EDF1E1D}" presName="childText" presStyleLbl="conFgAcc1" presStyleIdx="0" presStyleCnt="5">
        <dgm:presLayoutVars>
          <dgm:bulletEnabled val="1"/>
        </dgm:presLayoutVars>
      </dgm:prSet>
      <dgm:spPr/>
    </dgm:pt>
    <dgm:pt modelId="{3684193F-89A8-43AD-AA3E-E3F468218CFF}" type="pres">
      <dgm:prSet presAssocID="{C7B371BE-B2CE-4DA5-8BB7-8B31FCE8C3F9}" presName="spaceBetweenRectangles" presStyleCnt="0"/>
      <dgm:spPr/>
    </dgm:pt>
    <dgm:pt modelId="{3A274CA0-9647-4B59-A1A0-95882513A5CF}" type="pres">
      <dgm:prSet presAssocID="{5A1E9093-CDC8-41C9-AC95-9BD4C72E3B58}" presName="parentLin" presStyleCnt="0"/>
      <dgm:spPr/>
    </dgm:pt>
    <dgm:pt modelId="{EDACDA56-C4B3-4B75-9AF4-17A8004C017E}" type="pres">
      <dgm:prSet presAssocID="{5A1E9093-CDC8-41C9-AC95-9BD4C72E3B58}" presName="parentLeftMargin" presStyleLbl="node1" presStyleIdx="0" presStyleCnt="5"/>
      <dgm:spPr/>
    </dgm:pt>
    <dgm:pt modelId="{FE2A5A1B-C961-490E-BF7E-70F7F8283950}" type="pres">
      <dgm:prSet presAssocID="{5A1E9093-CDC8-41C9-AC95-9BD4C72E3B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C40C48-1AFC-46DC-91BD-74125772B511}" type="pres">
      <dgm:prSet presAssocID="{5A1E9093-CDC8-41C9-AC95-9BD4C72E3B58}" presName="negativeSpace" presStyleCnt="0"/>
      <dgm:spPr/>
    </dgm:pt>
    <dgm:pt modelId="{036495C0-6306-413E-BAEA-E3592F1FF383}" type="pres">
      <dgm:prSet presAssocID="{5A1E9093-CDC8-41C9-AC95-9BD4C72E3B58}" presName="childText" presStyleLbl="conFgAcc1" presStyleIdx="1" presStyleCnt="5">
        <dgm:presLayoutVars>
          <dgm:bulletEnabled val="1"/>
        </dgm:presLayoutVars>
      </dgm:prSet>
      <dgm:spPr/>
    </dgm:pt>
    <dgm:pt modelId="{3D4D10EE-A8D7-4B4D-AC18-553C1E4F6004}" type="pres">
      <dgm:prSet presAssocID="{0AA8BF3B-1C80-47D9-B78B-612522984483}" presName="spaceBetweenRectangles" presStyleCnt="0"/>
      <dgm:spPr/>
    </dgm:pt>
    <dgm:pt modelId="{4F4E9447-5010-4B16-9218-495253593F52}" type="pres">
      <dgm:prSet presAssocID="{20CFFD4F-4614-4DED-9E46-EAF6B61CEB5C}" presName="parentLin" presStyleCnt="0"/>
      <dgm:spPr/>
    </dgm:pt>
    <dgm:pt modelId="{9B132F47-CAB4-4C2D-9A06-485B387CB4E4}" type="pres">
      <dgm:prSet presAssocID="{20CFFD4F-4614-4DED-9E46-EAF6B61CEB5C}" presName="parentLeftMargin" presStyleLbl="node1" presStyleIdx="1" presStyleCnt="5"/>
      <dgm:spPr/>
    </dgm:pt>
    <dgm:pt modelId="{0A8BC181-2EF9-4186-AC2D-49AC917509DE}" type="pres">
      <dgm:prSet presAssocID="{20CFFD4F-4614-4DED-9E46-EAF6B61CEB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E59028-C7E5-46F3-9C5C-F46A480BBE05}" type="pres">
      <dgm:prSet presAssocID="{20CFFD4F-4614-4DED-9E46-EAF6B61CEB5C}" presName="negativeSpace" presStyleCnt="0"/>
      <dgm:spPr/>
    </dgm:pt>
    <dgm:pt modelId="{AC8614FA-5F06-4120-B7A3-F77EDAB0C8B5}" type="pres">
      <dgm:prSet presAssocID="{20CFFD4F-4614-4DED-9E46-EAF6B61CEB5C}" presName="childText" presStyleLbl="conFgAcc1" presStyleIdx="2" presStyleCnt="5">
        <dgm:presLayoutVars>
          <dgm:bulletEnabled val="1"/>
        </dgm:presLayoutVars>
      </dgm:prSet>
      <dgm:spPr/>
    </dgm:pt>
    <dgm:pt modelId="{9E998EB5-3C23-45BC-8444-FCEDE8D3A4A6}" type="pres">
      <dgm:prSet presAssocID="{CD417DC0-5479-4EEE-B9D1-6AB3C5C6144E}" presName="spaceBetweenRectangles" presStyleCnt="0"/>
      <dgm:spPr/>
    </dgm:pt>
    <dgm:pt modelId="{010B5943-FB07-4F6F-9A2F-2FF750654FEA}" type="pres">
      <dgm:prSet presAssocID="{F0B1B895-E8DC-41A8-8A85-C8D84CC14A10}" presName="parentLin" presStyleCnt="0"/>
      <dgm:spPr/>
    </dgm:pt>
    <dgm:pt modelId="{F79A394F-25FF-487F-B159-9786B74E1C55}" type="pres">
      <dgm:prSet presAssocID="{F0B1B895-E8DC-41A8-8A85-C8D84CC14A10}" presName="parentLeftMargin" presStyleLbl="node1" presStyleIdx="2" presStyleCnt="5"/>
      <dgm:spPr/>
    </dgm:pt>
    <dgm:pt modelId="{7A42B60C-BF3B-45B0-8F37-280CBA82B314}" type="pres">
      <dgm:prSet presAssocID="{F0B1B895-E8DC-41A8-8A85-C8D84CC14A1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E88B52-A84C-45EC-957F-44638F69A7F3}" type="pres">
      <dgm:prSet presAssocID="{F0B1B895-E8DC-41A8-8A85-C8D84CC14A10}" presName="negativeSpace" presStyleCnt="0"/>
      <dgm:spPr/>
    </dgm:pt>
    <dgm:pt modelId="{A3DA5580-6C00-4EC5-9DCE-04567AB67456}" type="pres">
      <dgm:prSet presAssocID="{F0B1B895-E8DC-41A8-8A85-C8D84CC14A10}" presName="childText" presStyleLbl="conFgAcc1" presStyleIdx="3" presStyleCnt="5">
        <dgm:presLayoutVars>
          <dgm:bulletEnabled val="1"/>
        </dgm:presLayoutVars>
      </dgm:prSet>
      <dgm:spPr/>
    </dgm:pt>
    <dgm:pt modelId="{8AE506FE-0838-F048-91A4-A34CE5B02276}" type="pres">
      <dgm:prSet presAssocID="{5F0588B8-3526-4559-9E2A-23207994A07B}" presName="spaceBetweenRectangles" presStyleCnt="0"/>
      <dgm:spPr/>
    </dgm:pt>
    <dgm:pt modelId="{C306AD9B-9FE6-8744-8DB2-163226181477}" type="pres">
      <dgm:prSet presAssocID="{8C4EE59C-0ED8-5E4E-BD31-50670D48A19F}" presName="parentLin" presStyleCnt="0"/>
      <dgm:spPr/>
    </dgm:pt>
    <dgm:pt modelId="{9FB6C4D9-EA43-394A-A589-7FA7B8E6FCEA}" type="pres">
      <dgm:prSet presAssocID="{8C4EE59C-0ED8-5E4E-BD31-50670D48A19F}" presName="parentLeftMargin" presStyleLbl="node1" presStyleIdx="3" presStyleCnt="5"/>
      <dgm:spPr/>
    </dgm:pt>
    <dgm:pt modelId="{17076888-28A2-A44F-B4C1-A0DF302B53A0}" type="pres">
      <dgm:prSet presAssocID="{8C4EE59C-0ED8-5E4E-BD31-50670D48A19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0B70A20-25CE-5D43-A731-9EE10B803741}" type="pres">
      <dgm:prSet presAssocID="{8C4EE59C-0ED8-5E4E-BD31-50670D48A19F}" presName="negativeSpace" presStyleCnt="0"/>
      <dgm:spPr/>
    </dgm:pt>
    <dgm:pt modelId="{FABD0BA1-0AD8-1A42-9235-8255B36C2190}" type="pres">
      <dgm:prSet presAssocID="{8C4EE59C-0ED8-5E4E-BD31-50670D48A19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192C01-2B25-45A0-BA6D-09EA3A78CCF8}" srcId="{57510CCA-9984-4D28-8CB1-D14B9E0BD5B5}" destId="{F0B1B895-E8DC-41A8-8A85-C8D84CC14A10}" srcOrd="3" destOrd="0" parTransId="{B5BCBA90-8686-4F65-B6CB-CE8C21623021}" sibTransId="{5F0588B8-3526-4559-9E2A-23207994A07B}"/>
    <dgm:cxn modelId="{11D2B307-C0EF-4F90-B3CE-E40F25427C42}" srcId="{57510CCA-9984-4D28-8CB1-D14B9E0BD5B5}" destId="{6B54B1EB-3DDA-4CF7-8627-5B9A2EDF1E1D}" srcOrd="0" destOrd="0" parTransId="{7BF4629A-7DAF-44A7-BD6B-6FAE7D3F1D7B}" sibTransId="{C7B371BE-B2CE-4DA5-8BB7-8B31FCE8C3F9}"/>
    <dgm:cxn modelId="{736E900C-65ED-7041-9257-ABA6CD34A68C}" type="presOf" srcId="{8C4EE59C-0ED8-5E4E-BD31-50670D48A19F}" destId="{9FB6C4D9-EA43-394A-A589-7FA7B8E6FCEA}" srcOrd="0" destOrd="0" presId="urn:microsoft.com/office/officeart/2005/8/layout/list1"/>
    <dgm:cxn modelId="{B6956510-4332-437A-A070-706857667B67}" type="presOf" srcId="{20CFFD4F-4614-4DED-9E46-EAF6B61CEB5C}" destId="{0A8BC181-2EF9-4186-AC2D-49AC917509DE}" srcOrd="1" destOrd="0" presId="urn:microsoft.com/office/officeart/2005/8/layout/list1"/>
    <dgm:cxn modelId="{474B4230-62CA-694C-8B8F-2AFAF24BCDC3}" type="presOf" srcId="{8C4EE59C-0ED8-5E4E-BD31-50670D48A19F}" destId="{17076888-28A2-A44F-B4C1-A0DF302B53A0}" srcOrd="1" destOrd="0" presId="urn:microsoft.com/office/officeart/2005/8/layout/list1"/>
    <dgm:cxn modelId="{D1DE1570-1C4F-404B-B70B-7CFDE1D9DAE9}" type="presOf" srcId="{5A1E9093-CDC8-41C9-AC95-9BD4C72E3B58}" destId="{FE2A5A1B-C961-490E-BF7E-70F7F8283950}" srcOrd="1" destOrd="0" presId="urn:microsoft.com/office/officeart/2005/8/layout/list1"/>
    <dgm:cxn modelId="{39673672-7190-449F-B815-2C1B3F0C3713}" type="presOf" srcId="{F0B1B895-E8DC-41A8-8A85-C8D84CC14A10}" destId="{7A42B60C-BF3B-45B0-8F37-280CBA82B314}" srcOrd="1" destOrd="0" presId="urn:microsoft.com/office/officeart/2005/8/layout/list1"/>
    <dgm:cxn modelId="{C9DF1954-F9D3-486F-B02C-E2B49EDEA02B}" type="presOf" srcId="{6B54B1EB-3DDA-4CF7-8627-5B9A2EDF1E1D}" destId="{AB968D79-DAC7-4A67-9960-0B5C6C2CC60E}" srcOrd="1" destOrd="0" presId="urn:microsoft.com/office/officeart/2005/8/layout/list1"/>
    <dgm:cxn modelId="{B8FFE979-2B52-1649-9120-60C79EFB64F3}" srcId="{57510CCA-9984-4D28-8CB1-D14B9E0BD5B5}" destId="{8C4EE59C-0ED8-5E4E-BD31-50670D48A19F}" srcOrd="4" destOrd="0" parTransId="{18A4F49B-0567-CF4B-A435-D7AD47ED2234}" sibTransId="{5892A9F0-003E-2340-B62F-C3719E772B1F}"/>
    <dgm:cxn modelId="{CA16217B-D7D9-4A9A-BE93-B67CF3A69965}" srcId="{57510CCA-9984-4D28-8CB1-D14B9E0BD5B5}" destId="{5A1E9093-CDC8-41C9-AC95-9BD4C72E3B58}" srcOrd="1" destOrd="0" parTransId="{6D5FE5A8-A9D9-4688-9AC7-3D3F82CB492E}" sibTransId="{0AA8BF3B-1C80-47D9-B78B-612522984483}"/>
    <dgm:cxn modelId="{FB1FF582-CDAE-4879-ABE6-B0B8EBF45F17}" type="presOf" srcId="{6B54B1EB-3DDA-4CF7-8627-5B9A2EDF1E1D}" destId="{6EF0CDB5-2BF5-498F-AC88-BCC41A76F8DA}" srcOrd="0" destOrd="0" presId="urn:microsoft.com/office/officeart/2005/8/layout/list1"/>
    <dgm:cxn modelId="{6F1A7984-4CA6-425C-B908-702D4BDEE719}" type="presOf" srcId="{5A1E9093-CDC8-41C9-AC95-9BD4C72E3B58}" destId="{EDACDA56-C4B3-4B75-9AF4-17A8004C017E}" srcOrd="0" destOrd="0" presId="urn:microsoft.com/office/officeart/2005/8/layout/list1"/>
    <dgm:cxn modelId="{8ACF3CAC-DD0E-4F70-A3EE-22818757C53C}" type="presOf" srcId="{57510CCA-9984-4D28-8CB1-D14B9E0BD5B5}" destId="{E09AF7AD-635D-40F8-91EC-72076A6326E6}" srcOrd="0" destOrd="0" presId="urn:microsoft.com/office/officeart/2005/8/layout/list1"/>
    <dgm:cxn modelId="{B9D70DBD-CEEC-4AED-A6BD-C7F4B87F9F0E}" srcId="{57510CCA-9984-4D28-8CB1-D14B9E0BD5B5}" destId="{20CFFD4F-4614-4DED-9E46-EAF6B61CEB5C}" srcOrd="2" destOrd="0" parTransId="{37507302-5A22-4E35-B21C-15298C7626D5}" sibTransId="{CD417DC0-5479-4EEE-B9D1-6AB3C5C6144E}"/>
    <dgm:cxn modelId="{74CA1AC1-9F16-416A-99C8-4A45A13E7091}" type="presOf" srcId="{20CFFD4F-4614-4DED-9E46-EAF6B61CEB5C}" destId="{9B132F47-CAB4-4C2D-9A06-485B387CB4E4}" srcOrd="0" destOrd="0" presId="urn:microsoft.com/office/officeart/2005/8/layout/list1"/>
    <dgm:cxn modelId="{2F3F30E9-C424-46A2-AC87-DE2A15B8C973}" type="presOf" srcId="{F0B1B895-E8DC-41A8-8A85-C8D84CC14A10}" destId="{F79A394F-25FF-487F-B159-9786B74E1C55}" srcOrd="0" destOrd="0" presId="urn:microsoft.com/office/officeart/2005/8/layout/list1"/>
    <dgm:cxn modelId="{23456887-AD41-4E17-99B3-C01A71259AAE}" type="presParOf" srcId="{E09AF7AD-635D-40F8-91EC-72076A6326E6}" destId="{659F1661-AD64-44C2-B2E8-345500602CA0}" srcOrd="0" destOrd="0" presId="urn:microsoft.com/office/officeart/2005/8/layout/list1"/>
    <dgm:cxn modelId="{44134100-0F4E-4E3E-8B4D-40AF929F47CD}" type="presParOf" srcId="{659F1661-AD64-44C2-B2E8-345500602CA0}" destId="{6EF0CDB5-2BF5-498F-AC88-BCC41A76F8DA}" srcOrd="0" destOrd="0" presId="urn:microsoft.com/office/officeart/2005/8/layout/list1"/>
    <dgm:cxn modelId="{43B0045E-4E8E-40CD-BC19-EAE308B3220C}" type="presParOf" srcId="{659F1661-AD64-44C2-B2E8-345500602CA0}" destId="{AB968D79-DAC7-4A67-9960-0B5C6C2CC60E}" srcOrd="1" destOrd="0" presId="urn:microsoft.com/office/officeart/2005/8/layout/list1"/>
    <dgm:cxn modelId="{E46A93F1-C098-4374-AF01-610F381B7C34}" type="presParOf" srcId="{E09AF7AD-635D-40F8-91EC-72076A6326E6}" destId="{7069342D-E8D3-43CB-8B85-44C9BE79126C}" srcOrd="1" destOrd="0" presId="urn:microsoft.com/office/officeart/2005/8/layout/list1"/>
    <dgm:cxn modelId="{1BF44A02-C4E9-417E-B1CC-82EFC0E4E570}" type="presParOf" srcId="{E09AF7AD-635D-40F8-91EC-72076A6326E6}" destId="{B6E08531-629D-4357-819D-4546D94CF7EC}" srcOrd="2" destOrd="0" presId="urn:microsoft.com/office/officeart/2005/8/layout/list1"/>
    <dgm:cxn modelId="{2EF031F0-5AC4-44E3-ABE4-19F90A617BD8}" type="presParOf" srcId="{E09AF7AD-635D-40F8-91EC-72076A6326E6}" destId="{3684193F-89A8-43AD-AA3E-E3F468218CFF}" srcOrd="3" destOrd="0" presId="urn:microsoft.com/office/officeart/2005/8/layout/list1"/>
    <dgm:cxn modelId="{1CBCB400-CB9C-4B42-81DC-646CFD714EDE}" type="presParOf" srcId="{E09AF7AD-635D-40F8-91EC-72076A6326E6}" destId="{3A274CA0-9647-4B59-A1A0-95882513A5CF}" srcOrd="4" destOrd="0" presId="urn:microsoft.com/office/officeart/2005/8/layout/list1"/>
    <dgm:cxn modelId="{CE65C803-0AFB-4B37-9B62-6715905BE74F}" type="presParOf" srcId="{3A274CA0-9647-4B59-A1A0-95882513A5CF}" destId="{EDACDA56-C4B3-4B75-9AF4-17A8004C017E}" srcOrd="0" destOrd="0" presId="urn:microsoft.com/office/officeart/2005/8/layout/list1"/>
    <dgm:cxn modelId="{A2E45DEE-E375-405E-9FB2-ADBA66FDEDDC}" type="presParOf" srcId="{3A274CA0-9647-4B59-A1A0-95882513A5CF}" destId="{FE2A5A1B-C961-490E-BF7E-70F7F8283950}" srcOrd="1" destOrd="0" presId="urn:microsoft.com/office/officeart/2005/8/layout/list1"/>
    <dgm:cxn modelId="{B705752C-D5EE-4BAE-A0A5-53D80A1EF59C}" type="presParOf" srcId="{E09AF7AD-635D-40F8-91EC-72076A6326E6}" destId="{A3C40C48-1AFC-46DC-91BD-74125772B511}" srcOrd="5" destOrd="0" presId="urn:microsoft.com/office/officeart/2005/8/layout/list1"/>
    <dgm:cxn modelId="{ECDA6A4B-5684-4CC9-8E4D-5781E53668DB}" type="presParOf" srcId="{E09AF7AD-635D-40F8-91EC-72076A6326E6}" destId="{036495C0-6306-413E-BAEA-E3592F1FF383}" srcOrd="6" destOrd="0" presId="urn:microsoft.com/office/officeart/2005/8/layout/list1"/>
    <dgm:cxn modelId="{1A168AA8-F176-486B-BE1C-C5DD92181DD5}" type="presParOf" srcId="{E09AF7AD-635D-40F8-91EC-72076A6326E6}" destId="{3D4D10EE-A8D7-4B4D-AC18-553C1E4F6004}" srcOrd="7" destOrd="0" presId="urn:microsoft.com/office/officeart/2005/8/layout/list1"/>
    <dgm:cxn modelId="{32367AE8-D4AB-43BF-9E3D-DE72A6976833}" type="presParOf" srcId="{E09AF7AD-635D-40F8-91EC-72076A6326E6}" destId="{4F4E9447-5010-4B16-9218-495253593F52}" srcOrd="8" destOrd="0" presId="urn:microsoft.com/office/officeart/2005/8/layout/list1"/>
    <dgm:cxn modelId="{81FC0A7B-205F-43FA-94FD-94716D55DF33}" type="presParOf" srcId="{4F4E9447-5010-4B16-9218-495253593F52}" destId="{9B132F47-CAB4-4C2D-9A06-485B387CB4E4}" srcOrd="0" destOrd="0" presId="urn:microsoft.com/office/officeart/2005/8/layout/list1"/>
    <dgm:cxn modelId="{1A397A61-D382-4378-808B-595D3D4C9924}" type="presParOf" srcId="{4F4E9447-5010-4B16-9218-495253593F52}" destId="{0A8BC181-2EF9-4186-AC2D-49AC917509DE}" srcOrd="1" destOrd="0" presId="urn:microsoft.com/office/officeart/2005/8/layout/list1"/>
    <dgm:cxn modelId="{139AE225-A441-47D2-98CC-EA6D1F4A129E}" type="presParOf" srcId="{E09AF7AD-635D-40F8-91EC-72076A6326E6}" destId="{AAE59028-C7E5-46F3-9C5C-F46A480BBE05}" srcOrd="9" destOrd="0" presId="urn:microsoft.com/office/officeart/2005/8/layout/list1"/>
    <dgm:cxn modelId="{F976341A-0C6D-40FE-BA8B-FBD884D02F50}" type="presParOf" srcId="{E09AF7AD-635D-40F8-91EC-72076A6326E6}" destId="{AC8614FA-5F06-4120-B7A3-F77EDAB0C8B5}" srcOrd="10" destOrd="0" presId="urn:microsoft.com/office/officeart/2005/8/layout/list1"/>
    <dgm:cxn modelId="{F7FCC46B-C9F7-4941-8A7D-A6F8F5C6E8F1}" type="presParOf" srcId="{E09AF7AD-635D-40F8-91EC-72076A6326E6}" destId="{9E998EB5-3C23-45BC-8444-FCEDE8D3A4A6}" srcOrd="11" destOrd="0" presId="urn:microsoft.com/office/officeart/2005/8/layout/list1"/>
    <dgm:cxn modelId="{6F4BBC20-A314-4588-8E81-4D0C65A1045A}" type="presParOf" srcId="{E09AF7AD-635D-40F8-91EC-72076A6326E6}" destId="{010B5943-FB07-4F6F-9A2F-2FF750654FEA}" srcOrd="12" destOrd="0" presId="urn:microsoft.com/office/officeart/2005/8/layout/list1"/>
    <dgm:cxn modelId="{53E3A76D-656C-48A2-99BD-BFD3CA83EC0A}" type="presParOf" srcId="{010B5943-FB07-4F6F-9A2F-2FF750654FEA}" destId="{F79A394F-25FF-487F-B159-9786B74E1C55}" srcOrd="0" destOrd="0" presId="urn:microsoft.com/office/officeart/2005/8/layout/list1"/>
    <dgm:cxn modelId="{9C279A3D-1B0F-4A90-9C8F-3C4566869008}" type="presParOf" srcId="{010B5943-FB07-4F6F-9A2F-2FF750654FEA}" destId="{7A42B60C-BF3B-45B0-8F37-280CBA82B314}" srcOrd="1" destOrd="0" presId="urn:microsoft.com/office/officeart/2005/8/layout/list1"/>
    <dgm:cxn modelId="{F2DF5630-40CD-40D8-9813-1BE75E1F26F5}" type="presParOf" srcId="{E09AF7AD-635D-40F8-91EC-72076A6326E6}" destId="{F0E88B52-A84C-45EC-957F-44638F69A7F3}" srcOrd="13" destOrd="0" presId="urn:microsoft.com/office/officeart/2005/8/layout/list1"/>
    <dgm:cxn modelId="{BA4458C4-7B4B-4996-9D6B-5E3B62E9D90D}" type="presParOf" srcId="{E09AF7AD-635D-40F8-91EC-72076A6326E6}" destId="{A3DA5580-6C00-4EC5-9DCE-04567AB67456}" srcOrd="14" destOrd="0" presId="urn:microsoft.com/office/officeart/2005/8/layout/list1"/>
    <dgm:cxn modelId="{66AD09F9-12EF-C34A-9503-7B4927710ABB}" type="presParOf" srcId="{E09AF7AD-635D-40F8-91EC-72076A6326E6}" destId="{8AE506FE-0838-F048-91A4-A34CE5B02276}" srcOrd="15" destOrd="0" presId="urn:microsoft.com/office/officeart/2005/8/layout/list1"/>
    <dgm:cxn modelId="{AFAF7008-7209-904B-A383-162B2E3E53D1}" type="presParOf" srcId="{E09AF7AD-635D-40F8-91EC-72076A6326E6}" destId="{C306AD9B-9FE6-8744-8DB2-163226181477}" srcOrd="16" destOrd="0" presId="urn:microsoft.com/office/officeart/2005/8/layout/list1"/>
    <dgm:cxn modelId="{725A750D-07ED-3846-ABC4-B8AB45C52370}" type="presParOf" srcId="{C306AD9B-9FE6-8744-8DB2-163226181477}" destId="{9FB6C4D9-EA43-394A-A589-7FA7B8E6FCEA}" srcOrd="0" destOrd="0" presId="urn:microsoft.com/office/officeart/2005/8/layout/list1"/>
    <dgm:cxn modelId="{405FC18D-FFB0-314A-9A09-A8E94BF9CA0A}" type="presParOf" srcId="{C306AD9B-9FE6-8744-8DB2-163226181477}" destId="{17076888-28A2-A44F-B4C1-A0DF302B53A0}" srcOrd="1" destOrd="0" presId="urn:microsoft.com/office/officeart/2005/8/layout/list1"/>
    <dgm:cxn modelId="{01D2FCF0-2095-4045-8226-7D3B8889C98F}" type="presParOf" srcId="{E09AF7AD-635D-40F8-91EC-72076A6326E6}" destId="{E0B70A20-25CE-5D43-A731-9EE10B803741}" srcOrd="17" destOrd="0" presId="urn:microsoft.com/office/officeart/2005/8/layout/list1"/>
    <dgm:cxn modelId="{F9ABD452-6DDD-F94E-BC50-4079278F25A7}" type="presParOf" srcId="{E09AF7AD-635D-40F8-91EC-72076A6326E6}" destId="{FABD0BA1-0AD8-1A42-9235-8255B36C21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10CCA-9984-4D28-8CB1-D14B9E0BD5B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B54B1EB-3DDA-4CF7-8627-5B9A2EDF1E1D}">
      <dgm:prSet phldrT="[文本]"/>
      <dgm:spPr/>
      <dgm:t>
        <a:bodyPr/>
        <a:lstStyle/>
        <a:p>
          <a:r>
            <a:rPr lang="zh-CN" altLang="en-US" dirty="0"/>
            <a:t>接待宁夏环保机构做企业介绍的培训</a:t>
          </a:r>
        </a:p>
      </dgm:t>
    </dgm:pt>
    <dgm:pt modelId="{7BF4629A-7DAF-44A7-BD6B-6FAE7D3F1D7B}" type="parTrans" cxnId="{11D2B307-C0EF-4F90-B3CE-E40F25427C42}">
      <dgm:prSet/>
      <dgm:spPr/>
      <dgm:t>
        <a:bodyPr/>
        <a:lstStyle/>
        <a:p>
          <a:endParaRPr lang="zh-CN" altLang="en-US"/>
        </a:p>
      </dgm:t>
    </dgm:pt>
    <dgm:pt modelId="{C7B371BE-B2CE-4DA5-8BB7-8B31FCE8C3F9}" type="sibTrans" cxnId="{11D2B307-C0EF-4F90-B3CE-E40F25427C42}">
      <dgm:prSet/>
      <dgm:spPr/>
      <dgm:t>
        <a:bodyPr/>
        <a:lstStyle/>
        <a:p>
          <a:endParaRPr lang="zh-CN" altLang="en-US"/>
        </a:p>
      </dgm:t>
    </dgm:pt>
    <dgm:pt modelId="{5A1E9093-CDC8-41C9-AC95-9BD4C72E3B58}">
      <dgm:prSet phldrT="[文本]"/>
      <dgm:spPr/>
      <dgm:t>
        <a:bodyPr/>
        <a:lstStyle/>
        <a:p>
          <a:r>
            <a:rPr lang="zh-CN" altLang="en-US" dirty="0"/>
            <a:t>收集产品组、环保部组等小组的报告模版</a:t>
          </a:r>
        </a:p>
      </dgm:t>
    </dgm:pt>
    <dgm:pt modelId="{6D5FE5A8-A9D9-4688-9AC7-3D3F82CB492E}" type="parTrans" cxnId="{CA16217B-D7D9-4A9A-BE93-B67CF3A69965}">
      <dgm:prSet/>
      <dgm:spPr/>
      <dgm:t>
        <a:bodyPr/>
        <a:lstStyle/>
        <a:p>
          <a:endParaRPr lang="zh-CN" altLang="en-US"/>
        </a:p>
      </dgm:t>
    </dgm:pt>
    <dgm:pt modelId="{0AA8BF3B-1C80-47D9-B78B-612522984483}" type="sibTrans" cxnId="{CA16217B-D7D9-4A9A-BE93-B67CF3A69965}">
      <dgm:prSet/>
      <dgm:spPr/>
      <dgm:t>
        <a:bodyPr/>
        <a:lstStyle/>
        <a:p>
          <a:endParaRPr lang="zh-CN" altLang="en-US"/>
        </a:p>
      </dgm:t>
    </dgm:pt>
    <dgm:pt modelId="{20CFFD4F-4614-4DED-9E46-EAF6B61CEB5C}">
      <dgm:prSet phldrT="[文本]"/>
      <dgm:spPr/>
      <dgm:t>
        <a:bodyPr/>
        <a:lstStyle/>
        <a:p>
          <a:r>
            <a:rPr lang="zh-CN" altLang="en-US" dirty="0"/>
            <a:t>支持辽宁抚顺的软件部署</a:t>
          </a:r>
        </a:p>
      </dgm:t>
    </dgm:pt>
    <dgm:pt modelId="{37507302-5A22-4E35-B21C-15298C7626D5}" type="parTrans" cxnId="{B9D70DBD-CEEC-4AED-A6BD-C7F4B87F9F0E}">
      <dgm:prSet/>
      <dgm:spPr/>
      <dgm:t>
        <a:bodyPr/>
        <a:lstStyle/>
        <a:p>
          <a:endParaRPr lang="zh-CN" altLang="en-US"/>
        </a:p>
      </dgm:t>
    </dgm:pt>
    <dgm:pt modelId="{CD417DC0-5479-4EEE-B9D1-6AB3C5C6144E}" type="sibTrans" cxnId="{B9D70DBD-CEEC-4AED-A6BD-C7F4B87F9F0E}">
      <dgm:prSet/>
      <dgm:spPr/>
      <dgm:t>
        <a:bodyPr/>
        <a:lstStyle/>
        <a:p>
          <a:endParaRPr lang="zh-CN" altLang="en-US"/>
        </a:p>
      </dgm:t>
    </dgm:pt>
    <dgm:pt modelId="{F0B1B895-E8DC-41A8-8A85-C8D84CC14A10}">
      <dgm:prSet phldrT="[文本]"/>
      <dgm:spPr/>
      <dgm:t>
        <a:bodyPr/>
        <a:lstStyle/>
        <a:p>
          <a:r>
            <a:rPr lang="zh-CN" altLang="en-US" dirty="0"/>
            <a:t>修改</a:t>
          </a:r>
          <a:r>
            <a:rPr lang="en-US" altLang="zh-CN" dirty="0"/>
            <a:t>2B2G</a:t>
          </a:r>
          <a:r>
            <a:rPr lang="zh-CN" altLang="en-US" dirty="0"/>
            <a:t>的激励办法</a:t>
          </a:r>
        </a:p>
      </dgm:t>
    </dgm:pt>
    <dgm:pt modelId="{B5BCBA90-8686-4F65-B6CB-CE8C21623021}" type="parTrans" cxnId="{B8192C01-2B25-45A0-BA6D-09EA3A78CCF8}">
      <dgm:prSet/>
      <dgm:spPr/>
      <dgm:t>
        <a:bodyPr/>
        <a:lstStyle/>
        <a:p>
          <a:endParaRPr lang="zh-CN" altLang="en-US"/>
        </a:p>
      </dgm:t>
    </dgm:pt>
    <dgm:pt modelId="{5F0588B8-3526-4559-9E2A-23207994A07B}" type="sibTrans" cxnId="{B8192C01-2B25-45A0-BA6D-09EA3A78CCF8}">
      <dgm:prSet/>
      <dgm:spPr/>
      <dgm:t>
        <a:bodyPr/>
        <a:lstStyle/>
        <a:p>
          <a:endParaRPr lang="zh-CN" altLang="en-US"/>
        </a:p>
      </dgm:t>
    </dgm:pt>
    <dgm:pt modelId="{8C4EE59C-0ED8-5E4E-BD31-50670D48A19F}">
      <dgm:prSet/>
      <dgm:spPr/>
      <dgm:t>
        <a:bodyPr/>
        <a:lstStyle/>
        <a:p>
          <a:r>
            <a:rPr lang="zh-CN" altLang="en-US" dirty="0"/>
            <a:t>安排了</a:t>
          </a:r>
          <a:r>
            <a:rPr lang="en-US" altLang="zh-CN" dirty="0"/>
            <a:t>4</a:t>
          </a:r>
          <a:r>
            <a:rPr lang="zh-CN" altLang="en-US" dirty="0"/>
            <a:t>名新员工转正考试</a:t>
          </a:r>
        </a:p>
      </dgm:t>
    </dgm:pt>
    <dgm:pt modelId="{18A4F49B-0567-CF4B-A435-D7AD47ED2234}" type="parTrans" cxnId="{B8FFE979-2B52-1649-9120-60C79EFB64F3}">
      <dgm:prSet/>
      <dgm:spPr/>
      <dgm:t>
        <a:bodyPr/>
        <a:lstStyle/>
        <a:p>
          <a:endParaRPr lang="zh-CN" altLang="en-US"/>
        </a:p>
      </dgm:t>
    </dgm:pt>
    <dgm:pt modelId="{5892A9F0-003E-2340-B62F-C3719E772B1F}" type="sibTrans" cxnId="{B8FFE979-2B52-1649-9120-60C79EFB64F3}">
      <dgm:prSet/>
      <dgm:spPr/>
      <dgm:t>
        <a:bodyPr/>
        <a:lstStyle/>
        <a:p>
          <a:endParaRPr lang="zh-CN" altLang="en-US"/>
        </a:p>
      </dgm:t>
    </dgm:pt>
    <dgm:pt modelId="{E09AF7AD-635D-40F8-91EC-72076A6326E6}" type="pres">
      <dgm:prSet presAssocID="{57510CCA-9984-4D28-8CB1-D14B9E0BD5B5}" presName="linear" presStyleCnt="0">
        <dgm:presLayoutVars>
          <dgm:dir/>
          <dgm:animLvl val="lvl"/>
          <dgm:resizeHandles val="exact"/>
        </dgm:presLayoutVars>
      </dgm:prSet>
      <dgm:spPr/>
    </dgm:pt>
    <dgm:pt modelId="{659F1661-AD64-44C2-B2E8-345500602CA0}" type="pres">
      <dgm:prSet presAssocID="{6B54B1EB-3DDA-4CF7-8627-5B9A2EDF1E1D}" presName="parentLin" presStyleCnt="0"/>
      <dgm:spPr/>
    </dgm:pt>
    <dgm:pt modelId="{6EF0CDB5-2BF5-498F-AC88-BCC41A76F8DA}" type="pres">
      <dgm:prSet presAssocID="{6B54B1EB-3DDA-4CF7-8627-5B9A2EDF1E1D}" presName="parentLeftMargin" presStyleLbl="node1" presStyleIdx="0" presStyleCnt="5"/>
      <dgm:spPr/>
    </dgm:pt>
    <dgm:pt modelId="{AB968D79-DAC7-4A67-9960-0B5C6C2CC60E}" type="pres">
      <dgm:prSet presAssocID="{6B54B1EB-3DDA-4CF7-8627-5B9A2EDF1E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069342D-E8D3-43CB-8B85-44C9BE79126C}" type="pres">
      <dgm:prSet presAssocID="{6B54B1EB-3DDA-4CF7-8627-5B9A2EDF1E1D}" presName="negativeSpace" presStyleCnt="0"/>
      <dgm:spPr/>
    </dgm:pt>
    <dgm:pt modelId="{B6E08531-629D-4357-819D-4546D94CF7EC}" type="pres">
      <dgm:prSet presAssocID="{6B54B1EB-3DDA-4CF7-8627-5B9A2EDF1E1D}" presName="childText" presStyleLbl="conFgAcc1" presStyleIdx="0" presStyleCnt="5">
        <dgm:presLayoutVars>
          <dgm:bulletEnabled val="1"/>
        </dgm:presLayoutVars>
      </dgm:prSet>
      <dgm:spPr/>
    </dgm:pt>
    <dgm:pt modelId="{3684193F-89A8-43AD-AA3E-E3F468218CFF}" type="pres">
      <dgm:prSet presAssocID="{C7B371BE-B2CE-4DA5-8BB7-8B31FCE8C3F9}" presName="spaceBetweenRectangles" presStyleCnt="0"/>
      <dgm:spPr/>
    </dgm:pt>
    <dgm:pt modelId="{3A274CA0-9647-4B59-A1A0-95882513A5CF}" type="pres">
      <dgm:prSet presAssocID="{5A1E9093-CDC8-41C9-AC95-9BD4C72E3B58}" presName="parentLin" presStyleCnt="0"/>
      <dgm:spPr/>
    </dgm:pt>
    <dgm:pt modelId="{EDACDA56-C4B3-4B75-9AF4-17A8004C017E}" type="pres">
      <dgm:prSet presAssocID="{5A1E9093-CDC8-41C9-AC95-9BD4C72E3B58}" presName="parentLeftMargin" presStyleLbl="node1" presStyleIdx="0" presStyleCnt="5"/>
      <dgm:spPr/>
    </dgm:pt>
    <dgm:pt modelId="{FE2A5A1B-C961-490E-BF7E-70F7F8283950}" type="pres">
      <dgm:prSet presAssocID="{5A1E9093-CDC8-41C9-AC95-9BD4C72E3B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C40C48-1AFC-46DC-91BD-74125772B511}" type="pres">
      <dgm:prSet presAssocID="{5A1E9093-CDC8-41C9-AC95-9BD4C72E3B58}" presName="negativeSpace" presStyleCnt="0"/>
      <dgm:spPr/>
    </dgm:pt>
    <dgm:pt modelId="{036495C0-6306-413E-BAEA-E3592F1FF383}" type="pres">
      <dgm:prSet presAssocID="{5A1E9093-CDC8-41C9-AC95-9BD4C72E3B58}" presName="childText" presStyleLbl="conFgAcc1" presStyleIdx="1" presStyleCnt="5">
        <dgm:presLayoutVars>
          <dgm:bulletEnabled val="1"/>
        </dgm:presLayoutVars>
      </dgm:prSet>
      <dgm:spPr/>
    </dgm:pt>
    <dgm:pt modelId="{3D4D10EE-A8D7-4B4D-AC18-553C1E4F6004}" type="pres">
      <dgm:prSet presAssocID="{0AA8BF3B-1C80-47D9-B78B-612522984483}" presName="spaceBetweenRectangles" presStyleCnt="0"/>
      <dgm:spPr/>
    </dgm:pt>
    <dgm:pt modelId="{4F4E9447-5010-4B16-9218-495253593F52}" type="pres">
      <dgm:prSet presAssocID="{20CFFD4F-4614-4DED-9E46-EAF6B61CEB5C}" presName="parentLin" presStyleCnt="0"/>
      <dgm:spPr/>
    </dgm:pt>
    <dgm:pt modelId="{9B132F47-CAB4-4C2D-9A06-485B387CB4E4}" type="pres">
      <dgm:prSet presAssocID="{20CFFD4F-4614-4DED-9E46-EAF6B61CEB5C}" presName="parentLeftMargin" presStyleLbl="node1" presStyleIdx="1" presStyleCnt="5"/>
      <dgm:spPr/>
    </dgm:pt>
    <dgm:pt modelId="{0A8BC181-2EF9-4186-AC2D-49AC917509DE}" type="pres">
      <dgm:prSet presAssocID="{20CFFD4F-4614-4DED-9E46-EAF6B61CEB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E59028-C7E5-46F3-9C5C-F46A480BBE05}" type="pres">
      <dgm:prSet presAssocID="{20CFFD4F-4614-4DED-9E46-EAF6B61CEB5C}" presName="negativeSpace" presStyleCnt="0"/>
      <dgm:spPr/>
    </dgm:pt>
    <dgm:pt modelId="{AC8614FA-5F06-4120-B7A3-F77EDAB0C8B5}" type="pres">
      <dgm:prSet presAssocID="{20CFFD4F-4614-4DED-9E46-EAF6B61CEB5C}" presName="childText" presStyleLbl="conFgAcc1" presStyleIdx="2" presStyleCnt="5">
        <dgm:presLayoutVars>
          <dgm:bulletEnabled val="1"/>
        </dgm:presLayoutVars>
      </dgm:prSet>
      <dgm:spPr/>
    </dgm:pt>
    <dgm:pt modelId="{9E998EB5-3C23-45BC-8444-FCEDE8D3A4A6}" type="pres">
      <dgm:prSet presAssocID="{CD417DC0-5479-4EEE-B9D1-6AB3C5C6144E}" presName="spaceBetweenRectangles" presStyleCnt="0"/>
      <dgm:spPr/>
    </dgm:pt>
    <dgm:pt modelId="{010B5943-FB07-4F6F-9A2F-2FF750654FEA}" type="pres">
      <dgm:prSet presAssocID="{F0B1B895-E8DC-41A8-8A85-C8D84CC14A10}" presName="parentLin" presStyleCnt="0"/>
      <dgm:spPr/>
    </dgm:pt>
    <dgm:pt modelId="{F79A394F-25FF-487F-B159-9786B74E1C55}" type="pres">
      <dgm:prSet presAssocID="{F0B1B895-E8DC-41A8-8A85-C8D84CC14A10}" presName="parentLeftMargin" presStyleLbl="node1" presStyleIdx="2" presStyleCnt="5"/>
      <dgm:spPr/>
    </dgm:pt>
    <dgm:pt modelId="{7A42B60C-BF3B-45B0-8F37-280CBA82B314}" type="pres">
      <dgm:prSet presAssocID="{F0B1B895-E8DC-41A8-8A85-C8D84CC14A1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E88B52-A84C-45EC-957F-44638F69A7F3}" type="pres">
      <dgm:prSet presAssocID="{F0B1B895-E8DC-41A8-8A85-C8D84CC14A10}" presName="negativeSpace" presStyleCnt="0"/>
      <dgm:spPr/>
    </dgm:pt>
    <dgm:pt modelId="{A3DA5580-6C00-4EC5-9DCE-04567AB67456}" type="pres">
      <dgm:prSet presAssocID="{F0B1B895-E8DC-41A8-8A85-C8D84CC14A10}" presName="childText" presStyleLbl="conFgAcc1" presStyleIdx="3" presStyleCnt="5">
        <dgm:presLayoutVars>
          <dgm:bulletEnabled val="1"/>
        </dgm:presLayoutVars>
      </dgm:prSet>
      <dgm:spPr/>
    </dgm:pt>
    <dgm:pt modelId="{8AE506FE-0838-F048-91A4-A34CE5B02276}" type="pres">
      <dgm:prSet presAssocID="{5F0588B8-3526-4559-9E2A-23207994A07B}" presName="spaceBetweenRectangles" presStyleCnt="0"/>
      <dgm:spPr/>
    </dgm:pt>
    <dgm:pt modelId="{C306AD9B-9FE6-8744-8DB2-163226181477}" type="pres">
      <dgm:prSet presAssocID="{8C4EE59C-0ED8-5E4E-BD31-50670D48A19F}" presName="parentLin" presStyleCnt="0"/>
      <dgm:spPr/>
    </dgm:pt>
    <dgm:pt modelId="{9FB6C4D9-EA43-394A-A589-7FA7B8E6FCEA}" type="pres">
      <dgm:prSet presAssocID="{8C4EE59C-0ED8-5E4E-BD31-50670D48A19F}" presName="parentLeftMargin" presStyleLbl="node1" presStyleIdx="3" presStyleCnt="5"/>
      <dgm:spPr/>
    </dgm:pt>
    <dgm:pt modelId="{17076888-28A2-A44F-B4C1-A0DF302B53A0}" type="pres">
      <dgm:prSet presAssocID="{8C4EE59C-0ED8-5E4E-BD31-50670D48A19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0B70A20-25CE-5D43-A731-9EE10B803741}" type="pres">
      <dgm:prSet presAssocID="{8C4EE59C-0ED8-5E4E-BD31-50670D48A19F}" presName="negativeSpace" presStyleCnt="0"/>
      <dgm:spPr/>
    </dgm:pt>
    <dgm:pt modelId="{FABD0BA1-0AD8-1A42-9235-8255B36C2190}" type="pres">
      <dgm:prSet presAssocID="{8C4EE59C-0ED8-5E4E-BD31-50670D48A19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192C01-2B25-45A0-BA6D-09EA3A78CCF8}" srcId="{57510CCA-9984-4D28-8CB1-D14B9E0BD5B5}" destId="{F0B1B895-E8DC-41A8-8A85-C8D84CC14A10}" srcOrd="3" destOrd="0" parTransId="{B5BCBA90-8686-4F65-B6CB-CE8C21623021}" sibTransId="{5F0588B8-3526-4559-9E2A-23207994A07B}"/>
    <dgm:cxn modelId="{11D2B307-C0EF-4F90-B3CE-E40F25427C42}" srcId="{57510CCA-9984-4D28-8CB1-D14B9E0BD5B5}" destId="{6B54B1EB-3DDA-4CF7-8627-5B9A2EDF1E1D}" srcOrd="0" destOrd="0" parTransId="{7BF4629A-7DAF-44A7-BD6B-6FAE7D3F1D7B}" sibTransId="{C7B371BE-B2CE-4DA5-8BB7-8B31FCE8C3F9}"/>
    <dgm:cxn modelId="{736E900C-65ED-7041-9257-ABA6CD34A68C}" type="presOf" srcId="{8C4EE59C-0ED8-5E4E-BD31-50670D48A19F}" destId="{9FB6C4D9-EA43-394A-A589-7FA7B8E6FCEA}" srcOrd="0" destOrd="0" presId="urn:microsoft.com/office/officeart/2005/8/layout/list1"/>
    <dgm:cxn modelId="{B6956510-4332-437A-A070-706857667B67}" type="presOf" srcId="{20CFFD4F-4614-4DED-9E46-EAF6B61CEB5C}" destId="{0A8BC181-2EF9-4186-AC2D-49AC917509DE}" srcOrd="1" destOrd="0" presId="urn:microsoft.com/office/officeart/2005/8/layout/list1"/>
    <dgm:cxn modelId="{474B4230-62CA-694C-8B8F-2AFAF24BCDC3}" type="presOf" srcId="{8C4EE59C-0ED8-5E4E-BD31-50670D48A19F}" destId="{17076888-28A2-A44F-B4C1-A0DF302B53A0}" srcOrd="1" destOrd="0" presId="urn:microsoft.com/office/officeart/2005/8/layout/list1"/>
    <dgm:cxn modelId="{D1DE1570-1C4F-404B-B70B-7CFDE1D9DAE9}" type="presOf" srcId="{5A1E9093-CDC8-41C9-AC95-9BD4C72E3B58}" destId="{FE2A5A1B-C961-490E-BF7E-70F7F8283950}" srcOrd="1" destOrd="0" presId="urn:microsoft.com/office/officeart/2005/8/layout/list1"/>
    <dgm:cxn modelId="{39673672-7190-449F-B815-2C1B3F0C3713}" type="presOf" srcId="{F0B1B895-E8DC-41A8-8A85-C8D84CC14A10}" destId="{7A42B60C-BF3B-45B0-8F37-280CBA82B314}" srcOrd="1" destOrd="0" presId="urn:microsoft.com/office/officeart/2005/8/layout/list1"/>
    <dgm:cxn modelId="{C9DF1954-F9D3-486F-B02C-E2B49EDEA02B}" type="presOf" srcId="{6B54B1EB-3DDA-4CF7-8627-5B9A2EDF1E1D}" destId="{AB968D79-DAC7-4A67-9960-0B5C6C2CC60E}" srcOrd="1" destOrd="0" presId="urn:microsoft.com/office/officeart/2005/8/layout/list1"/>
    <dgm:cxn modelId="{B8FFE979-2B52-1649-9120-60C79EFB64F3}" srcId="{57510CCA-9984-4D28-8CB1-D14B9E0BD5B5}" destId="{8C4EE59C-0ED8-5E4E-BD31-50670D48A19F}" srcOrd="4" destOrd="0" parTransId="{18A4F49B-0567-CF4B-A435-D7AD47ED2234}" sibTransId="{5892A9F0-003E-2340-B62F-C3719E772B1F}"/>
    <dgm:cxn modelId="{CA16217B-D7D9-4A9A-BE93-B67CF3A69965}" srcId="{57510CCA-9984-4D28-8CB1-D14B9E0BD5B5}" destId="{5A1E9093-CDC8-41C9-AC95-9BD4C72E3B58}" srcOrd="1" destOrd="0" parTransId="{6D5FE5A8-A9D9-4688-9AC7-3D3F82CB492E}" sibTransId="{0AA8BF3B-1C80-47D9-B78B-612522984483}"/>
    <dgm:cxn modelId="{FB1FF582-CDAE-4879-ABE6-B0B8EBF45F17}" type="presOf" srcId="{6B54B1EB-3DDA-4CF7-8627-5B9A2EDF1E1D}" destId="{6EF0CDB5-2BF5-498F-AC88-BCC41A76F8DA}" srcOrd="0" destOrd="0" presId="urn:microsoft.com/office/officeart/2005/8/layout/list1"/>
    <dgm:cxn modelId="{6F1A7984-4CA6-425C-B908-702D4BDEE719}" type="presOf" srcId="{5A1E9093-CDC8-41C9-AC95-9BD4C72E3B58}" destId="{EDACDA56-C4B3-4B75-9AF4-17A8004C017E}" srcOrd="0" destOrd="0" presId="urn:microsoft.com/office/officeart/2005/8/layout/list1"/>
    <dgm:cxn modelId="{8ACF3CAC-DD0E-4F70-A3EE-22818757C53C}" type="presOf" srcId="{57510CCA-9984-4D28-8CB1-D14B9E0BD5B5}" destId="{E09AF7AD-635D-40F8-91EC-72076A6326E6}" srcOrd="0" destOrd="0" presId="urn:microsoft.com/office/officeart/2005/8/layout/list1"/>
    <dgm:cxn modelId="{B9D70DBD-CEEC-4AED-A6BD-C7F4B87F9F0E}" srcId="{57510CCA-9984-4D28-8CB1-D14B9E0BD5B5}" destId="{20CFFD4F-4614-4DED-9E46-EAF6B61CEB5C}" srcOrd="2" destOrd="0" parTransId="{37507302-5A22-4E35-B21C-15298C7626D5}" sibTransId="{CD417DC0-5479-4EEE-B9D1-6AB3C5C6144E}"/>
    <dgm:cxn modelId="{74CA1AC1-9F16-416A-99C8-4A45A13E7091}" type="presOf" srcId="{20CFFD4F-4614-4DED-9E46-EAF6B61CEB5C}" destId="{9B132F47-CAB4-4C2D-9A06-485B387CB4E4}" srcOrd="0" destOrd="0" presId="urn:microsoft.com/office/officeart/2005/8/layout/list1"/>
    <dgm:cxn modelId="{2F3F30E9-C424-46A2-AC87-DE2A15B8C973}" type="presOf" srcId="{F0B1B895-E8DC-41A8-8A85-C8D84CC14A10}" destId="{F79A394F-25FF-487F-B159-9786B74E1C55}" srcOrd="0" destOrd="0" presId="urn:microsoft.com/office/officeart/2005/8/layout/list1"/>
    <dgm:cxn modelId="{23456887-AD41-4E17-99B3-C01A71259AAE}" type="presParOf" srcId="{E09AF7AD-635D-40F8-91EC-72076A6326E6}" destId="{659F1661-AD64-44C2-B2E8-345500602CA0}" srcOrd="0" destOrd="0" presId="urn:microsoft.com/office/officeart/2005/8/layout/list1"/>
    <dgm:cxn modelId="{44134100-0F4E-4E3E-8B4D-40AF929F47CD}" type="presParOf" srcId="{659F1661-AD64-44C2-B2E8-345500602CA0}" destId="{6EF0CDB5-2BF5-498F-AC88-BCC41A76F8DA}" srcOrd="0" destOrd="0" presId="urn:microsoft.com/office/officeart/2005/8/layout/list1"/>
    <dgm:cxn modelId="{43B0045E-4E8E-40CD-BC19-EAE308B3220C}" type="presParOf" srcId="{659F1661-AD64-44C2-B2E8-345500602CA0}" destId="{AB968D79-DAC7-4A67-9960-0B5C6C2CC60E}" srcOrd="1" destOrd="0" presId="urn:microsoft.com/office/officeart/2005/8/layout/list1"/>
    <dgm:cxn modelId="{E46A93F1-C098-4374-AF01-610F381B7C34}" type="presParOf" srcId="{E09AF7AD-635D-40F8-91EC-72076A6326E6}" destId="{7069342D-E8D3-43CB-8B85-44C9BE79126C}" srcOrd="1" destOrd="0" presId="urn:microsoft.com/office/officeart/2005/8/layout/list1"/>
    <dgm:cxn modelId="{1BF44A02-C4E9-417E-B1CC-82EFC0E4E570}" type="presParOf" srcId="{E09AF7AD-635D-40F8-91EC-72076A6326E6}" destId="{B6E08531-629D-4357-819D-4546D94CF7EC}" srcOrd="2" destOrd="0" presId="urn:microsoft.com/office/officeart/2005/8/layout/list1"/>
    <dgm:cxn modelId="{2EF031F0-5AC4-44E3-ABE4-19F90A617BD8}" type="presParOf" srcId="{E09AF7AD-635D-40F8-91EC-72076A6326E6}" destId="{3684193F-89A8-43AD-AA3E-E3F468218CFF}" srcOrd="3" destOrd="0" presId="urn:microsoft.com/office/officeart/2005/8/layout/list1"/>
    <dgm:cxn modelId="{1CBCB400-CB9C-4B42-81DC-646CFD714EDE}" type="presParOf" srcId="{E09AF7AD-635D-40F8-91EC-72076A6326E6}" destId="{3A274CA0-9647-4B59-A1A0-95882513A5CF}" srcOrd="4" destOrd="0" presId="urn:microsoft.com/office/officeart/2005/8/layout/list1"/>
    <dgm:cxn modelId="{CE65C803-0AFB-4B37-9B62-6715905BE74F}" type="presParOf" srcId="{3A274CA0-9647-4B59-A1A0-95882513A5CF}" destId="{EDACDA56-C4B3-4B75-9AF4-17A8004C017E}" srcOrd="0" destOrd="0" presId="urn:microsoft.com/office/officeart/2005/8/layout/list1"/>
    <dgm:cxn modelId="{A2E45DEE-E375-405E-9FB2-ADBA66FDEDDC}" type="presParOf" srcId="{3A274CA0-9647-4B59-A1A0-95882513A5CF}" destId="{FE2A5A1B-C961-490E-BF7E-70F7F8283950}" srcOrd="1" destOrd="0" presId="urn:microsoft.com/office/officeart/2005/8/layout/list1"/>
    <dgm:cxn modelId="{B705752C-D5EE-4BAE-A0A5-53D80A1EF59C}" type="presParOf" srcId="{E09AF7AD-635D-40F8-91EC-72076A6326E6}" destId="{A3C40C48-1AFC-46DC-91BD-74125772B511}" srcOrd="5" destOrd="0" presId="urn:microsoft.com/office/officeart/2005/8/layout/list1"/>
    <dgm:cxn modelId="{ECDA6A4B-5684-4CC9-8E4D-5781E53668DB}" type="presParOf" srcId="{E09AF7AD-635D-40F8-91EC-72076A6326E6}" destId="{036495C0-6306-413E-BAEA-E3592F1FF383}" srcOrd="6" destOrd="0" presId="urn:microsoft.com/office/officeart/2005/8/layout/list1"/>
    <dgm:cxn modelId="{1A168AA8-F176-486B-BE1C-C5DD92181DD5}" type="presParOf" srcId="{E09AF7AD-635D-40F8-91EC-72076A6326E6}" destId="{3D4D10EE-A8D7-4B4D-AC18-553C1E4F6004}" srcOrd="7" destOrd="0" presId="urn:microsoft.com/office/officeart/2005/8/layout/list1"/>
    <dgm:cxn modelId="{32367AE8-D4AB-43BF-9E3D-DE72A6976833}" type="presParOf" srcId="{E09AF7AD-635D-40F8-91EC-72076A6326E6}" destId="{4F4E9447-5010-4B16-9218-495253593F52}" srcOrd="8" destOrd="0" presId="urn:microsoft.com/office/officeart/2005/8/layout/list1"/>
    <dgm:cxn modelId="{81FC0A7B-205F-43FA-94FD-94716D55DF33}" type="presParOf" srcId="{4F4E9447-5010-4B16-9218-495253593F52}" destId="{9B132F47-CAB4-4C2D-9A06-485B387CB4E4}" srcOrd="0" destOrd="0" presId="urn:microsoft.com/office/officeart/2005/8/layout/list1"/>
    <dgm:cxn modelId="{1A397A61-D382-4378-808B-595D3D4C9924}" type="presParOf" srcId="{4F4E9447-5010-4B16-9218-495253593F52}" destId="{0A8BC181-2EF9-4186-AC2D-49AC917509DE}" srcOrd="1" destOrd="0" presId="urn:microsoft.com/office/officeart/2005/8/layout/list1"/>
    <dgm:cxn modelId="{139AE225-A441-47D2-98CC-EA6D1F4A129E}" type="presParOf" srcId="{E09AF7AD-635D-40F8-91EC-72076A6326E6}" destId="{AAE59028-C7E5-46F3-9C5C-F46A480BBE05}" srcOrd="9" destOrd="0" presId="urn:microsoft.com/office/officeart/2005/8/layout/list1"/>
    <dgm:cxn modelId="{F976341A-0C6D-40FE-BA8B-FBD884D02F50}" type="presParOf" srcId="{E09AF7AD-635D-40F8-91EC-72076A6326E6}" destId="{AC8614FA-5F06-4120-B7A3-F77EDAB0C8B5}" srcOrd="10" destOrd="0" presId="urn:microsoft.com/office/officeart/2005/8/layout/list1"/>
    <dgm:cxn modelId="{F7FCC46B-C9F7-4941-8A7D-A6F8F5C6E8F1}" type="presParOf" srcId="{E09AF7AD-635D-40F8-91EC-72076A6326E6}" destId="{9E998EB5-3C23-45BC-8444-FCEDE8D3A4A6}" srcOrd="11" destOrd="0" presId="urn:microsoft.com/office/officeart/2005/8/layout/list1"/>
    <dgm:cxn modelId="{6F4BBC20-A314-4588-8E81-4D0C65A1045A}" type="presParOf" srcId="{E09AF7AD-635D-40F8-91EC-72076A6326E6}" destId="{010B5943-FB07-4F6F-9A2F-2FF750654FEA}" srcOrd="12" destOrd="0" presId="urn:microsoft.com/office/officeart/2005/8/layout/list1"/>
    <dgm:cxn modelId="{53E3A76D-656C-48A2-99BD-BFD3CA83EC0A}" type="presParOf" srcId="{010B5943-FB07-4F6F-9A2F-2FF750654FEA}" destId="{F79A394F-25FF-487F-B159-9786B74E1C55}" srcOrd="0" destOrd="0" presId="urn:microsoft.com/office/officeart/2005/8/layout/list1"/>
    <dgm:cxn modelId="{9C279A3D-1B0F-4A90-9C8F-3C4566869008}" type="presParOf" srcId="{010B5943-FB07-4F6F-9A2F-2FF750654FEA}" destId="{7A42B60C-BF3B-45B0-8F37-280CBA82B314}" srcOrd="1" destOrd="0" presId="urn:microsoft.com/office/officeart/2005/8/layout/list1"/>
    <dgm:cxn modelId="{F2DF5630-40CD-40D8-9813-1BE75E1F26F5}" type="presParOf" srcId="{E09AF7AD-635D-40F8-91EC-72076A6326E6}" destId="{F0E88B52-A84C-45EC-957F-44638F69A7F3}" srcOrd="13" destOrd="0" presId="urn:microsoft.com/office/officeart/2005/8/layout/list1"/>
    <dgm:cxn modelId="{BA4458C4-7B4B-4996-9D6B-5E3B62E9D90D}" type="presParOf" srcId="{E09AF7AD-635D-40F8-91EC-72076A6326E6}" destId="{A3DA5580-6C00-4EC5-9DCE-04567AB67456}" srcOrd="14" destOrd="0" presId="urn:microsoft.com/office/officeart/2005/8/layout/list1"/>
    <dgm:cxn modelId="{66AD09F9-12EF-C34A-9503-7B4927710ABB}" type="presParOf" srcId="{E09AF7AD-635D-40F8-91EC-72076A6326E6}" destId="{8AE506FE-0838-F048-91A4-A34CE5B02276}" srcOrd="15" destOrd="0" presId="urn:microsoft.com/office/officeart/2005/8/layout/list1"/>
    <dgm:cxn modelId="{AFAF7008-7209-904B-A383-162B2E3E53D1}" type="presParOf" srcId="{E09AF7AD-635D-40F8-91EC-72076A6326E6}" destId="{C306AD9B-9FE6-8744-8DB2-163226181477}" srcOrd="16" destOrd="0" presId="urn:microsoft.com/office/officeart/2005/8/layout/list1"/>
    <dgm:cxn modelId="{725A750D-07ED-3846-ABC4-B8AB45C52370}" type="presParOf" srcId="{C306AD9B-9FE6-8744-8DB2-163226181477}" destId="{9FB6C4D9-EA43-394A-A589-7FA7B8E6FCEA}" srcOrd="0" destOrd="0" presId="urn:microsoft.com/office/officeart/2005/8/layout/list1"/>
    <dgm:cxn modelId="{405FC18D-FFB0-314A-9A09-A8E94BF9CA0A}" type="presParOf" srcId="{C306AD9B-9FE6-8744-8DB2-163226181477}" destId="{17076888-28A2-A44F-B4C1-A0DF302B53A0}" srcOrd="1" destOrd="0" presId="urn:microsoft.com/office/officeart/2005/8/layout/list1"/>
    <dgm:cxn modelId="{01D2FCF0-2095-4045-8226-7D3B8889C98F}" type="presParOf" srcId="{E09AF7AD-635D-40F8-91EC-72076A6326E6}" destId="{E0B70A20-25CE-5D43-A731-9EE10B803741}" srcOrd="17" destOrd="0" presId="urn:microsoft.com/office/officeart/2005/8/layout/list1"/>
    <dgm:cxn modelId="{F9ABD452-6DDD-F94E-BC50-4079278F25A7}" type="presParOf" srcId="{E09AF7AD-635D-40F8-91EC-72076A6326E6}" destId="{FABD0BA1-0AD8-1A42-9235-8255B36C21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08531-629D-4357-819D-4546D94CF7EC}">
      <dsp:nvSpPr>
        <dsp:cNvPr id="0" name=""/>
        <dsp:cNvSpPr/>
      </dsp:nvSpPr>
      <dsp:spPr>
        <a:xfrm>
          <a:off x="0" y="300126"/>
          <a:ext cx="64020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68D79-DAC7-4A67-9960-0B5C6C2CC60E}">
      <dsp:nvSpPr>
        <dsp:cNvPr id="0" name=""/>
        <dsp:cNvSpPr/>
      </dsp:nvSpPr>
      <dsp:spPr>
        <a:xfrm>
          <a:off x="320103" y="108246"/>
          <a:ext cx="448145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88" tIns="0" rIns="1693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春游活动的组织与实施</a:t>
          </a:r>
        </a:p>
      </dsp:txBody>
      <dsp:txXfrm>
        <a:off x="338837" y="126980"/>
        <a:ext cx="4443982" cy="346292"/>
      </dsp:txXfrm>
    </dsp:sp>
    <dsp:sp modelId="{036495C0-6306-413E-BAEA-E3592F1FF383}">
      <dsp:nvSpPr>
        <dsp:cNvPr id="0" name=""/>
        <dsp:cNvSpPr/>
      </dsp:nvSpPr>
      <dsp:spPr>
        <a:xfrm>
          <a:off x="0" y="889806"/>
          <a:ext cx="64020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A5A1B-C961-490E-BF7E-70F7F8283950}">
      <dsp:nvSpPr>
        <dsp:cNvPr id="0" name=""/>
        <dsp:cNvSpPr/>
      </dsp:nvSpPr>
      <dsp:spPr>
        <a:xfrm>
          <a:off x="320103" y="697926"/>
          <a:ext cx="4481450" cy="38376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88" tIns="0" rIns="1693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年中会相关奖品、订餐等工作的准备</a:t>
          </a:r>
        </a:p>
      </dsp:txBody>
      <dsp:txXfrm>
        <a:off x="338837" y="716660"/>
        <a:ext cx="4443982" cy="346292"/>
      </dsp:txXfrm>
    </dsp:sp>
    <dsp:sp modelId="{AC8614FA-5F06-4120-B7A3-F77EDAB0C8B5}">
      <dsp:nvSpPr>
        <dsp:cNvPr id="0" name=""/>
        <dsp:cNvSpPr/>
      </dsp:nvSpPr>
      <dsp:spPr>
        <a:xfrm>
          <a:off x="0" y="1479486"/>
          <a:ext cx="64020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BC181-2EF9-4186-AC2D-49AC917509DE}">
      <dsp:nvSpPr>
        <dsp:cNvPr id="0" name=""/>
        <dsp:cNvSpPr/>
      </dsp:nvSpPr>
      <dsp:spPr>
        <a:xfrm>
          <a:off x="320103" y="1287606"/>
          <a:ext cx="4481450" cy="3837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88" tIns="0" rIns="1693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岗位职责的修改与下步工作开展的讨论</a:t>
          </a:r>
        </a:p>
      </dsp:txBody>
      <dsp:txXfrm>
        <a:off x="338837" y="1306340"/>
        <a:ext cx="4443982" cy="346292"/>
      </dsp:txXfrm>
    </dsp:sp>
    <dsp:sp modelId="{A3DA5580-6C00-4EC5-9DCE-04567AB67456}">
      <dsp:nvSpPr>
        <dsp:cNvPr id="0" name=""/>
        <dsp:cNvSpPr/>
      </dsp:nvSpPr>
      <dsp:spPr>
        <a:xfrm>
          <a:off x="0" y="2069167"/>
          <a:ext cx="64020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B60C-BF3B-45B0-8F37-280CBA82B314}">
      <dsp:nvSpPr>
        <dsp:cNvPr id="0" name=""/>
        <dsp:cNvSpPr/>
      </dsp:nvSpPr>
      <dsp:spPr>
        <a:xfrm>
          <a:off x="320103" y="1877287"/>
          <a:ext cx="4481450" cy="38376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88" tIns="0" rIns="1693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渠道拓展工作的协助：报备登记与渠道商问题处理</a:t>
          </a:r>
        </a:p>
      </dsp:txBody>
      <dsp:txXfrm>
        <a:off x="338837" y="1896021"/>
        <a:ext cx="4443982" cy="346292"/>
      </dsp:txXfrm>
    </dsp:sp>
    <dsp:sp modelId="{FABD0BA1-0AD8-1A42-9235-8255B36C2190}">
      <dsp:nvSpPr>
        <dsp:cNvPr id="0" name=""/>
        <dsp:cNvSpPr/>
      </dsp:nvSpPr>
      <dsp:spPr>
        <a:xfrm>
          <a:off x="0" y="2658846"/>
          <a:ext cx="640207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76888-28A2-A44F-B4C1-A0DF302B53A0}">
      <dsp:nvSpPr>
        <dsp:cNvPr id="0" name=""/>
        <dsp:cNvSpPr/>
      </dsp:nvSpPr>
      <dsp:spPr>
        <a:xfrm>
          <a:off x="320103" y="2466967"/>
          <a:ext cx="4481450" cy="3837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88" tIns="0" rIns="1693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品质管理：客户投诉处理与突发问题的紧急应对与反馈</a:t>
          </a:r>
        </a:p>
      </dsp:txBody>
      <dsp:txXfrm>
        <a:off x="338837" y="2485701"/>
        <a:ext cx="444398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08531-629D-4357-819D-4546D94CF7EC}">
      <dsp:nvSpPr>
        <dsp:cNvPr id="0" name=""/>
        <dsp:cNvSpPr/>
      </dsp:nvSpPr>
      <dsp:spPr>
        <a:xfrm>
          <a:off x="0" y="303991"/>
          <a:ext cx="62333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68D79-DAC7-4A67-9960-0B5C6C2CC60E}">
      <dsp:nvSpPr>
        <dsp:cNvPr id="0" name=""/>
        <dsp:cNvSpPr/>
      </dsp:nvSpPr>
      <dsp:spPr>
        <a:xfrm>
          <a:off x="311666" y="97351"/>
          <a:ext cx="4363336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24" tIns="0" rIns="1649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接待宁夏环保机构做企业介绍的培训</a:t>
          </a:r>
        </a:p>
      </dsp:txBody>
      <dsp:txXfrm>
        <a:off x="331841" y="117526"/>
        <a:ext cx="4322986" cy="372930"/>
      </dsp:txXfrm>
    </dsp:sp>
    <dsp:sp modelId="{036495C0-6306-413E-BAEA-E3592F1FF383}">
      <dsp:nvSpPr>
        <dsp:cNvPr id="0" name=""/>
        <dsp:cNvSpPr/>
      </dsp:nvSpPr>
      <dsp:spPr>
        <a:xfrm>
          <a:off x="0" y="939031"/>
          <a:ext cx="62333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A5A1B-C961-490E-BF7E-70F7F8283950}">
      <dsp:nvSpPr>
        <dsp:cNvPr id="0" name=""/>
        <dsp:cNvSpPr/>
      </dsp:nvSpPr>
      <dsp:spPr>
        <a:xfrm>
          <a:off x="311666" y="732391"/>
          <a:ext cx="4363336" cy="41328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24" tIns="0" rIns="1649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收集产品组、环保部组等小组的报告模版</a:t>
          </a:r>
        </a:p>
      </dsp:txBody>
      <dsp:txXfrm>
        <a:off x="331841" y="752566"/>
        <a:ext cx="4322986" cy="372930"/>
      </dsp:txXfrm>
    </dsp:sp>
    <dsp:sp modelId="{AC8614FA-5F06-4120-B7A3-F77EDAB0C8B5}">
      <dsp:nvSpPr>
        <dsp:cNvPr id="0" name=""/>
        <dsp:cNvSpPr/>
      </dsp:nvSpPr>
      <dsp:spPr>
        <a:xfrm>
          <a:off x="0" y="1574071"/>
          <a:ext cx="62333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BC181-2EF9-4186-AC2D-49AC917509DE}">
      <dsp:nvSpPr>
        <dsp:cNvPr id="0" name=""/>
        <dsp:cNvSpPr/>
      </dsp:nvSpPr>
      <dsp:spPr>
        <a:xfrm>
          <a:off x="311666" y="1367431"/>
          <a:ext cx="4363336" cy="4132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24" tIns="0" rIns="1649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支持辽宁抚顺的软件部署</a:t>
          </a:r>
        </a:p>
      </dsp:txBody>
      <dsp:txXfrm>
        <a:off x="331841" y="1387606"/>
        <a:ext cx="4322986" cy="372930"/>
      </dsp:txXfrm>
    </dsp:sp>
    <dsp:sp modelId="{A3DA5580-6C00-4EC5-9DCE-04567AB67456}">
      <dsp:nvSpPr>
        <dsp:cNvPr id="0" name=""/>
        <dsp:cNvSpPr/>
      </dsp:nvSpPr>
      <dsp:spPr>
        <a:xfrm>
          <a:off x="0" y="2209111"/>
          <a:ext cx="62333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B60C-BF3B-45B0-8F37-280CBA82B314}">
      <dsp:nvSpPr>
        <dsp:cNvPr id="0" name=""/>
        <dsp:cNvSpPr/>
      </dsp:nvSpPr>
      <dsp:spPr>
        <a:xfrm>
          <a:off x="311666" y="2002471"/>
          <a:ext cx="4363336" cy="41328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24" tIns="0" rIns="1649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修改</a:t>
          </a:r>
          <a:r>
            <a:rPr lang="en-US" altLang="zh-CN" sz="1400" kern="1200" dirty="0"/>
            <a:t>2B2G</a:t>
          </a:r>
          <a:r>
            <a:rPr lang="zh-CN" altLang="en-US" sz="1400" kern="1200" dirty="0"/>
            <a:t>的激励办法</a:t>
          </a:r>
        </a:p>
      </dsp:txBody>
      <dsp:txXfrm>
        <a:off x="331841" y="2022646"/>
        <a:ext cx="4322986" cy="372930"/>
      </dsp:txXfrm>
    </dsp:sp>
    <dsp:sp modelId="{FABD0BA1-0AD8-1A42-9235-8255B36C2190}">
      <dsp:nvSpPr>
        <dsp:cNvPr id="0" name=""/>
        <dsp:cNvSpPr/>
      </dsp:nvSpPr>
      <dsp:spPr>
        <a:xfrm>
          <a:off x="0" y="2844151"/>
          <a:ext cx="62333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76888-28A2-A44F-B4C1-A0DF302B53A0}">
      <dsp:nvSpPr>
        <dsp:cNvPr id="0" name=""/>
        <dsp:cNvSpPr/>
      </dsp:nvSpPr>
      <dsp:spPr>
        <a:xfrm>
          <a:off x="311666" y="2637511"/>
          <a:ext cx="4363336" cy="4132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24" tIns="0" rIns="16492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安排了</a:t>
          </a:r>
          <a:r>
            <a:rPr lang="en-US" altLang="zh-CN" sz="1400" kern="1200" dirty="0"/>
            <a:t>4</a:t>
          </a:r>
          <a:r>
            <a:rPr lang="zh-CN" altLang="en-US" sz="1400" kern="1200" dirty="0"/>
            <a:t>名新员工转正考试</a:t>
          </a:r>
        </a:p>
      </dsp:txBody>
      <dsp:txXfrm>
        <a:off x="331841" y="2657686"/>
        <a:ext cx="432298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9144000" cy="5138927"/>
          </a:xfrm>
          <a:prstGeom prst="rect">
            <a:avLst/>
          </a:prstGeom>
        </p:spPr>
      </p:pic>
      <p:pic>
        <p:nvPicPr>
          <p:cNvPr id="3" name="Picture 2" descr="C:\Users\Administrator\Desktop\微信文章\新建文件夹\长天长LOGO-PNG（非标准试用期）\画板 3@4x.png">
            <a:extLst>
              <a:ext uri="{FF2B5EF4-FFF2-40B4-BE49-F238E27FC236}">
                <a16:creationId xmlns:a16="http://schemas.microsoft.com/office/drawing/2014/main" id="{C560A74A-670B-429E-AC27-38FDC6B17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52" y="-167672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9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3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4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微信文章\新建文件夹\长天长LOGO-PNG（非标准试用期）\画板 3@4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52" y="-167672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26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6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656085" y="388931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123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81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1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3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828A1-5649-4197-A1FA-89A621256E8B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B8A4-E512-43A8-B69D-9879E54E8E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ongdapaopao.yanj.c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6"/>
            <a:ext cx="9144000" cy="5129784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013" y="369866"/>
            <a:ext cx="1409412" cy="15567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7660">
            <a:off x="67540" y="2708573"/>
            <a:ext cx="742857" cy="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97468">
            <a:off x="65172" y="1811998"/>
            <a:ext cx="742857" cy="666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2215">
            <a:off x="901216" y="2923790"/>
            <a:ext cx="496805" cy="445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280">
            <a:off x="865086" y="2236140"/>
            <a:ext cx="742857" cy="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41201">
            <a:off x="720570" y="839920"/>
            <a:ext cx="449603" cy="403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7660">
            <a:off x="4369198" y="-23456"/>
            <a:ext cx="742857" cy="6666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97468">
            <a:off x="4923405" y="409018"/>
            <a:ext cx="534404" cy="479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720">
            <a:off x="5575855" y="804487"/>
            <a:ext cx="1017905" cy="9135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13757">
            <a:off x="5282260" y="914478"/>
            <a:ext cx="665828" cy="5975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2215">
            <a:off x="4708524" y="1180196"/>
            <a:ext cx="620965" cy="557276"/>
          </a:xfrm>
          <a:prstGeom prst="rect">
            <a:avLst/>
          </a:prstGeom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280">
            <a:off x="5468044" y="257508"/>
            <a:ext cx="534404" cy="47959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725359" y="3222193"/>
            <a:ext cx="692111" cy="692111"/>
            <a:chOff x="4967145" y="3923836"/>
            <a:chExt cx="922815" cy="922815"/>
          </a:xfrm>
        </p:grpSpPr>
        <p:sp>
          <p:nvSpPr>
            <p:cNvPr id="18" name="椭圆 17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995290" y="4206896"/>
            <a:ext cx="4631762" cy="0"/>
          </a:xfrm>
          <a:prstGeom prst="line">
            <a:avLst/>
          </a:prstGeom>
          <a:ln w="19050">
            <a:solidFill>
              <a:srgbClr val="8AC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217115" y="4352592"/>
            <a:ext cx="1938351" cy="323165"/>
          </a:xfrm>
          <a:prstGeom prst="rect">
            <a:avLst/>
          </a:prstGeom>
          <a:solidFill>
            <a:srgbClr val="8AC028"/>
          </a:solidFill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培训组    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38025" y="3222193"/>
            <a:ext cx="692111" cy="692111"/>
            <a:chOff x="4967145" y="3923836"/>
            <a:chExt cx="922815" cy="922815"/>
          </a:xfrm>
        </p:grpSpPr>
        <p:sp>
          <p:nvSpPr>
            <p:cNvPr id="23" name="椭圆 22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度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50690" y="3222193"/>
            <a:ext cx="692111" cy="692111"/>
            <a:chOff x="4967145" y="3923836"/>
            <a:chExt cx="922815" cy="922815"/>
          </a:xfrm>
        </p:grpSpPr>
        <p:sp>
          <p:nvSpPr>
            <p:cNvPr id="26" name="椭圆 25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63355" y="3222193"/>
            <a:ext cx="692111" cy="692111"/>
            <a:chOff x="4967145" y="3923836"/>
            <a:chExt cx="922815" cy="922815"/>
          </a:xfrm>
        </p:grpSpPr>
        <p:sp>
          <p:nvSpPr>
            <p:cNvPr id="29" name="椭圆 28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76020" y="3222193"/>
            <a:ext cx="692111" cy="692111"/>
            <a:chOff x="4967145" y="3923836"/>
            <a:chExt cx="922815" cy="922815"/>
          </a:xfrm>
        </p:grpSpPr>
        <p:sp>
          <p:nvSpPr>
            <p:cNvPr id="32" name="椭圆 31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88686" y="3222193"/>
            <a:ext cx="692111" cy="692111"/>
            <a:chOff x="4967145" y="3923836"/>
            <a:chExt cx="922815" cy="922815"/>
          </a:xfrm>
        </p:grpSpPr>
        <p:sp>
          <p:nvSpPr>
            <p:cNvPr id="35" name="椭圆 34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3" y="-209544"/>
            <a:ext cx="5304131" cy="38884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931A062-A3F5-4B1D-9273-BCE1E82CFEA5}"/>
              </a:ext>
            </a:extLst>
          </p:cNvPr>
          <p:cNvSpPr txBox="1"/>
          <p:nvPr/>
        </p:nvSpPr>
        <p:spPr>
          <a:xfrm>
            <a:off x="5510335" y="1721468"/>
            <a:ext cx="256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6</a:t>
            </a:r>
            <a:r>
              <a:rPr lang="zh-CN" altLang="en-US" sz="3200" b="1" dirty="0"/>
              <a:t>月工作总结</a:t>
            </a:r>
            <a:r>
              <a:rPr lang="en-US" altLang="zh-CN" sz="3200" b="1" dirty="0"/>
              <a:t>7</a:t>
            </a:r>
            <a:r>
              <a:rPr lang="zh-CN" altLang="en-US" sz="3200" b="1" dirty="0"/>
              <a:t>月工作规划</a:t>
            </a:r>
          </a:p>
        </p:txBody>
      </p:sp>
    </p:spTree>
    <p:extLst>
      <p:ext uri="{BB962C8B-B14F-4D97-AF65-F5344CB8AC3E}">
        <p14:creationId xmlns:p14="http://schemas.microsoft.com/office/powerpoint/2010/main" val="2977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5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8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74A5085-68C5-43AB-B2FF-BAD253C2DF72}"/>
              </a:ext>
            </a:extLst>
          </p:cNvPr>
          <p:cNvSpPr txBox="1"/>
          <p:nvPr/>
        </p:nvSpPr>
        <p:spPr>
          <a:xfrm>
            <a:off x="553058" y="242617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、全员业务培训参与情况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32682"/>
              </p:ext>
            </p:extLst>
          </p:nvPr>
        </p:nvGraphicFramePr>
        <p:xfrm>
          <a:off x="287523" y="714825"/>
          <a:ext cx="8568954" cy="43522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5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19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2019</a:t>
                      </a:r>
                      <a:r>
                        <a:rPr lang="zh-CN" altLang="en-US" sz="800" u="none" strike="noStrike" dirty="0">
                          <a:effectLst/>
                        </a:rPr>
                        <a:t>年</a:t>
                      </a:r>
                      <a:r>
                        <a:rPr lang="en-US" altLang="zh-CN" sz="800" u="none" strike="noStrike" dirty="0">
                          <a:effectLst/>
                        </a:rPr>
                        <a:t>6</a:t>
                      </a:r>
                      <a:r>
                        <a:rPr lang="zh-CN" altLang="en-US" sz="800" u="none" strike="noStrike" dirty="0">
                          <a:effectLst/>
                        </a:rPr>
                        <a:t>月份培训考核明细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区域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姓名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5</a:t>
                      </a:r>
                      <a:r>
                        <a:rPr lang="zh-CN" altLang="en-US" sz="800" u="none" strike="noStrike" dirty="0">
                          <a:effectLst/>
                        </a:rPr>
                        <a:t>月</a:t>
                      </a:r>
                      <a:r>
                        <a:rPr lang="en-US" altLang="zh-CN" sz="800" u="none" strike="noStrike" dirty="0">
                          <a:effectLst/>
                        </a:rPr>
                        <a:t>23</a:t>
                      </a:r>
                      <a:r>
                        <a:rPr lang="zh-CN" altLang="en-US" sz="800" u="none" strike="noStrike" dirty="0">
                          <a:effectLst/>
                        </a:rPr>
                        <a:t>日网络信息安全培训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</a:t>
                      </a:r>
                      <a:r>
                        <a:rPr lang="zh-CN" altLang="en-US" sz="800" u="none" strike="noStrike" dirty="0">
                          <a:effectLst/>
                        </a:rPr>
                        <a:t>月</a:t>
                      </a:r>
                      <a:r>
                        <a:rPr lang="en-US" altLang="zh-CN" sz="800" u="none" strike="noStrike" dirty="0">
                          <a:effectLst/>
                        </a:rPr>
                        <a:t>4</a:t>
                      </a:r>
                      <a:r>
                        <a:rPr lang="zh-CN" altLang="en-US" sz="800" u="none" strike="noStrike" dirty="0">
                          <a:effectLst/>
                        </a:rPr>
                        <a:t>日</a:t>
                      </a:r>
                      <a:r>
                        <a:rPr lang="en-US" altLang="zh-CN" sz="800" u="none" strike="noStrike" dirty="0">
                          <a:effectLst/>
                        </a:rPr>
                        <a:t>4.0</a:t>
                      </a:r>
                      <a:r>
                        <a:rPr lang="zh-CN" altLang="en-US" sz="800" u="none" strike="noStrike" dirty="0">
                          <a:effectLst/>
                        </a:rPr>
                        <a:t>交换培训（</a:t>
                      </a:r>
                      <a:r>
                        <a:rPr lang="en-US" altLang="zh-CN" sz="800" u="none" strike="noStrike" dirty="0">
                          <a:effectLst/>
                        </a:rPr>
                        <a:t>1</a:t>
                      </a:r>
                      <a:r>
                        <a:rPr lang="zh-CN" altLang="en-US" sz="800" u="none" strike="noStrike" dirty="0">
                          <a:effectLst/>
                        </a:rPr>
                        <a:t>）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</a:t>
                      </a:r>
                      <a:r>
                        <a:rPr lang="zh-CN" altLang="en-US" sz="800" u="none" strike="noStrike" dirty="0">
                          <a:effectLst/>
                        </a:rPr>
                        <a:t>月</a:t>
                      </a:r>
                      <a:r>
                        <a:rPr lang="en-US" altLang="zh-CN" sz="800" u="none" strike="noStrike" dirty="0">
                          <a:effectLst/>
                        </a:rPr>
                        <a:t>11</a:t>
                      </a:r>
                      <a:r>
                        <a:rPr lang="zh-CN" altLang="en-US" sz="800" u="none" strike="noStrike" dirty="0">
                          <a:effectLst/>
                        </a:rPr>
                        <a:t>日</a:t>
                      </a:r>
                      <a:r>
                        <a:rPr lang="en-US" altLang="zh-CN" sz="800" u="none" strike="noStrike" dirty="0">
                          <a:effectLst/>
                        </a:rPr>
                        <a:t>4.0</a:t>
                      </a:r>
                      <a:r>
                        <a:rPr lang="zh-CN" altLang="en-US" sz="800" u="none" strike="noStrike" dirty="0">
                          <a:effectLst/>
                        </a:rPr>
                        <a:t>交换培训（</a:t>
                      </a:r>
                      <a:r>
                        <a:rPr lang="en-US" altLang="zh-CN" sz="800" u="none" strike="noStrike" dirty="0">
                          <a:effectLst/>
                        </a:rPr>
                        <a:t>2</a:t>
                      </a:r>
                      <a:r>
                        <a:rPr lang="zh-CN" altLang="en-US" sz="800" u="none" strike="noStrike" dirty="0">
                          <a:effectLst/>
                        </a:rPr>
                        <a:t>）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</a:t>
                      </a:r>
                      <a:r>
                        <a:rPr lang="zh-CN" altLang="en-US" sz="800" u="none" strike="noStrike" dirty="0">
                          <a:effectLst/>
                        </a:rPr>
                        <a:t>月</a:t>
                      </a:r>
                      <a:r>
                        <a:rPr lang="en-US" altLang="zh-CN" sz="800" u="none" strike="noStrike" dirty="0">
                          <a:effectLst/>
                        </a:rPr>
                        <a:t>13</a:t>
                      </a:r>
                      <a:r>
                        <a:rPr lang="zh-CN" altLang="en-US" sz="800" u="none" strike="noStrike" dirty="0">
                          <a:effectLst/>
                        </a:rPr>
                        <a:t>日销售类渠道开拓技巧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6</a:t>
                      </a:r>
                      <a:r>
                        <a:rPr lang="zh-CN" altLang="en-US" sz="800" u="none" strike="noStrike" dirty="0">
                          <a:effectLst/>
                        </a:rPr>
                        <a:t>月</a:t>
                      </a:r>
                      <a:r>
                        <a:rPr lang="en-US" altLang="zh-CN" sz="800" u="none" strike="noStrike" dirty="0">
                          <a:effectLst/>
                        </a:rPr>
                        <a:t>18</a:t>
                      </a:r>
                      <a:r>
                        <a:rPr lang="zh-CN" altLang="en-US" sz="800" u="none" strike="noStrike" dirty="0">
                          <a:effectLst/>
                        </a:rPr>
                        <a:t>日政策培训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总计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4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未签到或者签退</a:t>
                      </a:r>
                      <a:endParaRPr lang="zh-CN" altLang="en-US" sz="800" b="0" i="0" u="none" strike="noStrike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补考未参加或者不及格</a:t>
                      </a:r>
                      <a:endParaRPr lang="zh-CN" altLang="en-US" sz="800" b="0" i="0" u="none" strike="noStrike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未签到或者签退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未签到或者签退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未签到或者签退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未签到或者签退</a:t>
                      </a:r>
                      <a:endParaRPr lang="zh-CN" alt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>
                    <a:solidFill>
                      <a:srgbClr val="8DE6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总部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代毛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总部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张伟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总部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雷家玮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张锦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u="none" strike="noStrike">
                          <a:effectLst/>
                        </a:rPr>
                        <a:t>100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李昊轩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向彪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袁国欣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孟唐凯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曹文清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张弛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王芳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于洋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成超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总部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原亚芬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浙闽赣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孙兆平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浙闽赣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谢章成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浙闽赣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陈媚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</a:rPr>
                        <a:t>50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云贵川渝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张文博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云贵川渝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贺浩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粤桂湘琼鄂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刘希鑫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u="none" strike="noStrike">
                          <a:effectLst/>
                        </a:rPr>
                        <a:t>100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粤桂湘琼鄂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刘彪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苏皖沪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陈磊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u="none" strike="noStrike">
                          <a:effectLst/>
                        </a:rPr>
                        <a:t>100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苏皖沪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刘晋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u="none" strike="noStrike">
                          <a:effectLst/>
                        </a:rPr>
                        <a:t>100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苏皖沪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梁振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宁清甘新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张宏杉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 dirty="0">
                          <a:effectLst/>
                        </a:rPr>
                        <a:t>50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宁清甘新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张超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u="none" strike="noStrike">
                          <a:effectLst/>
                        </a:rPr>
                        <a:t>100</a:t>
                      </a:r>
                      <a:endParaRPr lang="is-I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晋豫陕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张燕燕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150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晋豫陕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段尧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 dirty="0">
                          <a:effectLst/>
                        </a:rPr>
                        <a:t>50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86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晋豫陕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杨凯凯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Microsoft YaHei Light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800" u="none" strike="noStrike">
                          <a:effectLst/>
                        </a:rPr>
                        <a:t>50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>
                          <a:effectLst/>
                        </a:rPr>
                        <a:t>　</a:t>
                      </a:r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800" u="none" strike="noStrike" dirty="0">
                          <a:effectLst/>
                        </a:rPr>
                        <a:t>　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u="none" strike="noStrike" dirty="0">
                          <a:effectLst/>
                        </a:rPr>
                        <a:t>100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3108" marR="3108" marT="3108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4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97924"/>
              </p:ext>
            </p:extLst>
          </p:nvPr>
        </p:nvGraphicFramePr>
        <p:xfrm>
          <a:off x="927026" y="1074824"/>
          <a:ext cx="7488832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讲师名称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课程明细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培训时间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培训时长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>
                    <a:solidFill>
                      <a:srgbClr val="8DE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奖励金额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>
                    <a:solidFill>
                      <a:srgbClr val="8DE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梁容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sql</a:t>
                      </a:r>
                      <a:r>
                        <a:rPr lang="zh-CN" altLang="en-US" sz="1100" u="none" strike="noStrike">
                          <a:effectLst/>
                        </a:rPr>
                        <a:t>培训</a:t>
                      </a:r>
                      <a:r>
                        <a:rPr lang="en-US" altLang="zh-CN" sz="1100" u="none" strike="noStrike">
                          <a:effectLst/>
                        </a:rPr>
                        <a:t>--</a:t>
                      </a:r>
                      <a:r>
                        <a:rPr lang="zh-CN" altLang="en-US" sz="1100" u="none" strike="noStrike">
                          <a:effectLst/>
                        </a:rPr>
                        <a:t>存储过程的编写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6月20日 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小时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80</a:t>
                      </a:r>
                      <a:r>
                        <a:rPr lang="zh-CN" altLang="en-US" sz="1100" u="none" strike="noStrike">
                          <a:effectLst/>
                        </a:rPr>
                        <a:t>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孟唐凯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4.0</a:t>
                      </a:r>
                      <a:r>
                        <a:rPr lang="zh-CN" altLang="en-US" sz="1100" u="none" strike="noStrike">
                          <a:effectLst/>
                        </a:rPr>
                        <a:t>交换培训第一期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6月18日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小时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160</a:t>
                      </a:r>
                      <a:r>
                        <a:rPr lang="zh-CN" altLang="en-US" sz="1100" u="none" strike="noStrike">
                          <a:effectLst/>
                        </a:rPr>
                        <a:t>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4.0</a:t>
                      </a:r>
                      <a:r>
                        <a:rPr lang="zh-CN" altLang="en-US" sz="1100" u="none" strike="noStrike">
                          <a:effectLst/>
                        </a:rPr>
                        <a:t>交换培训第二期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6月11日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小时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charset="-122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45903" y="2571750"/>
            <a:ext cx="77228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kumimoji="1" lang="en-US" altLang="zh-CN" sz="1400" dirty="0"/>
              <a:t>6</a:t>
            </a:r>
            <a:r>
              <a:rPr kumimoji="1" lang="zh-CN" altLang="en-US" sz="1400" dirty="0"/>
              <a:t>月培训考核总人数</a:t>
            </a:r>
            <a:r>
              <a:rPr kumimoji="1" lang="en-US" altLang="zh-CN" sz="1400" dirty="0"/>
              <a:t>29</a:t>
            </a:r>
            <a:r>
              <a:rPr kumimoji="1" lang="zh-CN" altLang="en-US" sz="1400" dirty="0"/>
              <a:t>人，较</a:t>
            </a:r>
            <a:r>
              <a:rPr kumimoji="1" lang="en-US" altLang="zh-CN" sz="1400" dirty="0"/>
              <a:t>5</a:t>
            </a:r>
            <a:r>
              <a:rPr kumimoji="1" lang="zh-CN" altLang="en-US" sz="1400" dirty="0"/>
              <a:t>月份增加</a:t>
            </a:r>
            <a:r>
              <a:rPr kumimoji="1" lang="en-US" altLang="zh-CN" sz="1400" dirty="0"/>
              <a:t>2</a:t>
            </a:r>
            <a:r>
              <a:rPr kumimoji="1" lang="zh-CN" altLang="en-US" sz="1400" dirty="0"/>
              <a:t>人；</a:t>
            </a:r>
            <a:r>
              <a:rPr kumimoji="1" lang="en-US" altLang="zh-CN" sz="1400" dirty="0"/>
              <a:t>6</a:t>
            </a:r>
            <a:r>
              <a:rPr kumimoji="1" lang="zh-CN" altLang="en-US" sz="1400" dirty="0"/>
              <a:t>月考核涉及金额</a:t>
            </a:r>
            <a:r>
              <a:rPr kumimoji="1" lang="en-US" altLang="zh-CN" sz="1400" dirty="0"/>
              <a:t>2350</a:t>
            </a:r>
            <a:r>
              <a:rPr kumimoji="1" lang="zh-CN" altLang="en-US" sz="1400" dirty="0"/>
              <a:t>元，较</a:t>
            </a:r>
            <a:r>
              <a:rPr kumimoji="1" lang="en-US" altLang="zh-CN" sz="1400" dirty="0"/>
              <a:t>5</a:t>
            </a:r>
            <a:r>
              <a:rPr kumimoji="1" lang="zh-CN" altLang="en-US" sz="1400" dirty="0"/>
              <a:t>月份增加</a:t>
            </a:r>
            <a:r>
              <a:rPr kumimoji="1" lang="en-US" altLang="zh-CN" sz="1400" dirty="0"/>
              <a:t>850</a:t>
            </a:r>
            <a:r>
              <a:rPr kumimoji="1" lang="zh-CN" altLang="en-US" sz="1400" dirty="0"/>
              <a:t>元；</a:t>
            </a:r>
            <a:endParaRPr kumimoji="1" lang="en-US" altLang="zh-CN" sz="1400" dirty="0"/>
          </a:p>
          <a:p>
            <a:pPr indent="457200">
              <a:lnSpc>
                <a:spcPct val="150000"/>
              </a:lnSpc>
            </a:pPr>
            <a:r>
              <a:rPr kumimoji="1" lang="zh-CN" altLang="en-US" sz="1400" b="1" dirty="0">
                <a:solidFill>
                  <a:srgbClr val="FF0000"/>
                </a:solidFill>
              </a:rPr>
              <a:t>分析原因在于</a:t>
            </a:r>
            <a:r>
              <a:rPr kumimoji="1" lang="zh-CN" altLang="en-US" sz="1400" dirty="0"/>
              <a:t>：</a:t>
            </a:r>
            <a:r>
              <a:rPr kumimoji="1" lang="en-US" altLang="zh-CN" sz="1400" dirty="0"/>
              <a:t>6</a:t>
            </a:r>
            <a:r>
              <a:rPr kumimoji="1" lang="zh-CN" altLang="en-US" sz="1400" dirty="0"/>
              <a:t>月大部分被考核人员是由于</a:t>
            </a:r>
            <a:r>
              <a:rPr kumimoji="1" lang="en-US" altLang="zh-CN" sz="1400" dirty="0"/>
              <a:t>《</a:t>
            </a:r>
            <a:r>
              <a:rPr kumimoji="1" lang="zh-CN" altLang="en-US" sz="1400" dirty="0"/>
              <a:t>网络信息安全</a:t>
            </a:r>
            <a:r>
              <a:rPr kumimoji="1" lang="en-US" altLang="zh-CN" sz="1400" dirty="0"/>
              <a:t>》</a:t>
            </a:r>
            <a:r>
              <a:rPr kumimoji="1" lang="zh-CN" altLang="en-US" sz="1400" dirty="0"/>
              <a:t>培训考试未参加或者考试没</a:t>
            </a:r>
            <a:endParaRPr kumimoji="1" lang="en-US" altLang="zh-CN" sz="1400" dirty="0"/>
          </a:p>
          <a:p>
            <a:pPr indent="457200">
              <a:lnSpc>
                <a:spcPct val="150000"/>
              </a:lnSpc>
            </a:pPr>
            <a:r>
              <a:rPr kumimoji="1" lang="zh-CN" altLang="en-US" sz="1400" dirty="0"/>
              <a:t>有及格导致的人数</a:t>
            </a:r>
            <a:r>
              <a:rPr kumimoji="1" lang="en-US" altLang="zh-CN" sz="1400" dirty="0"/>
              <a:t>19</a:t>
            </a:r>
            <a:r>
              <a:rPr kumimoji="1" lang="zh-CN" altLang="en-US" sz="1400" dirty="0"/>
              <a:t>人，数量比较大；</a:t>
            </a:r>
            <a:endParaRPr kumimoji="1" lang="en-US" altLang="zh-CN" sz="1400" dirty="0"/>
          </a:p>
          <a:p>
            <a:pPr indent="457200">
              <a:lnSpc>
                <a:spcPct val="150000"/>
              </a:lnSpc>
            </a:pPr>
            <a:r>
              <a:rPr kumimoji="1" lang="en-US" altLang="zh-CN" sz="1400" dirty="0"/>
              <a:t>7</a:t>
            </a:r>
            <a:r>
              <a:rPr kumimoji="1" lang="zh-CN" altLang="en-US" sz="1400" dirty="0"/>
              <a:t>月份以后要加强大家认真对待各类重要的考试，争取减少被考核的人数。</a:t>
            </a:r>
            <a:endParaRPr kumimoji="1" lang="en-US" altLang="zh-CN" sz="1400" dirty="0"/>
          </a:p>
          <a:p>
            <a:pPr indent="457200">
              <a:lnSpc>
                <a:spcPct val="150000"/>
              </a:lnSpc>
            </a:pPr>
            <a:r>
              <a:rPr kumimoji="1" lang="zh-CN" altLang="en-US" sz="1400" dirty="0"/>
              <a:t>本月讲师费用共三节课，金额：</a:t>
            </a:r>
            <a:r>
              <a:rPr kumimoji="1" lang="en-US" altLang="zh-CN" sz="1400" dirty="0"/>
              <a:t>240</a:t>
            </a:r>
            <a:r>
              <a:rPr kumimoji="1" lang="zh-CN" altLang="en-US" sz="1400" dirty="0"/>
              <a:t>元。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93FF4A-1E00-4035-A8E0-093CBA176524}"/>
              </a:ext>
            </a:extLst>
          </p:cNvPr>
          <p:cNvSpPr txBox="1"/>
          <p:nvPr/>
        </p:nvSpPr>
        <p:spPr>
          <a:xfrm>
            <a:off x="445903" y="329461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、全员业务培训参与情况</a:t>
            </a:r>
          </a:p>
        </p:txBody>
      </p:sp>
    </p:spTree>
    <p:extLst>
      <p:ext uri="{BB962C8B-B14F-4D97-AF65-F5344CB8AC3E}">
        <p14:creationId xmlns:p14="http://schemas.microsoft.com/office/powerpoint/2010/main" val="278432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8" y="78884"/>
            <a:ext cx="2988051" cy="380418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8831" y="87072"/>
            <a:ext cx="30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、管理协助工作</a:t>
            </a:r>
          </a:p>
        </p:txBody>
      </p: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id="{95F760AC-FFEF-4E85-86B5-780E9C25F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638131"/>
              </p:ext>
            </p:extLst>
          </p:nvPr>
        </p:nvGraphicFramePr>
        <p:xfrm>
          <a:off x="1156015" y="620153"/>
          <a:ext cx="6402072" cy="309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C27AF8A-4350-4AA9-B380-4082F4004AFD}"/>
              </a:ext>
            </a:extLst>
          </p:cNvPr>
          <p:cNvSpPr txBox="1"/>
          <p:nvPr/>
        </p:nvSpPr>
        <p:spPr>
          <a:xfrm>
            <a:off x="232948" y="3906478"/>
            <a:ext cx="8717593" cy="1158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建议</a:t>
            </a:r>
            <a:r>
              <a:rPr lang="en-US" altLang="zh-CN" sz="1600" dirty="0"/>
              <a:t>1</a:t>
            </a:r>
            <a:r>
              <a:rPr lang="zh-CN" altLang="en-US" sz="1600" dirty="0"/>
              <a:t>、如何用人才更高效：报销与采购太浪费时间，建议简单的后勤工作可交给内勤处理；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建议</a:t>
            </a:r>
            <a:r>
              <a:rPr lang="en-US" altLang="zh-CN" sz="1600" dirty="0"/>
              <a:t>2</a:t>
            </a:r>
            <a:r>
              <a:rPr lang="zh-CN" altLang="en-US" sz="1600" dirty="0"/>
              <a:t>、部门应该指定专人专门负责部门间的协调工作：品质管理有些涉及到其他部门，协调中找不到对接人。</a:t>
            </a:r>
          </a:p>
        </p:txBody>
      </p:sp>
    </p:spTree>
    <p:extLst>
      <p:ext uri="{BB962C8B-B14F-4D97-AF65-F5344CB8AC3E}">
        <p14:creationId xmlns:p14="http://schemas.microsoft.com/office/powerpoint/2010/main" val="41972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8" y="78884"/>
            <a:ext cx="2988051" cy="380418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8831" y="87072"/>
            <a:ext cx="30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、管理协助工作</a:t>
            </a:r>
          </a:p>
        </p:txBody>
      </p:sp>
      <p:graphicFrame>
        <p:nvGraphicFramePr>
          <p:cNvPr id="20" name="图示 19">
            <a:extLst>
              <a:ext uri="{FF2B5EF4-FFF2-40B4-BE49-F238E27FC236}">
                <a16:creationId xmlns:a16="http://schemas.microsoft.com/office/drawing/2014/main" id="{764D2C81-A940-4DED-B8C1-1B89EB6C3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851330"/>
              </p:ext>
            </p:extLst>
          </p:nvPr>
        </p:nvGraphicFramePr>
        <p:xfrm>
          <a:off x="1610500" y="583303"/>
          <a:ext cx="6233338" cy="329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4910373F-4B3F-4474-9795-7881DF8FB6E5}"/>
              </a:ext>
            </a:extLst>
          </p:cNvPr>
          <p:cNvSpPr txBox="1"/>
          <p:nvPr/>
        </p:nvSpPr>
        <p:spPr>
          <a:xfrm>
            <a:off x="415890" y="4001607"/>
            <a:ext cx="8312219" cy="7888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建议</a:t>
            </a:r>
            <a:r>
              <a:rPr lang="en-US" altLang="zh-CN" sz="1600" dirty="0"/>
              <a:t>1</a:t>
            </a:r>
            <a:r>
              <a:rPr lang="zh-CN" altLang="en-US" sz="1600" dirty="0"/>
              <a:t>、在做辽宁抚顺的软件部署时，公共省份的运维工作，希望总部能统一协调；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建议</a:t>
            </a:r>
            <a:r>
              <a:rPr lang="en-US" altLang="zh-CN" sz="1600" dirty="0"/>
              <a:t>2</a:t>
            </a:r>
            <a:r>
              <a:rPr lang="zh-CN" altLang="en-US" sz="1600" dirty="0"/>
              <a:t>、在指派新员工时，希望由老员工带领指导或者制定辅导计划，并不只是回答问题。</a:t>
            </a:r>
          </a:p>
        </p:txBody>
      </p:sp>
    </p:spTree>
    <p:extLst>
      <p:ext uri="{BB962C8B-B14F-4D97-AF65-F5344CB8AC3E}">
        <p14:creationId xmlns:p14="http://schemas.microsoft.com/office/powerpoint/2010/main" val="4549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9" y="78883"/>
            <a:ext cx="3263522" cy="442893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95575" y="93553"/>
            <a:ext cx="2402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月工作计划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3009DF2-9468-4CFF-9E0A-0FF23C3FC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22561"/>
              </p:ext>
            </p:extLst>
          </p:nvPr>
        </p:nvGraphicFramePr>
        <p:xfrm>
          <a:off x="144118" y="721519"/>
          <a:ext cx="8741464" cy="432842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57074">
                  <a:extLst>
                    <a:ext uri="{9D8B030D-6E8A-4147-A177-3AD203B41FA5}">
                      <a16:colId xmlns:a16="http://schemas.microsoft.com/office/drawing/2014/main" val="2741355468"/>
                    </a:ext>
                  </a:extLst>
                </a:gridCol>
                <a:gridCol w="2050802">
                  <a:extLst>
                    <a:ext uri="{9D8B030D-6E8A-4147-A177-3AD203B41FA5}">
                      <a16:colId xmlns:a16="http://schemas.microsoft.com/office/drawing/2014/main" val="2505632465"/>
                    </a:ext>
                  </a:extLst>
                </a:gridCol>
                <a:gridCol w="3069018">
                  <a:extLst>
                    <a:ext uri="{9D8B030D-6E8A-4147-A177-3AD203B41FA5}">
                      <a16:colId xmlns:a16="http://schemas.microsoft.com/office/drawing/2014/main" val="3757099866"/>
                    </a:ext>
                  </a:extLst>
                </a:gridCol>
                <a:gridCol w="1244374">
                  <a:extLst>
                    <a:ext uri="{9D8B030D-6E8A-4147-A177-3AD203B41FA5}">
                      <a16:colId xmlns:a16="http://schemas.microsoft.com/office/drawing/2014/main" val="252660076"/>
                    </a:ext>
                  </a:extLst>
                </a:gridCol>
                <a:gridCol w="1020196">
                  <a:extLst>
                    <a:ext uri="{9D8B030D-6E8A-4147-A177-3AD203B41FA5}">
                      <a16:colId xmlns:a16="http://schemas.microsoft.com/office/drawing/2014/main" val="4121549134"/>
                    </a:ext>
                  </a:extLst>
                </a:gridCol>
              </a:tblGrid>
              <a:tr h="255148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 dirty="0">
                          <a:effectLst/>
                        </a:rPr>
                        <a:t>2019</a:t>
                      </a:r>
                      <a:r>
                        <a:rPr lang="zh-CN" altLang="en-US" sz="1400" u="none" strike="noStrike" dirty="0">
                          <a:effectLst/>
                        </a:rPr>
                        <a:t>年</a:t>
                      </a:r>
                      <a:r>
                        <a:rPr lang="en-US" altLang="zh-CN" sz="1400" u="none" strike="noStrike" dirty="0">
                          <a:effectLst/>
                        </a:rPr>
                        <a:t>7</a:t>
                      </a:r>
                      <a:r>
                        <a:rPr lang="zh-CN" altLang="en-US" sz="1400" u="none" strike="noStrike" dirty="0">
                          <a:effectLst/>
                        </a:rPr>
                        <a:t>月培训工作计划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18440"/>
                  </a:ext>
                </a:extLst>
              </a:tr>
              <a:tr h="203825"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重要工作事项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明细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具体内容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负责人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时间安排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328282568"/>
                  </a:ext>
                </a:extLst>
              </a:tr>
              <a:tr h="203825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</a:rPr>
                        <a:t>培训工作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ctr"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</a:rPr>
                        <a:t>技术培训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SQL</a:t>
                      </a:r>
                      <a:r>
                        <a:rPr lang="zh-CN" altLang="en-US" sz="1400" u="none" strike="noStrike">
                          <a:effectLst/>
                        </a:rPr>
                        <a:t>第五期培训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30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3808570425"/>
                  </a:ext>
                </a:extLst>
              </a:tr>
              <a:tr h="20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排查表、排查方法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2909501220"/>
                  </a:ext>
                </a:extLst>
              </a:tr>
              <a:tr h="20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网络安全、硬件、服务器等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23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6534370"/>
                  </a:ext>
                </a:extLst>
              </a:tr>
              <a:tr h="20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服务单提交注意事项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杨曦（高杰）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2874586509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销售培训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</a:rPr>
                        <a:t>走上财务自由之路</a:t>
                      </a:r>
                      <a:r>
                        <a:rPr lang="en-US" altLang="zh-CN" sz="1400" u="none" strike="noStrike">
                          <a:effectLst/>
                        </a:rPr>
                        <a:t>》</a:t>
                      </a:r>
                      <a:r>
                        <a:rPr lang="zh-CN" altLang="en-US" sz="1400" u="none" strike="noStrike">
                          <a:effectLst/>
                        </a:rPr>
                        <a:t>与客户梳理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2562847192"/>
                  </a:ext>
                </a:extLst>
              </a:tr>
              <a:tr h="219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渠道管理制度与激励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任欣（刘哲）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16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926598368"/>
                  </a:ext>
                </a:extLst>
              </a:tr>
              <a:tr h="219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渠道拓展话术与客户梳理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任欣（刘哲）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2026706840"/>
                  </a:ext>
                </a:extLst>
              </a:tr>
              <a:tr h="219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微软数据库产品推广培训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袁国欣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25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3854575615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管理培训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</a:rPr>
                        <a:t>区域主管岗位职责</a:t>
                      </a:r>
                      <a:r>
                        <a:rPr lang="en-US" altLang="zh-CN" sz="1400" u="none" strike="noStrike">
                          <a:effectLst/>
                        </a:rPr>
                        <a:t>》《</a:t>
                      </a:r>
                      <a:r>
                        <a:rPr lang="zh-CN" altLang="en-US" sz="1400" u="none" strike="noStrike">
                          <a:effectLst/>
                        </a:rPr>
                        <a:t>如何表扬与批评员工</a:t>
                      </a:r>
                      <a:r>
                        <a:rPr lang="en-US" altLang="zh-CN" sz="1400" u="none" strike="noStrike">
                          <a:effectLst/>
                        </a:rPr>
                        <a:t>》</a:t>
                      </a:r>
                      <a:endParaRPr lang="en-US" altLang="zh-CN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18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1831106544"/>
                  </a:ext>
                </a:extLst>
              </a:tr>
              <a:tr h="219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企业服务小组培训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</a:rPr>
                        <a:t>企业服务价值与提升</a:t>
                      </a:r>
                      <a:r>
                        <a:rPr lang="en-US" altLang="zh-CN" sz="1400" u="none" strike="noStrike">
                          <a:effectLst/>
                        </a:rPr>
                        <a:t>》</a:t>
                      </a:r>
                      <a:endParaRPr lang="en-US" altLang="zh-CN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19</a:t>
                      </a:r>
                      <a:r>
                        <a:rPr lang="zh-CN" altLang="en-US" sz="1400" u="none" strike="noStrike">
                          <a:effectLst/>
                        </a:rPr>
                        <a:t>日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4115052943"/>
                  </a:ext>
                </a:extLst>
              </a:tr>
              <a:tr h="2038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大区培训工作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培训课件开发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2926619084"/>
                  </a:ext>
                </a:extLst>
              </a:tr>
              <a:tr h="257578"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销售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案例采访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品质管理动作、渠道拓展案例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76070169"/>
                  </a:ext>
                </a:extLst>
              </a:tr>
              <a:tr h="257578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管理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品质管理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品质管理</a:t>
                      </a:r>
                      <a:r>
                        <a:rPr lang="en-US" altLang="zh-CN" sz="1400" u="none" strike="noStrike">
                          <a:effectLst/>
                        </a:rPr>
                        <a:t>4S</a:t>
                      </a:r>
                      <a:r>
                        <a:rPr lang="zh-CN" altLang="en-US" sz="1400" u="none" strike="noStrike">
                          <a:effectLst/>
                        </a:rPr>
                        <a:t>标准与奖励标准制定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1163414677"/>
                  </a:ext>
                </a:extLst>
              </a:tr>
              <a:tr h="2575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岗位职责与绩效考核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协助刘坤完成总部岗位职责的梳理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7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3002577369"/>
                  </a:ext>
                </a:extLst>
              </a:tr>
              <a:tr h="4041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</a:rPr>
                        <a:t>服务运营管理体系</a:t>
                      </a:r>
                      <a:r>
                        <a:rPr lang="en-US" altLang="zh-CN" sz="1400" u="none" strike="noStrike">
                          <a:effectLst/>
                        </a:rPr>
                        <a:t>》</a:t>
                      </a:r>
                      <a:r>
                        <a:rPr lang="zh-CN" altLang="en-US" sz="1400" u="none" strike="noStrike">
                          <a:effectLst/>
                        </a:rPr>
                        <a:t>制度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制定的定稿与签发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 dirty="0">
                          <a:effectLst/>
                        </a:rPr>
                        <a:t>7</a:t>
                      </a:r>
                      <a:r>
                        <a:rPr lang="zh-CN" altLang="en-US" sz="1400" u="none" strike="noStrike" dirty="0">
                          <a:effectLst/>
                        </a:rPr>
                        <a:t>月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783" marR="3783" marT="3783" marB="0" anchor="b"/>
                </a:tc>
                <a:extLst>
                  <a:ext uri="{0D108BD9-81ED-4DB2-BD59-A6C34878D82A}">
                    <a16:rowId xmlns:a16="http://schemas.microsoft.com/office/drawing/2014/main" val="139705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9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9" y="78884"/>
            <a:ext cx="2369584" cy="428322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13703" y="949335"/>
            <a:ext cx="4074164" cy="3708832"/>
            <a:chOff x="2638696" y="526547"/>
            <a:chExt cx="6346736" cy="5779709"/>
          </a:xfrm>
        </p:grpSpPr>
        <p:grpSp>
          <p:nvGrpSpPr>
            <p:cNvPr id="15" name="组合 14"/>
            <p:cNvGrpSpPr/>
            <p:nvPr/>
          </p:nvGrpSpPr>
          <p:grpSpPr>
            <a:xfrm>
              <a:off x="2638696" y="526547"/>
              <a:ext cx="3383280" cy="3383640"/>
              <a:chOff x="2987040" y="1497648"/>
              <a:chExt cx="3383280" cy="3383640"/>
            </a:xfrm>
          </p:grpSpPr>
          <p:sp>
            <p:nvSpPr>
              <p:cNvPr id="29" name="任意多边形 28"/>
              <p:cNvSpPr/>
              <p:nvPr/>
            </p:nvSpPr>
            <p:spPr>
              <a:xfrm flipH="1">
                <a:off x="298704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81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197860" y="1708648"/>
                <a:ext cx="2961640" cy="2961640"/>
              </a:xfrm>
              <a:prstGeom prst="ellipse">
                <a:avLst/>
              </a:prstGeom>
              <a:solidFill>
                <a:srgbClr val="8AC028"/>
              </a:solidFill>
              <a:ln>
                <a:noFill/>
              </a:ln>
              <a:effectLst>
                <a:innerShdw blurRad="114300" dist="25400" dir="135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flipH="1">
              <a:off x="6145712" y="1070165"/>
              <a:ext cx="2839720" cy="2840022"/>
              <a:chOff x="6748780" y="1497648"/>
              <a:chExt cx="3383280" cy="3383640"/>
            </a:xfrm>
          </p:grpSpPr>
          <p:sp>
            <p:nvSpPr>
              <p:cNvPr id="27" name="任意多边形 26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8AC028"/>
              </a:solidFill>
              <a:ln>
                <a:noFill/>
              </a:ln>
              <a:effectLst>
                <a:innerShdw blurRad="114300" dist="254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flipH="1" flipV="1">
              <a:off x="6145712" y="4029232"/>
              <a:ext cx="2276782" cy="2277024"/>
              <a:chOff x="6748780" y="1497648"/>
              <a:chExt cx="3383280" cy="3383640"/>
            </a:xfrm>
          </p:grpSpPr>
          <p:sp>
            <p:nvSpPr>
              <p:cNvPr id="25" name="任意多边形 24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89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8AC028"/>
              </a:solidFill>
              <a:ln>
                <a:noFill/>
              </a:ln>
              <a:effectLst>
                <a:innerShdw blurRad="114300" dist="25400" dir="27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flipV="1">
              <a:off x="4310634" y="4018644"/>
              <a:ext cx="1708764" cy="1708946"/>
              <a:chOff x="6748780" y="1497648"/>
              <a:chExt cx="3383280" cy="3383640"/>
            </a:xfrm>
          </p:grpSpPr>
          <p:sp>
            <p:nvSpPr>
              <p:cNvPr id="23" name="任意多边形 22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3500000" scaled="0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8AC028"/>
              </a:solidFill>
              <a:ln>
                <a:noFill/>
              </a:ln>
              <a:effectLst>
                <a:innerShdw blurRad="114300" dist="25400" dir="81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文本框 40"/>
            <p:cNvSpPr txBox="1"/>
            <p:nvPr/>
          </p:nvSpPr>
          <p:spPr>
            <a:xfrm>
              <a:off x="3520710" y="1665289"/>
              <a:ext cx="1619250" cy="122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dirty="0">
                  <a:solidFill>
                    <a:schemeClr val="bg1"/>
                  </a:solidFill>
                  <a:latin typeface="Impact" panose="020B0806030902050204" pitchFamily="34" charset="0"/>
                </a:rPr>
                <a:t>95</a:t>
              </a:r>
              <a:r>
                <a:rPr lang="en-US" altLang="zh-CN" sz="27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文本框 41"/>
            <p:cNvSpPr txBox="1"/>
            <p:nvPr/>
          </p:nvSpPr>
          <p:spPr>
            <a:xfrm>
              <a:off x="6755946" y="1982344"/>
              <a:ext cx="1619250" cy="111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50" dirty="0">
                  <a:solidFill>
                    <a:schemeClr val="bg1"/>
                  </a:solidFill>
                  <a:latin typeface="Impact" panose="020B0806030902050204" pitchFamily="34" charset="0"/>
                </a:rPr>
                <a:t>77</a:t>
              </a:r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文本框 42"/>
            <p:cNvSpPr txBox="1"/>
            <p:nvPr/>
          </p:nvSpPr>
          <p:spPr>
            <a:xfrm>
              <a:off x="6474478" y="4706078"/>
              <a:ext cx="1619250" cy="100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56</a:t>
              </a:r>
              <a:r>
                <a:rPr lang="en-US" altLang="zh-CN" sz="21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文本框 43"/>
            <p:cNvSpPr txBox="1"/>
            <p:nvPr/>
          </p:nvSpPr>
          <p:spPr>
            <a:xfrm>
              <a:off x="4381056" y="4491775"/>
              <a:ext cx="1619250" cy="93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</a:rPr>
                <a:t>36</a:t>
              </a:r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A59D2FBD-01CB-4597-A36D-C28F5C375F5F}"/>
              </a:ext>
            </a:extLst>
          </p:cNvPr>
          <p:cNvSpPr txBox="1"/>
          <p:nvPr/>
        </p:nvSpPr>
        <p:spPr>
          <a:xfrm>
            <a:off x="187901" y="107096"/>
            <a:ext cx="24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月工作重点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E1AD4B-98D4-4CBA-8040-1D2902AEF78C}"/>
              </a:ext>
            </a:extLst>
          </p:cNvPr>
          <p:cNvSpPr txBox="1"/>
          <p:nvPr/>
        </p:nvSpPr>
        <p:spPr>
          <a:xfrm>
            <a:off x="6620704" y="1593416"/>
            <a:ext cx="21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</a:t>
            </a:r>
            <a:r>
              <a:rPr lang="zh-CN" altLang="en-US" sz="1600" dirty="0"/>
              <a:t>、品质管理完善化，打造品质保障标准，带动更多的人参与；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2FB8B0-14D0-4583-AEEF-8B12EC763FD7}"/>
              </a:ext>
            </a:extLst>
          </p:cNvPr>
          <p:cNvSpPr txBox="1"/>
          <p:nvPr/>
        </p:nvSpPr>
        <p:spPr>
          <a:xfrm>
            <a:off x="352320" y="1709738"/>
            <a:ext cx="2170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zh-CN" altLang="en-US" sz="1600" dirty="0"/>
              <a:t>、做好分层培训：课件的开发、培训后的辅导；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、大区培训系列课件的开发与实践的确定；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3D97181-3E92-49C8-B2D2-4BF15A2C3F4A}"/>
              </a:ext>
            </a:extLst>
          </p:cNvPr>
          <p:cNvSpPr txBox="1"/>
          <p:nvPr/>
        </p:nvSpPr>
        <p:spPr>
          <a:xfrm>
            <a:off x="6379915" y="3446669"/>
            <a:ext cx="217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4</a:t>
            </a:r>
            <a:r>
              <a:rPr lang="zh-CN" altLang="en-US" sz="1600" dirty="0"/>
              <a:t>、完成渠道拓展话术，并结合培训开展沟通与演练；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3448CEA-DCE1-4034-9532-CED048BD987E}"/>
              </a:ext>
            </a:extLst>
          </p:cNvPr>
          <p:cNvSpPr txBox="1"/>
          <p:nvPr/>
        </p:nvSpPr>
        <p:spPr>
          <a:xfrm>
            <a:off x="1124496" y="3665437"/>
            <a:ext cx="2170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</a:t>
            </a:r>
            <a:r>
              <a:rPr lang="zh-CN" altLang="en-US" sz="1600" dirty="0"/>
              <a:t>、协助部门经理开展总部绩效管理相关事宜。（配合管理层培训）</a:t>
            </a:r>
          </a:p>
        </p:txBody>
      </p:sp>
    </p:spTree>
    <p:extLst>
      <p:ext uri="{BB962C8B-B14F-4D97-AF65-F5344CB8AC3E}">
        <p14:creationId xmlns:p14="http://schemas.microsoft.com/office/powerpoint/2010/main" val="26827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7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7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29784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013" y="369866"/>
            <a:ext cx="1409412" cy="15567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7660">
            <a:off x="67540" y="2708573"/>
            <a:ext cx="742857" cy="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97468">
            <a:off x="65172" y="1811998"/>
            <a:ext cx="742857" cy="666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2215">
            <a:off x="901216" y="2923790"/>
            <a:ext cx="496805" cy="445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280">
            <a:off x="865086" y="2236140"/>
            <a:ext cx="742857" cy="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41201">
            <a:off x="720570" y="839920"/>
            <a:ext cx="449603" cy="403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7660">
            <a:off x="4369198" y="-23456"/>
            <a:ext cx="742857" cy="6666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97468">
            <a:off x="4923405" y="409018"/>
            <a:ext cx="534404" cy="4795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720">
            <a:off x="5575855" y="804487"/>
            <a:ext cx="1017905" cy="9135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13757">
            <a:off x="5282260" y="914478"/>
            <a:ext cx="665828" cy="5975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2215">
            <a:off x="4708524" y="1180196"/>
            <a:ext cx="620965" cy="557276"/>
          </a:xfrm>
          <a:prstGeom prst="rect">
            <a:avLst/>
          </a:prstGeom>
          <a:ln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280">
            <a:off x="5468044" y="257508"/>
            <a:ext cx="534404" cy="47959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725359" y="3222193"/>
            <a:ext cx="692111" cy="692111"/>
            <a:chOff x="4967145" y="3923836"/>
            <a:chExt cx="922815" cy="922815"/>
          </a:xfrm>
        </p:grpSpPr>
        <p:sp>
          <p:nvSpPr>
            <p:cNvPr id="18" name="椭圆 17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995290" y="4206896"/>
            <a:ext cx="4631762" cy="0"/>
          </a:xfrm>
          <a:prstGeom prst="line">
            <a:avLst/>
          </a:prstGeom>
          <a:ln w="19050">
            <a:solidFill>
              <a:srgbClr val="8AC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646348" y="4368258"/>
            <a:ext cx="1542410" cy="323165"/>
          </a:xfrm>
          <a:prstGeom prst="rect">
            <a:avLst/>
          </a:prstGeom>
          <a:solidFill>
            <a:srgbClr val="8AC028"/>
          </a:solidFill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培训组   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2019.7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38025" y="3222193"/>
            <a:ext cx="692111" cy="692111"/>
            <a:chOff x="4967145" y="3923836"/>
            <a:chExt cx="922815" cy="922815"/>
          </a:xfrm>
        </p:grpSpPr>
        <p:sp>
          <p:nvSpPr>
            <p:cNvPr id="23" name="椭圆 22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50690" y="3222193"/>
            <a:ext cx="692111" cy="692111"/>
            <a:chOff x="4967145" y="3923836"/>
            <a:chExt cx="922815" cy="922815"/>
          </a:xfrm>
        </p:grpSpPr>
        <p:sp>
          <p:nvSpPr>
            <p:cNvPr id="26" name="椭圆 25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63355" y="3222193"/>
            <a:ext cx="692111" cy="692111"/>
            <a:chOff x="4967145" y="3923836"/>
            <a:chExt cx="922815" cy="922815"/>
          </a:xfrm>
        </p:grpSpPr>
        <p:sp>
          <p:nvSpPr>
            <p:cNvPr id="29" name="椭圆 28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76020" y="3222193"/>
            <a:ext cx="692111" cy="692111"/>
            <a:chOff x="4967145" y="3923836"/>
            <a:chExt cx="922815" cy="922815"/>
          </a:xfrm>
        </p:grpSpPr>
        <p:sp>
          <p:nvSpPr>
            <p:cNvPr id="32" name="椭圆 31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88686" y="3222193"/>
            <a:ext cx="692111" cy="692111"/>
            <a:chOff x="4967145" y="3923836"/>
            <a:chExt cx="922815" cy="922815"/>
          </a:xfrm>
        </p:grpSpPr>
        <p:sp>
          <p:nvSpPr>
            <p:cNvPr id="35" name="椭圆 34"/>
            <p:cNvSpPr/>
            <p:nvPr/>
          </p:nvSpPr>
          <p:spPr>
            <a:xfrm>
              <a:off x="4967145" y="3923836"/>
              <a:ext cx="922815" cy="92281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26546" y="4062077"/>
              <a:ext cx="5306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b="1" dirty="0">
                  <a:gradFill flip="none" rotWithShape="1">
                    <a:gsLst>
                      <a:gs pos="0">
                        <a:srgbClr val="8AC028"/>
                      </a:gs>
                      <a:gs pos="100000">
                        <a:srgbClr val="296700"/>
                      </a:gs>
                    </a:gsLst>
                    <a:lin ang="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3" y="-209544"/>
            <a:ext cx="5304131" cy="38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8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9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05FF373-03B2-4677-8464-C06C7326F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28305"/>
              </p:ext>
            </p:extLst>
          </p:nvPr>
        </p:nvGraphicFramePr>
        <p:xfrm>
          <a:off x="0" y="702537"/>
          <a:ext cx="9144000" cy="429329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27250">
                  <a:extLst>
                    <a:ext uri="{9D8B030D-6E8A-4147-A177-3AD203B41FA5}">
                      <a16:colId xmlns:a16="http://schemas.microsoft.com/office/drawing/2014/main" val="760850310"/>
                    </a:ext>
                  </a:extLst>
                </a:gridCol>
                <a:gridCol w="1539737">
                  <a:extLst>
                    <a:ext uri="{9D8B030D-6E8A-4147-A177-3AD203B41FA5}">
                      <a16:colId xmlns:a16="http://schemas.microsoft.com/office/drawing/2014/main" val="1911806563"/>
                    </a:ext>
                  </a:extLst>
                </a:gridCol>
                <a:gridCol w="3520431">
                  <a:extLst>
                    <a:ext uri="{9D8B030D-6E8A-4147-A177-3AD203B41FA5}">
                      <a16:colId xmlns:a16="http://schemas.microsoft.com/office/drawing/2014/main" val="2032138652"/>
                    </a:ext>
                  </a:extLst>
                </a:gridCol>
                <a:gridCol w="773483">
                  <a:extLst>
                    <a:ext uri="{9D8B030D-6E8A-4147-A177-3AD203B41FA5}">
                      <a16:colId xmlns:a16="http://schemas.microsoft.com/office/drawing/2014/main" val="795527047"/>
                    </a:ext>
                  </a:extLst>
                </a:gridCol>
                <a:gridCol w="802397">
                  <a:extLst>
                    <a:ext uri="{9D8B030D-6E8A-4147-A177-3AD203B41FA5}">
                      <a16:colId xmlns:a16="http://schemas.microsoft.com/office/drawing/2014/main" val="2969136955"/>
                    </a:ext>
                  </a:extLst>
                </a:gridCol>
                <a:gridCol w="1380702">
                  <a:extLst>
                    <a:ext uri="{9D8B030D-6E8A-4147-A177-3AD203B41FA5}">
                      <a16:colId xmlns:a16="http://schemas.microsoft.com/office/drawing/2014/main" val="121450245"/>
                    </a:ext>
                  </a:extLst>
                </a:gridCol>
              </a:tblGrid>
              <a:tr h="15564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n-US" altLang="zh-CN" sz="1600" b="1" u="none" strike="noStrike" dirty="0">
                          <a:effectLst/>
                        </a:rPr>
                        <a:t>2019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年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6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月培训工作总结</a:t>
                      </a:r>
                      <a:endParaRPr lang="zh-CN" altLang="en-US" sz="16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81724"/>
                  </a:ext>
                </a:extLst>
              </a:tr>
              <a:tr h="263383"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b="0" u="none" strike="noStrike" dirty="0">
                          <a:effectLst/>
                        </a:rPr>
                        <a:t>重要工作事项</a:t>
                      </a:r>
                      <a:endParaRPr lang="zh-CN" altLang="en-US" sz="1400" b="0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b="0" u="none" strike="noStrike" dirty="0">
                          <a:effectLst/>
                        </a:rPr>
                        <a:t>明细</a:t>
                      </a:r>
                      <a:endParaRPr lang="zh-CN" altLang="en-US" sz="1400" b="0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b="0" u="none" strike="noStrike" dirty="0">
                          <a:effectLst/>
                        </a:rPr>
                        <a:t>具体内容</a:t>
                      </a:r>
                      <a:endParaRPr lang="zh-CN" altLang="en-US" sz="1400" b="0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b="0" u="none" strike="noStrike" dirty="0">
                          <a:effectLst/>
                        </a:rPr>
                        <a:t>负责人</a:t>
                      </a:r>
                      <a:endParaRPr lang="zh-CN" altLang="en-US" sz="1400" b="0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b="0" u="none" strike="noStrike" dirty="0">
                          <a:effectLst/>
                        </a:rPr>
                        <a:t>时间安排</a:t>
                      </a:r>
                      <a:endParaRPr lang="zh-CN" altLang="en-US" sz="1400" b="0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b="0" u="none" strike="noStrike" dirty="0">
                          <a:effectLst/>
                        </a:rPr>
                        <a:t>完成情况</a:t>
                      </a:r>
                      <a:endParaRPr lang="zh-CN" altLang="en-US" sz="1400" b="0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2881648956"/>
                  </a:ext>
                </a:extLst>
              </a:tr>
              <a:tr h="166800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</a:rPr>
                        <a:t>培训工作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ctr"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</a:rPr>
                        <a:t>技术培训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4.0</a:t>
                      </a:r>
                      <a:r>
                        <a:rPr lang="zh-CN" altLang="en-US" sz="1400" u="none" strike="noStrike">
                          <a:effectLst/>
                        </a:rPr>
                        <a:t>交换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 dirty="0">
                          <a:effectLst/>
                        </a:rPr>
                        <a:t>杨曦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r>
                        <a:rPr lang="zh-CN" altLang="en-US" sz="1400" u="none" strike="noStrike">
                          <a:effectLst/>
                        </a:rPr>
                        <a:t>号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完成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1033351479"/>
                  </a:ext>
                </a:extLst>
              </a:tr>
              <a:tr h="304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 dirty="0">
                          <a:effectLst/>
                        </a:rPr>
                        <a:t>网络硬件、服务器等类的培训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18</a:t>
                      </a:r>
                      <a:r>
                        <a:rPr lang="zh-CN" altLang="en-US" sz="1400" u="none" strike="noStrike">
                          <a:effectLst/>
                        </a:rPr>
                        <a:t>号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 dirty="0">
                          <a:effectLst/>
                        </a:rPr>
                        <a:t>完成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2114195521"/>
                  </a:ext>
                </a:extLst>
              </a:tr>
              <a:tr h="4496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 dirty="0">
                          <a:effectLst/>
                        </a:rPr>
                        <a:t>《</a:t>
                      </a:r>
                      <a:r>
                        <a:rPr lang="zh-CN" altLang="en-US" sz="1400" u="none" strike="noStrike" dirty="0">
                          <a:effectLst/>
                        </a:rPr>
                        <a:t>排查表、排查方法</a:t>
                      </a:r>
                      <a:r>
                        <a:rPr lang="en-US" altLang="zh-CN" sz="1400" u="none" strike="noStrike" dirty="0">
                          <a:effectLst/>
                        </a:rPr>
                        <a:t>》</a:t>
                      </a:r>
                      <a:endParaRPr lang="en-US" altLang="zh-CN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 dirty="0">
                          <a:effectLst/>
                        </a:rPr>
                        <a:t>杨曦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 dirty="0">
                          <a:effectLst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</a:rPr>
                        <a:t>月</a:t>
                      </a:r>
                      <a:r>
                        <a:rPr lang="en-US" altLang="zh-CN" sz="1400" u="none" strike="noStrike" dirty="0">
                          <a:effectLst/>
                        </a:rPr>
                        <a:t>11</a:t>
                      </a:r>
                      <a:r>
                        <a:rPr lang="zh-CN" altLang="en-US" sz="1400" u="none" strike="noStrike" dirty="0">
                          <a:effectLst/>
                        </a:rPr>
                        <a:t>号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调整（关键人没时间）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3149014513"/>
                  </a:ext>
                </a:extLst>
              </a:tr>
              <a:tr h="166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SQL《</a:t>
                      </a:r>
                      <a:r>
                        <a:rPr lang="zh-CN" altLang="en-US" sz="1400" u="none" strike="noStrike" dirty="0">
                          <a:effectLst/>
                        </a:rPr>
                        <a:t>自定义函数</a:t>
                      </a:r>
                      <a:r>
                        <a:rPr lang="en-US" altLang="zh-CN" sz="1400" u="none" strike="noStrike" dirty="0">
                          <a:effectLst/>
                        </a:rPr>
                        <a:t>》</a:t>
                      </a:r>
                      <a:endParaRPr lang="en-US" altLang="zh-CN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杨曦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25</a:t>
                      </a:r>
                      <a:r>
                        <a:rPr lang="zh-CN" altLang="en-US" sz="1400" u="none" strike="noStrike">
                          <a:effectLst/>
                        </a:rPr>
                        <a:t>号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完成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1197548879"/>
                  </a:ext>
                </a:extLst>
              </a:tr>
              <a:tr h="4255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销售培训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 dirty="0">
                          <a:effectLst/>
                        </a:rPr>
                        <a:t>《</a:t>
                      </a:r>
                      <a:r>
                        <a:rPr lang="zh-CN" altLang="en-US" sz="1400" u="none" strike="noStrike" dirty="0">
                          <a:effectLst/>
                        </a:rPr>
                        <a:t>渠道拓展技巧</a:t>
                      </a:r>
                      <a:r>
                        <a:rPr lang="en-US" altLang="zh-CN" sz="1400" u="none" strike="noStrike" dirty="0">
                          <a:effectLst/>
                        </a:rPr>
                        <a:t>》+</a:t>
                      </a:r>
                      <a:r>
                        <a:rPr lang="zh-CN" altLang="en-US" sz="1400" u="none" strike="noStrike" dirty="0">
                          <a:effectLst/>
                        </a:rPr>
                        <a:t>客户梳理</a:t>
                      </a:r>
                      <a:r>
                        <a:rPr lang="en-US" altLang="zh-CN" sz="1400" u="none" strike="noStrike" dirty="0">
                          <a:effectLst/>
                        </a:rPr>
                        <a:t>+</a:t>
                      </a:r>
                      <a:r>
                        <a:rPr lang="zh-CN" altLang="en-US" sz="1400" u="none" strike="noStrike" dirty="0">
                          <a:effectLst/>
                        </a:rPr>
                        <a:t>目标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 dirty="0">
                          <a:effectLst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</a:rPr>
                        <a:t>月</a:t>
                      </a:r>
                      <a:r>
                        <a:rPr lang="en-US" altLang="zh-CN" sz="1400" u="none" strike="noStrike" dirty="0">
                          <a:effectLst/>
                        </a:rPr>
                        <a:t>13</a:t>
                      </a:r>
                      <a:r>
                        <a:rPr lang="zh-CN" altLang="en-US" sz="1400" u="none" strike="noStrike" dirty="0">
                          <a:effectLst/>
                        </a:rPr>
                        <a:t>号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培训完成、目标梳理中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2051465124"/>
                  </a:ext>
                </a:extLst>
              </a:tr>
              <a:tr h="304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管理培训（全员）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</a:rPr>
                        <a:t>代理商管理制度</a:t>
                      </a:r>
                      <a:r>
                        <a:rPr lang="en-US" altLang="zh-CN" sz="1400" u="none" strike="noStrike">
                          <a:effectLst/>
                        </a:rPr>
                        <a:t>》</a:t>
                      </a:r>
                      <a:endParaRPr lang="en-US" altLang="zh-CN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20</a:t>
                      </a:r>
                      <a:r>
                        <a:rPr lang="zh-CN" altLang="en-US" sz="1400" u="none" strike="noStrike">
                          <a:effectLst/>
                        </a:rPr>
                        <a:t>号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等领导通过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443910963"/>
                  </a:ext>
                </a:extLst>
              </a:tr>
              <a:tr h="166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管理培训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</a:rPr>
                        <a:t>绩效面谈技巧</a:t>
                      </a:r>
                      <a:r>
                        <a:rPr lang="en-US" altLang="zh-CN" sz="1400" u="none" strike="noStrike">
                          <a:effectLst/>
                        </a:rPr>
                        <a:t>》</a:t>
                      </a:r>
                      <a:endParaRPr lang="en-US" altLang="zh-CN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27</a:t>
                      </a:r>
                      <a:r>
                        <a:rPr lang="zh-CN" altLang="en-US" sz="1400" u="none" strike="noStrike">
                          <a:effectLst/>
                        </a:rPr>
                        <a:t>号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完成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389832643"/>
                  </a:ext>
                </a:extLst>
              </a:tr>
              <a:tr h="304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企业服务小组培训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打造“专业”形象：理论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录音分析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</a:t>
                      </a:r>
                      <a:r>
                        <a:rPr lang="en-US" altLang="zh-CN" sz="1400" u="none" strike="noStrike">
                          <a:effectLst/>
                        </a:rPr>
                        <a:t>21</a:t>
                      </a:r>
                      <a:r>
                        <a:rPr lang="zh-CN" altLang="en-US" sz="1400" u="none" strike="noStrike">
                          <a:effectLst/>
                        </a:rPr>
                        <a:t>号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完成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2764594598"/>
                  </a:ext>
                </a:extLst>
              </a:tr>
              <a:tr h="3045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大区培训工作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文化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制度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销售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职业规划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信念传导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月底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内容已定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1653456061"/>
                  </a:ext>
                </a:extLst>
              </a:tr>
              <a:tr h="166800"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销售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案例采访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渠道拓展、</a:t>
                      </a:r>
                      <a:r>
                        <a:rPr lang="en-US" altLang="zh-CN" sz="1400" u="none" strike="noStrike">
                          <a:effectLst/>
                        </a:rPr>
                        <a:t>2B</a:t>
                      </a:r>
                      <a:r>
                        <a:rPr lang="zh-CN" altLang="en-US" sz="1400" u="none" strike="noStrike">
                          <a:effectLst/>
                        </a:rPr>
                        <a:t>销售案例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月底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未完成</a:t>
                      </a:r>
                      <a:endParaRPr lang="zh-CN" altLang="en-US" sz="1400" b="1" i="0" u="none" strike="noStrike">
                        <a:solidFill>
                          <a:srgbClr val="FF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1361198067"/>
                  </a:ext>
                </a:extLst>
              </a:tr>
              <a:tr h="304564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 dirty="0">
                          <a:effectLst/>
                        </a:rPr>
                        <a:t>管理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组织架构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利于事情执行的组织架构图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月底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完成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134091242"/>
                  </a:ext>
                </a:extLst>
              </a:tr>
              <a:tr h="2921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岗位职责与</a:t>
                      </a:r>
                      <a:r>
                        <a:rPr lang="en-US" sz="1400" u="none" strike="noStrike">
                          <a:effectLst/>
                        </a:rPr>
                        <a:t>KPI</a:t>
                      </a:r>
                      <a:endParaRPr 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岗位职责的修订与</a:t>
                      </a:r>
                      <a:r>
                        <a:rPr lang="en-US" altLang="zh-CN" sz="1400" u="none" strike="noStrike">
                          <a:effectLst/>
                        </a:rPr>
                        <a:t>KPI</a:t>
                      </a:r>
                      <a:r>
                        <a:rPr lang="zh-CN" altLang="en-US" sz="1400" u="none" strike="noStrike">
                          <a:effectLst/>
                        </a:rPr>
                        <a:t>的确定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任欣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月底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完成，还待完善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1223703122"/>
                  </a:ext>
                </a:extLst>
              </a:tr>
              <a:tr h="166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总部“夏游”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暂定商洛漂流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>
                          <a:effectLst/>
                        </a:rPr>
                        <a:t>培训组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r>
                        <a:rPr lang="zh-CN" altLang="en-US" sz="1400" u="none" strike="noStrike">
                          <a:effectLst/>
                        </a:rPr>
                        <a:t>月中旬</a:t>
                      </a:r>
                      <a:endParaRPr lang="zh-CN" altLang="en-US" sz="1400" b="1" i="0" u="none" strike="noStrike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400" u="none" strike="noStrike" dirty="0">
                          <a:effectLst/>
                        </a:rPr>
                        <a:t>完成</a:t>
                      </a:r>
                      <a:endParaRPr lang="zh-CN" altLang="en-US" sz="1400" b="1" i="0" u="none" strike="noStrike" dirty="0">
                        <a:solidFill>
                          <a:srgbClr val="5F5F5F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marL="3992" marR="3992" marT="3992" marB="0" anchor="b"/>
                </a:tc>
                <a:extLst>
                  <a:ext uri="{0D108BD9-81ED-4DB2-BD59-A6C34878D82A}">
                    <a16:rowId xmlns:a16="http://schemas.microsoft.com/office/drawing/2014/main" val="392846956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92F2AAD-8185-456C-B65C-A5A68BFD14DE}"/>
              </a:ext>
            </a:extLst>
          </p:cNvPr>
          <p:cNvSpPr txBox="1"/>
          <p:nvPr/>
        </p:nvSpPr>
        <p:spPr>
          <a:xfrm>
            <a:off x="171450" y="147665"/>
            <a:ext cx="4207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6</a:t>
            </a:r>
            <a:r>
              <a:rPr lang="zh-CN" altLang="en-US" sz="2800" b="1" dirty="0"/>
              <a:t>月工作完成情况</a:t>
            </a:r>
          </a:p>
        </p:txBody>
      </p:sp>
    </p:spTree>
    <p:extLst>
      <p:ext uri="{BB962C8B-B14F-4D97-AF65-F5344CB8AC3E}">
        <p14:creationId xmlns:p14="http://schemas.microsoft.com/office/powerpoint/2010/main" val="10470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429311" y="589475"/>
            <a:ext cx="5184348" cy="4554025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AC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梯形 17">
            <a:hlinkClick r:id="rId2"/>
          </p:cNvPr>
          <p:cNvSpPr/>
          <p:nvPr/>
        </p:nvSpPr>
        <p:spPr>
          <a:xfrm>
            <a:off x="3628104" y="-7836"/>
            <a:ext cx="5515897" cy="5151335"/>
          </a:xfrm>
          <a:custGeom>
            <a:avLst/>
            <a:gdLst>
              <a:gd name="connsiteX0" fmla="*/ 0 w 7354529"/>
              <a:gd name="connsiteY0" fmla="*/ 6858000 h 6858000"/>
              <a:gd name="connsiteX1" fmla="*/ 1714500 w 7354529"/>
              <a:gd name="connsiteY1" fmla="*/ 0 h 6858000"/>
              <a:gd name="connsiteX2" fmla="*/ 5640029 w 7354529"/>
              <a:gd name="connsiteY2" fmla="*/ 0 h 6858000"/>
              <a:gd name="connsiteX3" fmla="*/ 7354529 w 7354529"/>
              <a:gd name="connsiteY3" fmla="*/ 6858000 h 6858000"/>
              <a:gd name="connsiteX4" fmla="*/ 0 w 7354529"/>
              <a:gd name="connsiteY4" fmla="*/ 6858000 h 6858000"/>
              <a:gd name="connsiteX0" fmla="*/ 0 w 7354529"/>
              <a:gd name="connsiteY0" fmla="*/ 6858000 h 6858000"/>
              <a:gd name="connsiteX1" fmla="*/ 1714500 w 7354529"/>
              <a:gd name="connsiteY1" fmla="*/ 0 h 6858000"/>
              <a:gd name="connsiteX2" fmla="*/ 7350842 w 7354529"/>
              <a:gd name="connsiteY2" fmla="*/ 0 h 6858000"/>
              <a:gd name="connsiteX3" fmla="*/ 7354529 w 7354529"/>
              <a:gd name="connsiteY3" fmla="*/ 6858000 h 6858000"/>
              <a:gd name="connsiteX4" fmla="*/ 0 w 7354529"/>
              <a:gd name="connsiteY4" fmla="*/ 6858000 h 6858000"/>
              <a:gd name="connsiteX0" fmla="*/ 0 w 7354529"/>
              <a:gd name="connsiteY0" fmla="*/ 6887497 h 6887497"/>
              <a:gd name="connsiteX1" fmla="*/ 3808771 w 7354529"/>
              <a:gd name="connsiteY1" fmla="*/ 0 h 6887497"/>
              <a:gd name="connsiteX2" fmla="*/ 7350842 w 7354529"/>
              <a:gd name="connsiteY2" fmla="*/ 29497 h 6887497"/>
              <a:gd name="connsiteX3" fmla="*/ 7354529 w 7354529"/>
              <a:gd name="connsiteY3" fmla="*/ 6887497 h 6887497"/>
              <a:gd name="connsiteX4" fmla="*/ 0 w 7354529"/>
              <a:gd name="connsiteY4" fmla="*/ 6887497 h 6887497"/>
              <a:gd name="connsiteX0" fmla="*/ 0 w 7354529"/>
              <a:gd name="connsiteY0" fmla="*/ 6868447 h 6868447"/>
              <a:gd name="connsiteX1" fmla="*/ 3808771 w 7354529"/>
              <a:gd name="connsiteY1" fmla="*/ 0 h 6868447"/>
              <a:gd name="connsiteX2" fmla="*/ 7350842 w 7354529"/>
              <a:gd name="connsiteY2" fmla="*/ 10447 h 6868447"/>
              <a:gd name="connsiteX3" fmla="*/ 7354529 w 7354529"/>
              <a:gd name="connsiteY3" fmla="*/ 6868447 h 6868447"/>
              <a:gd name="connsiteX4" fmla="*/ 0 w 7354529"/>
              <a:gd name="connsiteY4" fmla="*/ 6868447 h 68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4529" h="6868447">
                <a:moveTo>
                  <a:pt x="0" y="6868447"/>
                </a:moveTo>
                <a:lnTo>
                  <a:pt x="3808771" y="0"/>
                </a:lnTo>
                <a:lnTo>
                  <a:pt x="7350842" y="10447"/>
                </a:lnTo>
                <a:lnTo>
                  <a:pt x="7354529" y="6868447"/>
                </a:lnTo>
                <a:lnTo>
                  <a:pt x="0" y="6868447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文本框 3"/>
          <p:cNvSpPr txBox="1"/>
          <p:nvPr/>
        </p:nvSpPr>
        <p:spPr>
          <a:xfrm>
            <a:off x="114654" y="287655"/>
            <a:ext cx="29716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u="sng" dirty="0">
                <a:solidFill>
                  <a:srgbClr val="8AC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</a:t>
            </a:r>
            <a:endParaRPr lang="zh-CN" altLang="en-US" sz="4050" b="1" u="sng" dirty="0">
              <a:solidFill>
                <a:srgbClr val="8AC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4051" y="1296672"/>
            <a:ext cx="27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月新员工培训总结</a:t>
            </a:r>
            <a:endParaRPr lang="da-DK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1378" y="988650"/>
            <a:ext cx="7614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u="sng" dirty="0">
                <a:solidFill>
                  <a:srgbClr val="8AC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050" b="1" u="sng" dirty="0">
              <a:solidFill>
                <a:srgbClr val="8AC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48476" y="2322041"/>
            <a:ext cx="27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月员工分层培训总结</a:t>
            </a:r>
            <a:endParaRPr lang="da-DK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5803" y="2019731"/>
            <a:ext cx="7614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u="sng" dirty="0">
                <a:solidFill>
                  <a:srgbClr val="8AC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050" b="1" u="sng" dirty="0">
              <a:solidFill>
                <a:srgbClr val="8AC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962" y="3301269"/>
            <a:ext cx="27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月管理协助总结</a:t>
            </a:r>
            <a:endParaRPr lang="da-DK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0229" y="3050812"/>
            <a:ext cx="7614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u="sng" dirty="0">
                <a:solidFill>
                  <a:srgbClr val="8AC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050" b="1" u="sng" dirty="0">
              <a:solidFill>
                <a:srgbClr val="8AC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0341" y="4413556"/>
            <a:ext cx="243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月工作计划</a:t>
            </a:r>
            <a:endParaRPr lang="da-DK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654" y="4081894"/>
            <a:ext cx="7614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u="sng" dirty="0">
                <a:solidFill>
                  <a:srgbClr val="8AC02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4050" b="1" u="sng" dirty="0">
              <a:solidFill>
                <a:srgbClr val="8AC02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9" y="78884"/>
            <a:ext cx="2513356" cy="477910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44118" y="124485"/>
            <a:ext cx="261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、新员工培训总结</a:t>
            </a:r>
          </a:p>
        </p:txBody>
      </p: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040ABB0D-B93A-434D-97D5-98E618011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03390"/>
              </p:ext>
            </p:extLst>
          </p:nvPr>
        </p:nvGraphicFramePr>
        <p:xfrm>
          <a:off x="323528" y="843558"/>
          <a:ext cx="8429459" cy="3312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3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8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8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551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区域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姓名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性别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入职时间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学习结束时间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学习进度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学习状态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性格分析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方向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47DC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粤桂湘琼鄂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纪广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5月23日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6月13日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交换、回驻地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良好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踏实、好学、理解力较强、语言表达与交流尚可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自动监控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粤桂湘琼鄂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盘家宏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5</a:t>
                      </a:r>
                      <a:r>
                        <a:rPr lang="zh-CN" altLang="en-US" sz="1000" u="none" strike="noStrike">
                          <a:effectLst/>
                        </a:rPr>
                        <a:t>月</a:t>
                      </a:r>
                      <a:r>
                        <a:rPr lang="en-US" altLang="zh-CN" sz="1000" u="none" strike="noStrike">
                          <a:effectLst/>
                        </a:rPr>
                        <a:t>17</a:t>
                      </a:r>
                      <a:r>
                        <a:rPr lang="zh-CN" altLang="en-US" sz="1000" u="none" strike="noStrike">
                          <a:effectLst/>
                        </a:rPr>
                        <a:t>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月</a:t>
                      </a:r>
                      <a:r>
                        <a:rPr lang="en-US" altLang="zh-CN" sz="1000" u="none" strike="noStrike" dirty="0">
                          <a:effectLst/>
                        </a:rPr>
                        <a:t>31</a:t>
                      </a:r>
                      <a:r>
                        <a:rPr lang="zh-CN" altLang="en-US" sz="1000" u="none" strike="noStrike" dirty="0">
                          <a:effectLst/>
                        </a:rPr>
                        <a:t>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交换、回驻地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良好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聪明、语言表达能力尚可、踏实程度有待提高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自动监控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苏皖沪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张恒源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</a:rPr>
                        <a:t>月</a:t>
                      </a:r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r>
                        <a:rPr lang="zh-CN" altLang="en-US" sz="1000" u="none" strike="noStrike" dirty="0">
                          <a:effectLst/>
                        </a:rPr>
                        <a:t>日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6月21日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平台模块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差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交流尚可、计算机基础知识扎实、学习不用功、学习态度有待提高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淘汰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总部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沈超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r>
                        <a:rPr lang="zh-CN" altLang="en-US" sz="1000" u="none" strike="noStrike">
                          <a:effectLst/>
                        </a:rPr>
                        <a:t>月</a:t>
                      </a:r>
                      <a:r>
                        <a:rPr lang="en-US" altLang="zh-CN" sz="1000" u="none" strike="noStrike">
                          <a:effectLst/>
                        </a:rPr>
                        <a:t>17</a:t>
                      </a:r>
                      <a:r>
                        <a:rPr lang="zh-CN" altLang="en-US" sz="1000" u="none" strike="noStrike">
                          <a:effectLst/>
                        </a:rPr>
                        <a:t>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</a:rPr>
                        <a:t>月</a:t>
                      </a:r>
                      <a:r>
                        <a:rPr lang="en-US" altLang="zh-CN" sz="1000" u="none" strike="noStrike">
                          <a:effectLst/>
                        </a:rPr>
                        <a:t>5</a:t>
                      </a:r>
                      <a:r>
                        <a:rPr lang="zh-CN" altLang="en-US" sz="1000" u="none" strike="noStrike">
                          <a:effectLst/>
                        </a:rPr>
                        <a:t>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交换学习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优秀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踏实好学、认真、交流也可以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自动监控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苏皖沪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李方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r>
                        <a:rPr lang="zh-CN" altLang="en-US" sz="1000" u="none" strike="noStrike">
                          <a:effectLst/>
                        </a:rPr>
                        <a:t>月</a:t>
                      </a:r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r>
                        <a:rPr lang="zh-CN" altLang="en-US" sz="1000" u="none" strike="noStrike">
                          <a:effectLst/>
                        </a:rPr>
                        <a:t>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6月28日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环境税学习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优秀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经验丰富、好学、踏实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u="none" strike="noStrike">
                          <a:effectLst/>
                        </a:rPr>
                        <a:t>自动监控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总部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胡万强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6</a:t>
                      </a:r>
                      <a:r>
                        <a:rPr lang="zh-CN" altLang="en-US" sz="1000" u="none" strike="noStrike">
                          <a:effectLst/>
                        </a:rPr>
                        <a:t>月</a:t>
                      </a:r>
                      <a:r>
                        <a:rPr lang="en-US" altLang="zh-CN" sz="1000" u="none" strike="noStrike">
                          <a:effectLst/>
                        </a:rPr>
                        <a:t>17</a:t>
                      </a:r>
                      <a:r>
                        <a:rPr lang="zh-CN" altLang="en-US" sz="1000" u="none" strike="noStrike">
                          <a:effectLst/>
                        </a:rPr>
                        <a:t>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6月28日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交换学习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优秀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理解力好，思维敏捷、善于交流与思考、勤奋好学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自动监控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宁青甘新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苏栓存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女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5月20日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待定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交换学习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dirty="0">
                          <a:effectLst/>
                        </a:rPr>
                        <a:t>优秀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好学、踏实、理解能力强、交流尚可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环境税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7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云贵川渝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张全俊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</a:rPr>
                        <a:t>男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6月24日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</a:rPr>
                        <a:t>月</a:t>
                      </a:r>
                      <a:r>
                        <a:rPr lang="en-US" altLang="zh-CN" sz="1000" u="none" strike="noStrike">
                          <a:effectLst/>
                        </a:rPr>
                        <a:t>15</a:t>
                      </a:r>
                      <a:r>
                        <a:rPr lang="zh-CN" altLang="en-US" sz="1000" u="none" strike="noStrike">
                          <a:effectLst/>
                        </a:rPr>
                        <a:t>日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自动交换模块学习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良好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好学、踏实、理解能力强、积极主动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自动监控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84B95DC6-17CA-42F5-8D48-34D6FE1B5E70}"/>
              </a:ext>
            </a:extLst>
          </p:cNvPr>
          <p:cNvSpPr txBox="1"/>
          <p:nvPr/>
        </p:nvSpPr>
        <p:spPr>
          <a:xfrm>
            <a:off x="700088" y="4267212"/>
            <a:ext cx="7743825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kumimoji="1" lang="zh-CN" altLang="en-US" sz="1400" dirty="0"/>
              <a:t>本月共有</a:t>
            </a:r>
            <a:r>
              <a:rPr kumimoji="1" lang="en-US" altLang="zh-CN" sz="1400" dirty="0"/>
              <a:t>8</a:t>
            </a:r>
            <a:r>
              <a:rPr kumimoji="1" lang="zh-CN" altLang="en-US" sz="1400" dirty="0"/>
              <a:t>位新员工参加培训，其中</a:t>
            </a:r>
            <a:r>
              <a:rPr kumimoji="1" lang="en-US" altLang="zh-CN" sz="1400" dirty="0"/>
              <a:t>4</a:t>
            </a:r>
            <a:r>
              <a:rPr kumimoji="1" lang="zh-CN" altLang="en-US" sz="1400" dirty="0"/>
              <a:t>位新员工比表现比较优秀，</a:t>
            </a:r>
            <a:r>
              <a:rPr kumimoji="1" lang="en-US" altLang="zh-CN" sz="1400" dirty="0"/>
              <a:t>1</a:t>
            </a:r>
            <a:r>
              <a:rPr kumimoji="1" lang="zh-CN" altLang="en-US" sz="1400" dirty="0"/>
              <a:t>位新员工学习状态不好，已经被淘汰。建议各区域主管</a:t>
            </a:r>
            <a:r>
              <a:rPr kumimoji="1" lang="en-US" altLang="zh-CN" sz="1400" dirty="0"/>
              <a:t>/</a:t>
            </a:r>
            <a:r>
              <a:rPr kumimoji="1" lang="zh-CN" altLang="en-US" sz="1400" dirty="0"/>
              <a:t>经理在招聘时对新人素质进行严格把关。</a:t>
            </a:r>
          </a:p>
        </p:txBody>
      </p:sp>
    </p:spTree>
    <p:extLst>
      <p:ext uri="{BB962C8B-B14F-4D97-AF65-F5344CB8AC3E}">
        <p14:creationId xmlns:p14="http://schemas.microsoft.com/office/powerpoint/2010/main" val="27673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8" y="78884"/>
            <a:ext cx="3113584" cy="392334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 rot="2581990">
            <a:off x="309023" y="1738207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8AC028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2581990">
            <a:off x="2063570" y="2668262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8AC028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 rot="2581990">
            <a:off x="5178342" y="2525507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8AC028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 rot="2581990">
            <a:off x="3420278" y="1623054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8AC028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3191" y="1940399"/>
            <a:ext cx="6059135" cy="1599168"/>
            <a:chOff x="1867086" y="2587797"/>
            <a:chExt cx="8077794" cy="2132718"/>
          </a:xfrm>
        </p:grpSpPr>
        <p:sp>
          <p:nvSpPr>
            <p:cNvPr id="19" name="任意多边形 18"/>
            <p:cNvSpPr/>
            <p:nvPr/>
          </p:nvSpPr>
          <p:spPr>
            <a:xfrm rot="21481990">
              <a:off x="1867086" y="2587797"/>
              <a:ext cx="8077794" cy="2132718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gradFill>
              <a:gsLst>
                <a:gs pos="100000">
                  <a:srgbClr val="F5F5F5"/>
                </a:gs>
                <a:gs pos="0">
                  <a:srgbClr val="D9D9D9"/>
                </a:gs>
              </a:gsLst>
              <a:lin ang="540000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334755" y="2991558"/>
              <a:ext cx="1298236" cy="738835"/>
              <a:chOff x="3499046" y="4615023"/>
              <a:chExt cx="1128815" cy="642418"/>
            </a:xfrm>
          </p:grpSpPr>
          <p:sp>
            <p:nvSpPr>
              <p:cNvPr id="56" name="文本框 45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A</a:t>
                </a:r>
                <a:endParaRPr lang="zh-CN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7" name="文本框 46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22326" y="3056886"/>
              <a:ext cx="1239811" cy="677265"/>
              <a:chOff x="3556196" y="4615023"/>
              <a:chExt cx="1078015" cy="588882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B</a:t>
                </a:r>
                <a:endParaRPr lang="zh-CN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419525" y="2836259"/>
              <a:ext cx="1298236" cy="738835"/>
              <a:chOff x="3499046" y="4615023"/>
              <a:chExt cx="1128815" cy="642418"/>
            </a:xfrm>
          </p:grpSpPr>
          <p:sp>
            <p:nvSpPr>
              <p:cNvPr id="52" name="文本框 52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C</a:t>
                </a:r>
                <a:endParaRPr lang="zh-CN" altLang="en-US" sz="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3" name="文本框 53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01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463100" y="2991561"/>
              <a:ext cx="1239811" cy="677265"/>
              <a:chOff x="3556196" y="4615023"/>
              <a:chExt cx="1078015" cy="588882"/>
            </a:xfrm>
          </p:grpSpPr>
          <p:sp>
            <p:nvSpPr>
              <p:cNvPr id="50" name="文本框 55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D</a:t>
                </a:r>
                <a:endParaRPr lang="zh-CN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1" name="文本框 56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STEP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6760006" y="3656172"/>
              <a:ext cx="608364" cy="577625"/>
              <a:chOff x="4797" y="1501"/>
              <a:chExt cx="950" cy="902"/>
            </a:xfrm>
            <a:solidFill>
              <a:srgbClr val="01ACBE"/>
            </a:solidFill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4797" y="1501"/>
                <a:ext cx="950" cy="902"/>
              </a:xfrm>
              <a:custGeom>
                <a:avLst/>
                <a:gdLst>
                  <a:gd name="T0" fmla="*/ 384 w 399"/>
                  <a:gd name="T1" fmla="*/ 350 h 379"/>
                  <a:gd name="T2" fmla="*/ 371 w 399"/>
                  <a:gd name="T3" fmla="*/ 360 h 379"/>
                  <a:gd name="T4" fmla="*/ 307 w 399"/>
                  <a:gd name="T5" fmla="*/ 360 h 379"/>
                  <a:gd name="T6" fmla="*/ 307 w 399"/>
                  <a:gd name="T7" fmla="*/ 349 h 379"/>
                  <a:gd name="T8" fmla="*/ 297 w 399"/>
                  <a:gd name="T9" fmla="*/ 349 h 379"/>
                  <a:gd name="T10" fmla="*/ 297 w 399"/>
                  <a:gd name="T11" fmla="*/ 360 h 379"/>
                  <a:gd name="T12" fmla="*/ 224 w 399"/>
                  <a:gd name="T13" fmla="*/ 360 h 379"/>
                  <a:gd name="T14" fmla="*/ 224 w 399"/>
                  <a:gd name="T15" fmla="*/ 349 h 379"/>
                  <a:gd name="T16" fmla="*/ 215 w 399"/>
                  <a:gd name="T17" fmla="*/ 349 h 379"/>
                  <a:gd name="T18" fmla="*/ 215 w 399"/>
                  <a:gd name="T19" fmla="*/ 360 h 379"/>
                  <a:gd name="T20" fmla="*/ 141 w 399"/>
                  <a:gd name="T21" fmla="*/ 360 h 379"/>
                  <a:gd name="T22" fmla="*/ 141 w 399"/>
                  <a:gd name="T23" fmla="*/ 349 h 379"/>
                  <a:gd name="T24" fmla="*/ 132 w 399"/>
                  <a:gd name="T25" fmla="*/ 349 h 379"/>
                  <a:gd name="T26" fmla="*/ 132 w 399"/>
                  <a:gd name="T27" fmla="*/ 360 h 379"/>
                  <a:gd name="T28" fmla="*/ 59 w 399"/>
                  <a:gd name="T29" fmla="*/ 360 h 379"/>
                  <a:gd name="T30" fmla="*/ 59 w 399"/>
                  <a:gd name="T31" fmla="*/ 349 h 379"/>
                  <a:gd name="T32" fmla="*/ 49 w 399"/>
                  <a:gd name="T33" fmla="*/ 349 h 379"/>
                  <a:gd name="T34" fmla="*/ 49 w 399"/>
                  <a:gd name="T35" fmla="*/ 360 h 379"/>
                  <a:gd name="T36" fmla="*/ 20 w 399"/>
                  <a:gd name="T37" fmla="*/ 360 h 379"/>
                  <a:gd name="T38" fmla="*/ 20 w 399"/>
                  <a:gd name="T39" fmla="*/ 331 h 379"/>
                  <a:gd name="T40" fmla="*/ 31 w 399"/>
                  <a:gd name="T41" fmla="*/ 331 h 379"/>
                  <a:gd name="T42" fmla="*/ 31 w 399"/>
                  <a:gd name="T43" fmla="*/ 322 h 379"/>
                  <a:gd name="T44" fmla="*/ 20 w 399"/>
                  <a:gd name="T45" fmla="*/ 322 h 379"/>
                  <a:gd name="T46" fmla="*/ 20 w 399"/>
                  <a:gd name="T47" fmla="*/ 244 h 379"/>
                  <a:gd name="T48" fmla="*/ 31 w 399"/>
                  <a:gd name="T49" fmla="*/ 244 h 379"/>
                  <a:gd name="T50" fmla="*/ 31 w 399"/>
                  <a:gd name="T51" fmla="*/ 235 h 379"/>
                  <a:gd name="T52" fmla="*/ 20 w 399"/>
                  <a:gd name="T53" fmla="*/ 235 h 379"/>
                  <a:gd name="T54" fmla="*/ 20 w 399"/>
                  <a:gd name="T55" fmla="*/ 157 h 379"/>
                  <a:gd name="T56" fmla="*/ 31 w 399"/>
                  <a:gd name="T57" fmla="*/ 157 h 379"/>
                  <a:gd name="T58" fmla="*/ 31 w 399"/>
                  <a:gd name="T59" fmla="*/ 148 h 379"/>
                  <a:gd name="T60" fmla="*/ 20 w 399"/>
                  <a:gd name="T61" fmla="*/ 148 h 379"/>
                  <a:gd name="T62" fmla="*/ 20 w 399"/>
                  <a:gd name="T63" fmla="*/ 70 h 379"/>
                  <a:gd name="T64" fmla="*/ 31 w 399"/>
                  <a:gd name="T65" fmla="*/ 70 h 379"/>
                  <a:gd name="T66" fmla="*/ 31 w 399"/>
                  <a:gd name="T67" fmla="*/ 61 h 379"/>
                  <a:gd name="T68" fmla="*/ 20 w 399"/>
                  <a:gd name="T69" fmla="*/ 61 h 379"/>
                  <a:gd name="T70" fmla="*/ 20 w 399"/>
                  <a:gd name="T71" fmla="*/ 28 h 379"/>
                  <a:gd name="T72" fmla="*/ 30 w 399"/>
                  <a:gd name="T73" fmla="*/ 14 h 379"/>
                  <a:gd name="T74" fmla="*/ 16 w 399"/>
                  <a:gd name="T75" fmla="*/ 0 h 379"/>
                  <a:gd name="T76" fmla="*/ 1 w 399"/>
                  <a:gd name="T77" fmla="*/ 14 h 379"/>
                  <a:gd name="T78" fmla="*/ 11 w 399"/>
                  <a:gd name="T79" fmla="*/ 28 h 379"/>
                  <a:gd name="T80" fmla="*/ 11 w 399"/>
                  <a:gd name="T81" fmla="*/ 61 h 379"/>
                  <a:gd name="T82" fmla="*/ 0 w 399"/>
                  <a:gd name="T83" fmla="*/ 61 h 379"/>
                  <a:gd name="T84" fmla="*/ 0 w 399"/>
                  <a:gd name="T85" fmla="*/ 70 h 379"/>
                  <a:gd name="T86" fmla="*/ 11 w 399"/>
                  <a:gd name="T87" fmla="*/ 70 h 379"/>
                  <a:gd name="T88" fmla="*/ 11 w 399"/>
                  <a:gd name="T89" fmla="*/ 148 h 379"/>
                  <a:gd name="T90" fmla="*/ 0 w 399"/>
                  <a:gd name="T91" fmla="*/ 148 h 379"/>
                  <a:gd name="T92" fmla="*/ 0 w 399"/>
                  <a:gd name="T93" fmla="*/ 157 h 379"/>
                  <a:gd name="T94" fmla="*/ 11 w 399"/>
                  <a:gd name="T95" fmla="*/ 157 h 379"/>
                  <a:gd name="T96" fmla="*/ 11 w 399"/>
                  <a:gd name="T97" fmla="*/ 235 h 379"/>
                  <a:gd name="T98" fmla="*/ 0 w 399"/>
                  <a:gd name="T99" fmla="*/ 235 h 379"/>
                  <a:gd name="T100" fmla="*/ 0 w 399"/>
                  <a:gd name="T101" fmla="*/ 244 h 379"/>
                  <a:gd name="T102" fmla="*/ 11 w 399"/>
                  <a:gd name="T103" fmla="*/ 244 h 379"/>
                  <a:gd name="T104" fmla="*/ 11 w 399"/>
                  <a:gd name="T105" fmla="*/ 322 h 379"/>
                  <a:gd name="T106" fmla="*/ 0 w 399"/>
                  <a:gd name="T107" fmla="*/ 322 h 379"/>
                  <a:gd name="T108" fmla="*/ 0 w 399"/>
                  <a:gd name="T109" fmla="*/ 331 h 379"/>
                  <a:gd name="T110" fmla="*/ 11 w 399"/>
                  <a:gd name="T111" fmla="*/ 331 h 379"/>
                  <a:gd name="T112" fmla="*/ 11 w 399"/>
                  <a:gd name="T113" fmla="*/ 369 h 379"/>
                  <a:gd name="T114" fmla="*/ 371 w 399"/>
                  <a:gd name="T115" fmla="*/ 369 h 379"/>
                  <a:gd name="T116" fmla="*/ 384 w 399"/>
                  <a:gd name="T117" fmla="*/ 379 h 379"/>
                  <a:gd name="T118" fmla="*/ 399 w 399"/>
                  <a:gd name="T119" fmla="*/ 365 h 379"/>
                  <a:gd name="T120" fmla="*/ 384 w 399"/>
                  <a:gd name="T121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9" h="379">
                    <a:moveTo>
                      <a:pt x="384" y="350"/>
                    </a:moveTo>
                    <a:cubicBezTo>
                      <a:pt x="378" y="350"/>
                      <a:pt x="373" y="354"/>
                      <a:pt x="371" y="360"/>
                    </a:cubicBezTo>
                    <a:cubicBezTo>
                      <a:pt x="307" y="360"/>
                      <a:pt x="307" y="360"/>
                      <a:pt x="307" y="360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7" y="360"/>
                      <a:pt x="297" y="360"/>
                      <a:pt x="297" y="360"/>
                    </a:cubicBezTo>
                    <a:cubicBezTo>
                      <a:pt x="224" y="360"/>
                      <a:pt x="224" y="360"/>
                      <a:pt x="224" y="360"/>
                    </a:cubicBezTo>
                    <a:cubicBezTo>
                      <a:pt x="224" y="349"/>
                      <a:pt x="224" y="349"/>
                      <a:pt x="224" y="349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60"/>
                      <a:pt x="215" y="360"/>
                      <a:pt x="215" y="360"/>
                    </a:cubicBezTo>
                    <a:cubicBezTo>
                      <a:pt x="141" y="360"/>
                      <a:pt x="141" y="360"/>
                      <a:pt x="141" y="360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2" y="360"/>
                      <a:pt x="132" y="360"/>
                      <a:pt x="132" y="360"/>
                    </a:cubicBezTo>
                    <a:cubicBezTo>
                      <a:pt x="59" y="360"/>
                      <a:pt x="59" y="360"/>
                      <a:pt x="59" y="360"/>
                    </a:cubicBezTo>
                    <a:cubicBezTo>
                      <a:pt x="59" y="349"/>
                      <a:pt x="59" y="349"/>
                      <a:pt x="59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60"/>
                      <a:pt x="49" y="360"/>
                      <a:pt x="49" y="360"/>
                    </a:cubicBez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331"/>
                      <a:pt x="20" y="331"/>
                      <a:pt x="20" y="331"/>
                    </a:cubicBezTo>
                    <a:cubicBezTo>
                      <a:pt x="31" y="331"/>
                      <a:pt x="31" y="331"/>
                      <a:pt x="31" y="331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31" y="244"/>
                      <a:pt x="31" y="244"/>
                      <a:pt x="31" y="244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26"/>
                      <a:pt x="30" y="21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ubicBezTo>
                      <a:pt x="8" y="0"/>
                      <a:pt x="1" y="6"/>
                      <a:pt x="1" y="14"/>
                    </a:cubicBezTo>
                    <a:cubicBezTo>
                      <a:pt x="1" y="21"/>
                      <a:pt x="5" y="26"/>
                      <a:pt x="11" y="2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11" y="369"/>
                      <a:pt x="11" y="369"/>
                      <a:pt x="11" y="369"/>
                    </a:cubicBezTo>
                    <a:cubicBezTo>
                      <a:pt x="371" y="369"/>
                      <a:pt x="371" y="369"/>
                      <a:pt x="371" y="369"/>
                    </a:cubicBezTo>
                    <a:cubicBezTo>
                      <a:pt x="373" y="375"/>
                      <a:pt x="378" y="379"/>
                      <a:pt x="384" y="379"/>
                    </a:cubicBezTo>
                    <a:cubicBezTo>
                      <a:pt x="392" y="379"/>
                      <a:pt x="399" y="372"/>
                      <a:pt x="399" y="365"/>
                    </a:cubicBezTo>
                    <a:cubicBezTo>
                      <a:pt x="399" y="357"/>
                      <a:pt x="392" y="350"/>
                      <a:pt x="384" y="3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4868" y="1594"/>
                <a:ext cx="793" cy="667"/>
              </a:xfrm>
              <a:custGeom>
                <a:avLst/>
                <a:gdLst>
                  <a:gd name="T0" fmla="*/ 206 w 333"/>
                  <a:gd name="T1" fmla="*/ 121 h 280"/>
                  <a:gd name="T2" fmla="*/ 189 w 333"/>
                  <a:gd name="T3" fmla="*/ 104 h 280"/>
                  <a:gd name="T4" fmla="*/ 101 w 333"/>
                  <a:gd name="T5" fmla="*/ 193 h 280"/>
                  <a:gd name="T6" fmla="*/ 80 w 333"/>
                  <a:gd name="T7" fmla="*/ 172 h 280"/>
                  <a:gd name="T8" fmla="*/ 0 w 333"/>
                  <a:gd name="T9" fmla="*/ 252 h 280"/>
                  <a:gd name="T10" fmla="*/ 0 w 333"/>
                  <a:gd name="T11" fmla="*/ 276 h 280"/>
                  <a:gd name="T12" fmla="*/ 8 w 333"/>
                  <a:gd name="T13" fmla="*/ 276 h 280"/>
                  <a:gd name="T14" fmla="*/ 8 w 333"/>
                  <a:gd name="T15" fmla="*/ 280 h 280"/>
                  <a:gd name="T16" fmla="*/ 70 w 333"/>
                  <a:gd name="T17" fmla="*/ 217 h 280"/>
                  <a:gd name="T18" fmla="*/ 115 w 333"/>
                  <a:gd name="T19" fmla="*/ 262 h 280"/>
                  <a:gd name="T20" fmla="*/ 201 w 333"/>
                  <a:gd name="T21" fmla="*/ 176 h 280"/>
                  <a:gd name="T22" fmla="*/ 251 w 333"/>
                  <a:gd name="T23" fmla="*/ 226 h 280"/>
                  <a:gd name="T24" fmla="*/ 333 w 333"/>
                  <a:gd name="T25" fmla="*/ 137 h 280"/>
                  <a:gd name="T26" fmla="*/ 333 w 333"/>
                  <a:gd name="T27" fmla="*/ 0 h 280"/>
                  <a:gd name="T28" fmla="*/ 206 w 333"/>
                  <a:gd name="T29" fmla="*/ 1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3" h="280">
                    <a:moveTo>
                      <a:pt x="206" y="121"/>
                    </a:moveTo>
                    <a:cubicBezTo>
                      <a:pt x="206" y="121"/>
                      <a:pt x="192" y="107"/>
                      <a:pt x="189" y="104"/>
                    </a:cubicBezTo>
                    <a:cubicBezTo>
                      <a:pt x="185" y="108"/>
                      <a:pt x="101" y="193"/>
                      <a:pt x="101" y="193"/>
                    </a:cubicBezTo>
                    <a:cubicBezTo>
                      <a:pt x="101" y="193"/>
                      <a:pt x="84" y="176"/>
                      <a:pt x="80" y="17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4" y="276"/>
                      <a:pt x="8" y="276"/>
                      <a:pt x="8" y="27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17"/>
                      <a:pt x="106" y="253"/>
                      <a:pt x="115" y="262"/>
                    </a:cubicBezTo>
                    <a:cubicBezTo>
                      <a:pt x="127" y="251"/>
                      <a:pt x="201" y="176"/>
                      <a:pt x="201" y="176"/>
                    </a:cubicBezTo>
                    <a:cubicBezTo>
                      <a:pt x="201" y="176"/>
                      <a:pt x="240" y="216"/>
                      <a:pt x="251" y="226"/>
                    </a:cubicBezTo>
                    <a:cubicBezTo>
                      <a:pt x="260" y="216"/>
                      <a:pt x="312" y="160"/>
                      <a:pt x="333" y="137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06" y="12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4868" y="1563"/>
                <a:ext cx="793" cy="621"/>
              </a:xfrm>
              <a:custGeom>
                <a:avLst/>
                <a:gdLst>
                  <a:gd name="T0" fmla="*/ 491 w 793"/>
                  <a:gd name="T1" fmla="*/ 288 h 621"/>
                  <a:gd name="T2" fmla="*/ 458 w 793"/>
                  <a:gd name="T3" fmla="*/ 252 h 621"/>
                  <a:gd name="T4" fmla="*/ 450 w 793"/>
                  <a:gd name="T5" fmla="*/ 248 h 621"/>
                  <a:gd name="T6" fmla="*/ 446 w 793"/>
                  <a:gd name="T7" fmla="*/ 252 h 621"/>
                  <a:gd name="T8" fmla="*/ 241 w 793"/>
                  <a:gd name="T9" fmla="*/ 457 h 621"/>
                  <a:gd name="T10" fmla="*/ 198 w 793"/>
                  <a:gd name="T11" fmla="*/ 414 h 621"/>
                  <a:gd name="T12" fmla="*/ 191 w 793"/>
                  <a:gd name="T13" fmla="*/ 409 h 621"/>
                  <a:gd name="T14" fmla="*/ 0 w 793"/>
                  <a:gd name="T15" fmla="*/ 600 h 621"/>
                  <a:gd name="T16" fmla="*/ 0 w 793"/>
                  <a:gd name="T17" fmla="*/ 609 h 621"/>
                  <a:gd name="T18" fmla="*/ 0 w 793"/>
                  <a:gd name="T19" fmla="*/ 621 h 621"/>
                  <a:gd name="T20" fmla="*/ 191 w 793"/>
                  <a:gd name="T21" fmla="*/ 431 h 621"/>
                  <a:gd name="T22" fmla="*/ 236 w 793"/>
                  <a:gd name="T23" fmla="*/ 474 h 621"/>
                  <a:gd name="T24" fmla="*/ 241 w 793"/>
                  <a:gd name="T25" fmla="*/ 479 h 621"/>
                  <a:gd name="T26" fmla="*/ 246 w 793"/>
                  <a:gd name="T27" fmla="*/ 474 h 621"/>
                  <a:gd name="T28" fmla="*/ 450 w 793"/>
                  <a:gd name="T29" fmla="*/ 269 h 621"/>
                  <a:gd name="T30" fmla="*/ 486 w 793"/>
                  <a:gd name="T31" fmla="*/ 302 h 621"/>
                  <a:gd name="T32" fmla="*/ 491 w 793"/>
                  <a:gd name="T33" fmla="*/ 307 h 621"/>
                  <a:gd name="T34" fmla="*/ 496 w 793"/>
                  <a:gd name="T35" fmla="*/ 302 h 621"/>
                  <a:gd name="T36" fmla="*/ 793 w 793"/>
                  <a:gd name="T37" fmla="*/ 19 h 621"/>
                  <a:gd name="T38" fmla="*/ 793 w 793"/>
                  <a:gd name="T39" fmla="*/ 0 h 621"/>
                  <a:gd name="T40" fmla="*/ 491 w 793"/>
                  <a:gd name="T41" fmla="*/ 28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3" h="621">
                    <a:moveTo>
                      <a:pt x="491" y="288"/>
                    </a:moveTo>
                    <a:lnTo>
                      <a:pt x="458" y="252"/>
                    </a:lnTo>
                    <a:lnTo>
                      <a:pt x="450" y="248"/>
                    </a:lnTo>
                    <a:lnTo>
                      <a:pt x="446" y="252"/>
                    </a:lnTo>
                    <a:lnTo>
                      <a:pt x="241" y="457"/>
                    </a:lnTo>
                    <a:lnTo>
                      <a:pt x="198" y="414"/>
                    </a:lnTo>
                    <a:lnTo>
                      <a:pt x="191" y="409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21"/>
                    </a:lnTo>
                    <a:lnTo>
                      <a:pt x="191" y="431"/>
                    </a:lnTo>
                    <a:lnTo>
                      <a:pt x="236" y="474"/>
                    </a:lnTo>
                    <a:lnTo>
                      <a:pt x="241" y="479"/>
                    </a:lnTo>
                    <a:lnTo>
                      <a:pt x="246" y="474"/>
                    </a:lnTo>
                    <a:lnTo>
                      <a:pt x="450" y="269"/>
                    </a:lnTo>
                    <a:lnTo>
                      <a:pt x="486" y="302"/>
                    </a:lnTo>
                    <a:lnTo>
                      <a:pt x="491" y="307"/>
                    </a:lnTo>
                    <a:lnTo>
                      <a:pt x="496" y="302"/>
                    </a:lnTo>
                    <a:lnTo>
                      <a:pt x="793" y="19"/>
                    </a:lnTo>
                    <a:lnTo>
                      <a:pt x="793" y="0"/>
                    </a:lnTo>
                    <a:lnTo>
                      <a:pt x="491" y="28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4868" y="1984"/>
                <a:ext cx="793" cy="360"/>
              </a:xfrm>
              <a:custGeom>
                <a:avLst/>
                <a:gdLst>
                  <a:gd name="T0" fmla="*/ 251 w 333"/>
                  <a:gd name="T1" fmla="*/ 89 h 151"/>
                  <a:gd name="T2" fmla="*/ 201 w 333"/>
                  <a:gd name="T3" fmla="*/ 39 h 151"/>
                  <a:gd name="T4" fmla="*/ 115 w 333"/>
                  <a:gd name="T5" fmla="*/ 125 h 151"/>
                  <a:gd name="T6" fmla="*/ 70 w 333"/>
                  <a:gd name="T7" fmla="*/ 80 h 151"/>
                  <a:gd name="T8" fmla="*/ 0 w 333"/>
                  <a:gd name="T9" fmla="*/ 150 h 151"/>
                  <a:gd name="T10" fmla="*/ 0 w 333"/>
                  <a:gd name="T11" fmla="*/ 151 h 151"/>
                  <a:gd name="T12" fmla="*/ 13 w 333"/>
                  <a:gd name="T13" fmla="*/ 151 h 151"/>
                  <a:gd name="T14" fmla="*/ 13 w 333"/>
                  <a:gd name="T15" fmla="*/ 140 h 151"/>
                  <a:gd name="T16" fmla="*/ 35 w 333"/>
                  <a:gd name="T17" fmla="*/ 140 h 151"/>
                  <a:gd name="T18" fmla="*/ 35 w 333"/>
                  <a:gd name="T19" fmla="*/ 151 h 151"/>
                  <a:gd name="T20" fmla="*/ 96 w 333"/>
                  <a:gd name="T21" fmla="*/ 151 h 151"/>
                  <a:gd name="T22" fmla="*/ 96 w 333"/>
                  <a:gd name="T23" fmla="*/ 140 h 151"/>
                  <a:gd name="T24" fmla="*/ 118 w 333"/>
                  <a:gd name="T25" fmla="*/ 140 h 151"/>
                  <a:gd name="T26" fmla="*/ 118 w 333"/>
                  <a:gd name="T27" fmla="*/ 151 h 151"/>
                  <a:gd name="T28" fmla="*/ 178 w 333"/>
                  <a:gd name="T29" fmla="*/ 151 h 151"/>
                  <a:gd name="T30" fmla="*/ 178 w 333"/>
                  <a:gd name="T31" fmla="*/ 140 h 151"/>
                  <a:gd name="T32" fmla="*/ 200 w 333"/>
                  <a:gd name="T33" fmla="*/ 140 h 151"/>
                  <a:gd name="T34" fmla="*/ 200 w 333"/>
                  <a:gd name="T35" fmla="*/ 151 h 151"/>
                  <a:gd name="T36" fmla="*/ 261 w 333"/>
                  <a:gd name="T37" fmla="*/ 151 h 151"/>
                  <a:gd name="T38" fmla="*/ 261 w 333"/>
                  <a:gd name="T39" fmla="*/ 140 h 151"/>
                  <a:gd name="T40" fmla="*/ 283 w 333"/>
                  <a:gd name="T41" fmla="*/ 140 h 151"/>
                  <a:gd name="T42" fmla="*/ 283 w 333"/>
                  <a:gd name="T43" fmla="*/ 151 h 151"/>
                  <a:gd name="T44" fmla="*/ 333 w 333"/>
                  <a:gd name="T45" fmla="*/ 151 h 151"/>
                  <a:gd name="T46" fmla="*/ 333 w 333"/>
                  <a:gd name="T47" fmla="*/ 0 h 151"/>
                  <a:gd name="T48" fmla="*/ 251 w 333"/>
                  <a:gd name="T49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3" h="151">
                    <a:moveTo>
                      <a:pt x="251" y="89"/>
                    </a:moveTo>
                    <a:cubicBezTo>
                      <a:pt x="251" y="89"/>
                      <a:pt x="205" y="43"/>
                      <a:pt x="201" y="39"/>
                    </a:cubicBezTo>
                    <a:cubicBezTo>
                      <a:pt x="197" y="43"/>
                      <a:pt x="115" y="125"/>
                      <a:pt x="115" y="125"/>
                    </a:cubicBezTo>
                    <a:cubicBezTo>
                      <a:pt x="115" y="125"/>
                      <a:pt x="75" y="84"/>
                      <a:pt x="70" y="8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48"/>
                      <a:pt x="13" y="140"/>
                      <a:pt x="13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8"/>
                      <a:pt x="35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6" y="148"/>
                      <a:pt x="96" y="140"/>
                      <a:pt x="96" y="140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0"/>
                      <a:pt x="118" y="148"/>
                      <a:pt x="118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8" y="148"/>
                      <a:pt x="178" y="140"/>
                      <a:pt x="178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0"/>
                      <a:pt x="200" y="148"/>
                      <a:pt x="200" y="151"/>
                    </a:cubicBezTo>
                    <a:cubicBezTo>
                      <a:pt x="261" y="151"/>
                      <a:pt x="261" y="151"/>
                      <a:pt x="261" y="151"/>
                    </a:cubicBezTo>
                    <a:cubicBezTo>
                      <a:pt x="261" y="148"/>
                      <a:pt x="261" y="140"/>
                      <a:pt x="261" y="140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83" y="148"/>
                      <a:pt x="28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51" y="8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4868" y="1951"/>
                <a:ext cx="793" cy="381"/>
              </a:xfrm>
              <a:custGeom>
                <a:avLst/>
                <a:gdLst>
                  <a:gd name="T0" fmla="*/ 598 w 793"/>
                  <a:gd name="T1" fmla="*/ 212 h 381"/>
                  <a:gd name="T2" fmla="*/ 479 w 793"/>
                  <a:gd name="T3" fmla="*/ 95 h 381"/>
                  <a:gd name="T4" fmla="*/ 474 w 793"/>
                  <a:gd name="T5" fmla="*/ 100 h 381"/>
                  <a:gd name="T6" fmla="*/ 274 w 793"/>
                  <a:gd name="T7" fmla="*/ 300 h 381"/>
                  <a:gd name="T8" fmla="*/ 167 w 793"/>
                  <a:gd name="T9" fmla="*/ 193 h 381"/>
                  <a:gd name="T10" fmla="*/ 0 w 793"/>
                  <a:gd name="T11" fmla="*/ 360 h 381"/>
                  <a:gd name="T12" fmla="*/ 0 w 793"/>
                  <a:gd name="T13" fmla="*/ 369 h 381"/>
                  <a:gd name="T14" fmla="*/ 0 w 793"/>
                  <a:gd name="T15" fmla="*/ 381 h 381"/>
                  <a:gd name="T16" fmla="*/ 167 w 793"/>
                  <a:gd name="T17" fmla="*/ 212 h 381"/>
                  <a:gd name="T18" fmla="*/ 274 w 793"/>
                  <a:gd name="T19" fmla="*/ 319 h 381"/>
                  <a:gd name="T20" fmla="*/ 281 w 793"/>
                  <a:gd name="T21" fmla="*/ 314 h 381"/>
                  <a:gd name="T22" fmla="*/ 479 w 793"/>
                  <a:gd name="T23" fmla="*/ 117 h 381"/>
                  <a:gd name="T24" fmla="*/ 593 w 793"/>
                  <a:gd name="T25" fmla="*/ 229 h 381"/>
                  <a:gd name="T26" fmla="*/ 598 w 793"/>
                  <a:gd name="T27" fmla="*/ 233 h 381"/>
                  <a:gd name="T28" fmla="*/ 603 w 793"/>
                  <a:gd name="T29" fmla="*/ 229 h 381"/>
                  <a:gd name="T30" fmla="*/ 793 w 793"/>
                  <a:gd name="T31" fmla="*/ 24 h 381"/>
                  <a:gd name="T32" fmla="*/ 793 w 793"/>
                  <a:gd name="T33" fmla="*/ 0 h 381"/>
                  <a:gd name="T34" fmla="*/ 598 w 793"/>
                  <a:gd name="T35" fmla="*/ 21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3" h="381">
                    <a:moveTo>
                      <a:pt x="598" y="212"/>
                    </a:moveTo>
                    <a:lnTo>
                      <a:pt x="479" y="95"/>
                    </a:lnTo>
                    <a:lnTo>
                      <a:pt x="474" y="100"/>
                    </a:lnTo>
                    <a:lnTo>
                      <a:pt x="274" y="300"/>
                    </a:lnTo>
                    <a:lnTo>
                      <a:pt x="167" y="193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81"/>
                    </a:lnTo>
                    <a:lnTo>
                      <a:pt x="167" y="212"/>
                    </a:lnTo>
                    <a:lnTo>
                      <a:pt x="274" y="319"/>
                    </a:lnTo>
                    <a:lnTo>
                      <a:pt x="281" y="314"/>
                    </a:lnTo>
                    <a:lnTo>
                      <a:pt x="479" y="117"/>
                    </a:lnTo>
                    <a:lnTo>
                      <a:pt x="593" y="229"/>
                    </a:lnTo>
                    <a:lnTo>
                      <a:pt x="598" y="233"/>
                    </a:lnTo>
                    <a:lnTo>
                      <a:pt x="603" y="229"/>
                    </a:lnTo>
                    <a:lnTo>
                      <a:pt x="793" y="24"/>
                    </a:lnTo>
                    <a:lnTo>
                      <a:pt x="793" y="0"/>
                    </a:lnTo>
                    <a:lnTo>
                      <a:pt x="598" y="2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5" name="Group 12"/>
            <p:cNvGrpSpPr>
              <a:grpSpLocks noChangeAspect="1"/>
            </p:cNvGrpSpPr>
            <p:nvPr/>
          </p:nvGrpSpPr>
          <p:grpSpPr bwMode="auto">
            <a:xfrm>
              <a:off x="2641103" y="3855164"/>
              <a:ext cx="591336" cy="566092"/>
              <a:chOff x="851" y="1961"/>
              <a:chExt cx="773" cy="740"/>
            </a:xfrm>
            <a:solidFill>
              <a:srgbClr val="FFB850"/>
            </a:solidFill>
          </p:grpSpPr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6" name="Group 21"/>
            <p:cNvGrpSpPr>
              <a:grpSpLocks noChangeAspect="1"/>
            </p:cNvGrpSpPr>
            <p:nvPr/>
          </p:nvGrpSpPr>
          <p:grpSpPr bwMode="auto">
            <a:xfrm>
              <a:off x="4567282" y="3975271"/>
              <a:ext cx="739106" cy="258527"/>
              <a:chOff x="4095" y="2571"/>
              <a:chExt cx="1155" cy="404"/>
            </a:xfrm>
            <a:solidFill>
              <a:srgbClr val="E87071"/>
            </a:solidFill>
          </p:grpSpPr>
          <p:sp>
            <p:nvSpPr>
              <p:cNvPr id="36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 bwMode="auto">
            <a:xfrm>
              <a:off x="8868096" y="3812611"/>
              <a:ext cx="381960" cy="388640"/>
              <a:chOff x="4766" y="1799"/>
              <a:chExt cx="629" cy="640"/>
            </a:xfrm>
            <a:solidFill>
              <a:srgbClr val="663C77"/>
            </a:solidFill>
          </p:grpSpPr>
          <p:sp>
            <p:nvSpPr>
              <p:cNvPr id="32" name="Freeform 28"/>
              <p:cNvSpPr>
                <a:spLocks noEditPoints="1"/>
              </p:cNvSpPr>
              <p:nvPr/>
            </p:nvSpPr>
            <p:spPr bwMode="auto">
              <a:xfrm>
                <a:off x="5017" y="2057"/>
                <a:ext cx="191" cy="191"/>
              </a:xfrm>
              <a:custGeom>
                <a:avLst/>
                <a:gdLst>
                  <a:gd name="T0" fmla="*/ 40 w 80"/>
                  <a:gd name="T1" fmla="*/ 61 h 80"/>
                  <a:gd name="T2" fmla="*/ 20 w 80"/>
                  <a:gd name="T3" fmla="*/ 40 h 80"/>
                  <a:gd name="T4" fmla="*/ 40 w 80"/>
                  <a:gd name="T5" fmla="*/ 20 h 80"/>
                  <a:gd name="T6" fmla="*/ 61 w 80"/>
                  <a:gd name="T7" fmla="*/ 40 h 80"/>
                  <a:gd name="T8" fmla="*/ 40 w 80"/>
                  <a:gd name="T9" fmla="*/ 61 h 80"/>
                  <a:gd name="T10" fmla="*/ 40 w 80"/>
                  <a:gd name="T11" fmla="*/ 61 h 80"/>
                  <a:gd name="T12" fmla="*/ 34 w 80"/>
                  <a:gd name="T13" fmla="*/ 0 h 80"/>
                  <a:gd name="T14" fmla="*/ 34 w 80"/>
                  <a:gd name="T15" fmla="*/ 8 h 80"/>
                  <a:gd name="T16" fmla="*/ 22 w 80"/>
                  <a:gd name="T17" fmla="*/ 13 h 80"/>
                  <a:gd name="T18" fmla="*/ 17 w 80"/>
                  <a:gd name="T19" fmla="*/ 8 h 80"/>
                  <a:gd name="T20" fmla="*/ 8 w 80"/>
                  <a:gd name="T21" fmla="*/ 16 h 80"/>
                  <a:gd name="T22" fmla="*/ 13 w 80"/>
                  <a:gd name="T23" fmla="*/ 22 h 80"/>
                  <a:gd name="T24" fmla="*/ 8 w 80"/>
                  <a:gd name="T25" fmla="*/ 34 h 80"/>
                  <a:gd name="T26" fmla="*/ 0 w 80"/>
                  <a:gd name="T27" fmla="*/ 34 h 80"/>
                  <a:gd name="T28" fmla="*/ 0 w 80"/>
                  <a:gd name="T29" fmla="*/ 47 h 80"/>
                  <a:gd name="T30" fmla="*/ 8 w 80"/>
                  <a:gd name="T31" fmla="*/ 47 h 80"/>
                  <a:gd name="T32" fmla="*/ 13 w 80"/>
                  <a:gd name="T33" fmla="*/ 59 h 80"/>
                  <a:gd name="T34" fmla="*/ 8 w 80"/>
                  <a:gd name="T35" fmla="*/ 64 h 80"/>
                  <a:gd name="T36" fmla="*/ 17 w 80"/>
                  <a:gd name="T37" fmla="*/ 73 h 80"/>
                  <a:gd name="T38" fmla="*/ 22 w 80"/>
                  <a:gd name="T39" fmla="*/ 68 h 80"/>
                  <a:gd name="T40" fmla="*/ 34 w 80"/>
                  <a:gd name="T41" fmla="*/ 73 h 80"/>
                  <a:gd name="T42" fmla="*/ 34 w 80"/>
                  <a:gd name="T43" fmla="*/ 80 h 80"/>
                  <a:gd name="T44" fmla="*/ 47 w 80"/>
                  <a:gd name="T45" fmla="*/ 80 h 80"/>
                  <a:gd name="T46" fmla="*/ 47 w 80"/>
                  <a:gd name="T47" fmla="*/ 73 h 80"/>
                  <a:gd name="T48" fmla="*/ 59 w 80"/>
                  <a:gd name="T49" fmla="*/ 68 h 80"/>
                  <a:gd name="T50" fmla="*/ 64 w 80"/>
                  <a:gd name="T51" fmla="*/ 73 h 80"/>
                  <a:gd name="T52" fmla="*/ 73 w 80"/>
                  <a:gd name="T53" fmla="*/ 64 h 80"/>
                  <a:gd name="T54" fmla="*/ 68 w 80"/>
                  <a:gd name="T55" fmla="*/ 59 h 80"/>
                  <a:gd name="T56" fmla="*/ 73 w 80"/>
                  <a:gd name="T57" fmla="*/ 47 h 80"/>
                  <a:gd name="T58" fmla="*/ 80 w 80"/>
                  <a:gd name="T59" fmla="*/ 47 h 80"/>
                  <a:gd name="T60" fmla="*/ 80 w 80"/>
                  <a:gd name="T61" fmla="*/ 34 h 80"/>
                  <a:gd name="T62" fmla="*/ 73 w 80"/>
                  <a:gd name="T63" fmla="*/ 34 h 80"/>
                  <a:gd name="T64" fmla="*/ 68 w 80"/>
                  <a:gd name="T65" fmla="*/ 22 h 80"/>
                  <a:gd name="T66" fmla="*/ 73 w 80"/>
                  <a:gd name="T67" fmla="*/ 16 h 80"/>
                  <a:gd name="T68" fmla="*/ 64 w 80"/>
                  <a:gd name="T69" fmla="*/ 8 h 80"/>
                  <a:gd name="T70" fmla="*/ 59 w 80"/>
                  <a:gd name="T71" fmla="*/ 13 h 80"/>
                  <a:gd name="T72" fmla="*/ 47 w 80"/>
                  <a:gd name="T73" fmla="*/ 8 h 80"/>
                  <a:gd name="T74" fmla="*/ 47 w 80"/>
                  <a:gd name="T75" fmla="*/ 0 h 80"/>
                  <a:gd name="T76" fmla="*/ 34 w 80"/>
                  <a:gd name="T7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40" y="61"/>
                    </a:moveTo>
                    <a:cubicBezTo>
                      <a:pt x="29" y="61"/>
                      <a:pt x="20" y="52"/>
                      <a:pt x="20" y="40"/>
                    </a:cubicBezTo>
                    <a:cubicBezTo>
                      <a:pt x="20" y="29"/>
                      <a:pt x="29" y="20"/>
                      <a:pt x="40" y="20"/>
                    </a:cubicBezTo>
                    <a:cubicBezTo>
                      <a:pt x="52" y="20"/>
                      <a:pt x="61" y="29"/>
                      <a:pt x="61" y="40"/>
                    </a:cubicBezTo>
                    <a:cubicBezTo>
                      <a:pt x="61" y="52"/>
                      <a:pt x="52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moveTo>
                      <a:pt x="34" y="0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0" y="9"/>
                      <a:pt x="25" y="10"/>
                      <a:pt x="22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0" y="25"/>
                      <a:pt x="9" y="30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51"/>
                      <a:pt x="10" y="55"/>
                      <a:pt x="13" y="59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70"/>
                      <a:pt x="30" y="72"/>
                      <a:pt x="34" y="73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1" y="72"/>
                      <a:pt x="55" y="70"/>
                      <a:pt x="59" y="6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5"/>
                      <a:pt x="72" y="51"/>
                      <a:pt x="73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0"/>
                      <a:pt x="70" y="25"/>
                      <a:pt x="68" y="2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5" y="10"/>
                      <a:pt x="51" y="9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5203" y="1799"/>
                <a:ext cx="192" cy="174"/>
              </a:xfrm>
              <a:custGeom>
                <a:avLst/>
                <a:gdLst>
                  <a:gd name="T0" fmla="*/ 40 w 80"/>
                  <a:gd name="T1" fmla="*/ 53 h 73"/>
                  <a:gd name="T2" fmla="*/ 27 w 80"/>
                  <a:gd name="T3" fmla="*/ 40 h 73"/>
                  <a:gd name="T4" fmla="*/ 40 w 80"/>
                  <a:gd name="T5" fmla="*/ 27 h 73"/>
                  <a:gd name="T6" fmla="*/ 53 w 80"/>
                  <a:gd name="T7" fmla="*/ 40 h 73"/>
                  <a:gd name="T8" fmla="*/ 40 w 80"/>
                  <a:gd name="T9" fmla="*/ 53 h 73"/>
                  <a:gd name="T10" fmla="*/ 34 w 80"/>
                  <a:gd name="T11" fmla="*/ 0 h 73"/>
                  <a:gd name="T12" fmla="*/ 34 w 80"/>
                  <a:gd name="T13" fmla="*/ 7 h 73"/>
                  <a:gd name="T14" fmla="*/ 21 w 80"/>
                  <a:gd name="T15" fmla="*/ 12 h 73"/>
                  <a:gd name="T16" fmla="*/ 16 w 80"/>
                  <a:gd name="T17" fmla="*/ 7 h 73"/>
                  <a:gd name="T18" fmla="*/ 7 w 80"/>
                  <a:gd name="T19" fmla="*/ 16 h 73"/>
                  <a:gd name="T20" fmla="*/ 13 w 80"/>
                  <a:gd name="T21" fmla="*/ 21 h 73"/>
                  <a:gd name="T22" fmla="*/ 7 w 80"/>
                  <a:gd name="T23" fmla="*/ 34 h 73"/>
                  <a:gd name="T24" fmla="*/ 0 w 80"/>
                  <a:gd name="T25" fmla="*/ 34 h 73"/>
                  <a:gd name="T26" fmla="*/ 0 w 80"/>
                  <a:gd name="T27" fmla="*/ 39 h 73"/>
                  <a:gd name="T28" fmla="*/ 22 w 80"/>
                  <a:gd name="T29" fmla="*/ 48 h 73"/>
                  <a:gd name="T30" fmla="*/ 18 w 80"/>
                  <a:gd name="T31" fmla="*/ 57 h 73"/>
                  <a:gd name="T32" fmla="*/ 27 w 80"/>
                  <a:gd name="T33" fmla="*/ 63 h 73"/>
                  <a:gd name="T34" fmla="*/ 34 w 80"/>
                  <a:gd name="T35" fmla="*/ 56 h 73"/>
                  <a:gd name="T36" fmla="*/ 49 w 80"/>
                  <a:gd name="T37" fmla="*/ 72 h 73"/>
                  <a:gd name="T38" fmla="*/ 59 w 80"/>
                  <a:gd name="T39" fmla="*/ 67 h 73"/>
                  <a:gd name="T40" fmla="*/ 64 w 80"/>
                  <a:gd name="T41" fmla="*/ 73 h 73"/>
                  <a:gd name="T42" fmla="*/ 73 w 80"/>
                  <a:gd name="T43" fmla="*/ 64 h 73"/>
                  <a:gd name="T44" fmla="*/ 67 w 80"/>
                  <a:gd name="T45" fmla="*/ 59 h 73"/>
                  <a:gd name="T46" fmla="*/ 73 w 80"/>
                  <a:gd name="T47" fmla="*/ 46 h 73"/>
                  <a:gd name="T48" fmla="*/ 80 w 80"/>
                  <a:gd name="T49" fmla="*/ 46 h 73"/>
                  <a:gd name="T50" fmla="*/ 80 w 80"/>
                  <a:gd name="T51" fmla="*/ 34 h 73"/>
                  <a:gd name="T52" fmla="*/ 73 w 80"/>
                  <a:gd name="T53" fmla="*/ 34 h 73"/>
                  <a:gd name="T54" fmla="*/ 67 w 80"/>
                  <a:gd name="T55" fmla="*/ 21 h 73"/>
                  <a:gd name="T56" fmla="*/ 73 w 80"/>
                  <a:gd name="T57" fmla="*/ 16 h 73"/>
                  <a:gd name="T58" fmla="*/ 64 w 80"/>
                  <a:gd name="T59" fmla="*/ 7 h 73"/>
                  <a:gd name="T60" fmla="*/ 59 w 80"/>
                  <a:gd name="T61" fmla="*/ 12 h 73"/>
                  <a:gd name="T62" fmla="*/ 46 w 80"/>
                  <a:gd name="T63" fmla="*/ 7 h 73"/>
                  <a:gd name="T64" fmla="*/ 46 w 80"/>
                  <a:gd name="T65" fmla="*/ 0 h 73"/>
                  <a:gd name="T66" fmla="*/ 34 w 80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3">
                    <a:moveTo>
                      <a:pt x="40" y="53"/>
                    </a:moveTo>
                    <a:cubicBezTo>
                      <a:pt x="33" y="53"/>
                      <a:pt x="27" y="47"/>
                      <a:pt x="27" y="40"/>
                    </a:cubicBezTo>
                    <a:cubicBezTo>
                      <a:pt x="27" y="33"/>
                      <a:pt x="33" y="27"/>
                      <a:pt x="40" y="27"/>
                    </a:cubicBezTo>
                    <a:cubicBezTo>
                      <a:pt x="47" y="27"/>
                      <a:pt x="53" y="33"/>
                      <a:pt x="53" y="40"/>
                    </a:cubicBezTo>
                    <a:cubicBezTo>
                      <a:pt x="53" y="47"/>
                      <a:pt x="47" y="53"/>
                      <a:pt x="40" y="53"/>
                    </a:cubicBezTo>
                    <a:moveTo>
                      <a:pt x="34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9" y="8"/>
                      <a:pt x="25" y="10"/>
                      <a:pt x="21" y="1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5"/>
                      <a:pt x="8" y="29"/>
                      <a:pt x="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19" y="56"/>
                      <a:pt x="18" y="57"/>
                    </a:cubicBezTo>
                    <a:cubicBezTo>
                      <a:pt x="21" y="59"/>
                      <a:pt x="24" y="61"/>
                      <a:pt x="27" y="63"/>
                    </a:cubicBezTo>
                    <a:cubicBezTo>
                      <a:pt x="28" y="62"/>
                      <a:pt x="34" y="56"/>
                      <a:pt x="34" y="5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3" y="71"/>
                      <a:pt x="56" y="69"/>
                      <a:pt x="59" y="67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0" y="55"/>
                      <a:pt x="72" y="51"/>
                      <a:pt x="73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29"/>
                      <a:pt x="70" y="25"/>
                      <a:pt x="67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0"/>
                      <a:pt x="51" y="8"/>
                      <a:pt x="46" y="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4766" y="2248"/>
                <a:ext cx="191" cy="191"/>
              </a:xfrm>
              <a:custGeom>
                <a:avLst/>
                <a:gdLst>
                  <a:gd name="T0" fmla="*/ 17 w 80"/>
                  <a:gd name="T1" fmla="*/ 0 h 80"/>
                  <a:gd name="T2" fmla="*/ 8 w 80"/>
                  <a:gd name="T3" fmla="*/ 10 h 80"/>
                  <a:gd name="T4" fmla="*/ 13 w 80"/>
                  <a:gd name="T5" fmla="*/ 16 h 80"/>
                  <a:gd name="T6" fmla="*/ 8 w 80"/>
                  <a:gd name="T7" fmla="*/ 29 h 80"/>
                  <a:gd name="T8" fmla="*/ 0 w 80"/>
                  <a:gd name="T9" fmla="*/ 29 h 80"/>
                  <a:gd name="T10" fmla="*/ 0 w 80"/>
                  <a:gd name="T11" fmla="*/ 43 h 80"/>
                  <a:gd name="T12" fmla="*/ 8 w 80"/>
                  <a:gd name="T13" fmla="*/ 43 h 80"/>
                  <a:gd name="T14" fmla="*/ 13 w 80"/>
                  <a:gd name="T15" fmla="*/ 57 h 80"/>
                  <a:gd name="T16" fmla="*/ 8 w 80"/>
                  <a:gd name="T17" fmla="*/ 63 h 80"/>
                  <a:gd name="T18" fmla="*/ 17 w 80"/>
                  <a:gd name="T19" fmla="*/ 72 h 80"/>
                  <a:gd name="T20" fmla="*/ 23 w 80"/>
                  <a:gd name="T21" fmla="*/ 67 h 80"/>
                  <a:gd name="T22" fmla="*/ 37 w 80"/>
                  <a:gd name="T23" fmla="*/ 72 h 80"/>
                  <a:gd name="T24" fmla="*/ 37 w 80"/>
                  <a:gd name="T25" fmla="*/ 80 h 80"/>
                  <a:gd name="T26" fmla="*/ 51 w 80"/>
                  <a:gd name="T27" fmla="*/ 80 h 80"/>
                  <a:gd name="T28" fmla="*/ 51 w 80"/>
                  <a:gd name="T29" fmla="*/ 72 h 80"/>
                  <a:gd name="T30" fmla="*/ 64 w 80"/>
                  <a:gd name="T31" fmla="*/ 67 h 80"/>
                  <a:gd name="T32" fmla="*/ 70 w 80"/>
                  <a:gd name="T33" fmla="*/ 72 h 80"/>
                  <a:gd name="T34" fmla="*/ 80 w 80"/>
                  <a:gd name="T35" fmla="*/ 63 h 80"/>
                  <a:gd name="T36" fmla="*/ 74 w 80"/>
                  <a:gd name="T37" fmla="*/ 57 h 80"/>
                  <a:gd name="T38" fmla="*/ 78 w 80"/>
                  <a:gd name="T39" fmla="*/ 49 h 80"/>
                  <a:gd name="T40" fmla="*/ 74 w 80"/>
                  <a:gd name="T41" fmla="*/ 53 h 80"/>
                  <a:gd name="T42" fmla="*/ 53 w 80"/>
                  <a:gd name="T43" fmla="*/ 32 h 80"/>
                  <a:gd name="T44" fmla="*/ 60 w 80"/>
                  <a:gd name="T45" fmla="*/ 24 h 80"/>
                  <a:gd name="T46" fmla="*/ 53 w 80"/>
                  <a:gd name="T47" fmla="*/ 13 h 80"/>
                  <a:gd name="T48" fmla="*/ 43 w 80"/>
                  <a:gd name="T49" fmla="*/ 17 h 80"/>
                  <a:gd name="T50" fmla="*/ 37 w 80"/>
                  <a:gd name="T51" fmla="*/ 0 h 80"/>
                  <a:gd name="T52" fmla="*/ 37 w 80"/>
                  <a:gd name="T53" fmla="*/ 0 h 80"/>
                  <a:gd name="T54" fmla="*/ 23 w 80"/>
                  <a:gd name="T55" fmla="*/ 6 h 80"/>
                  <a:gd name="T56" fmla="*/ 17 w 80"/>
                  <a:gd name="T5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20"/>
                      <a:pt x="9" y="24"/>
                      <a:pt x="8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8"/>
                      <a:pt x="11" y="53"/>
                      <a:pt x="13" y="5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7" y="69"/>
                      <a:pt x="32" y="71"/>
                      <a:pt x="37" y="72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6" y="71"/>
                      <a:pt x="60" y="69"/>
                      <a:pt x="64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54"/>
                      <a:pt x="77" y="52"/>
                      <a:pt x="78" y="49"/>
                    </a:cubicBezTo>
                    <a:cubicBezTo>
                      <a:pt x="76" y="51"/>
                      <a:pt x="74" y="53"/>
                      <a:pt x="74" y="5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9" y="26"/>
                      <a:pt x="60" y="24"/>
                    </a:cubicBezTo>
                    <a:cubicBezTo>
                      <a:pt x="57" y="21"/>
                      <a:pt x="55" y="17"/>
                      <a:pt x="53" y="13"/>
                    </a:cubicBezTo>
                    <a:cubicBezTo>
                      <a:pt x="51" y="14"/>
                      <a:pt x="43" y="17"/>
                      <a:pt x="43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2" y="1"/>
                      <a:pt x="27" y="3"/>
                      <a:pt x="23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4852" y="1892"/>
                <a:ext cx="523" cy="523"/>
              </a:xfrm>
              <a:custGeom>
                <a:avLst/>
                <a:gdLst>
                  <a:gd name="T0" fmla="*/ 49 w 219"/>
                  <a:gd name="T1" fmla="*/ 159 h 219"/>
                  <a:gd name="T2" fmla="*/ 74 w 219"/>
                  <a:gd name="T3" fmla="*/ 159 h 219"/>
                  <a:gd name="T4" fmla="*/ 156 w 219"/>
                  <a:gd name="T5" fmla="*/ 172 h 219"/>
                  <a:gd name="T6" fmla="*/ 156 w 219"/>
                  <a:gd name="T7" fmla="*/ 147 h 219"/>
                  <a:gd name="T8" fmla="*/ 156 w 219"/>
                  <a:gd name="T9" fmla="*/ 172 h 219"/>
                  <a:gd name="T10" fmla="*/ 92 w 219"/>
                  <a:gd name="T11" fmla="*/ 74 h 219"/>
                  <a:gd name="T12" fmla="*/ 97 w 219"/>
                  <a:gd name="T13" fmla="*/ 63 h 219"/>
                  <a:gd name="T14" fmla="*/ 122 w 219"/>
                  <a:gd name="T15" fmla="*/ 72 h 219"/>
                  <a:gd name="T16" fmla="*/ 133 w 219"/>
                  <a:gd name="T17" fmla="*/ 68 h 219"/>
                  <a:gd name="T18" fmla="*/ 145 w 219"/>
                  <a:gd name="T19" fmla="*/ 92 h 219"/>
                  <a:gd name="T20" fmla="*/ 150 w 219"/>
                  <a:gd name="T21" fmla="*/ 97 h 219"/>
                  <a:gd name="T22" fmla="*/ 156 w 219"/>
                  <a:gd name="T23" fmla="*/ 122 h 219"/>
                  <a:gd name="T24" fmla="*/ 145 w 219"/>
                  <a:gd name="T25" fmla="*/ 127 h 219"/>
                  <a:gd name="T26" fmla="*/ 133 w 219"/>
                  <a:gd name="T27" fmla="*/ 151 h 219"/>
                  <a:gd name="T28" fmla="*/ 122 w 219"/>
                  <a:gd name="T29" fmla="*/ 147 h 219"/>
                  <a:gd name="T30" fmla="*/ 97 w 219"/>
                  <a:gd name="T31" fmla="*/ 156 h 219"/>
                  <a:gd name="T32" fmla="*/ 92 w 219"/>
                  <a:gd name="T33" fmla="*/ 145 h 219"/>
                  <a:gd name="T34" fmla="*/ 68 w 219"/>
                  <a:gd name="T35" fmla="*/ 133 h 219"/>
                  <a:gd name="T36" fmla="*/ 72 w 219"/>
                  <a:gd name="T37" fmla="*/ 122 h 219"/>
                  <a:gd name="T38" fmla="*/ 63 w 219"/>
                  <a:gd name="T39" fmla="*/ 97 h 219"/>
                  <a:gd name="T40" fmla="*/ 72 w 219"/>
                  <a:gd name="T41" fmla="*/ 97 h 219"/>
                  <a:gd name="T42" fmla="*/ 68 w 219"/>
                  <a:gd name="T43" fmla="*/ 85 h 219"/>
                  <a:gd name="T44" fmla="*/ 92 w 219"/>
                  <a:gd name="T45" fmla="*/ 74 h 219"/>
                  <a:gd name="T46" fmla="*/ 143 w 219"/>
                  <a:gd name="T47" fmla="*/ 59 h 219"/>
                  <a:gd name="T48" fmla="*/ 168 w 219"/>
                  <a:gd name="T49" fmla="*/ 59 h 219"/>
                  <a:gd name="T50" fmla="*/ 61 w 219"/>
                  <a:gd name="T51" fmla="*/ 71 h 219"/>
                  <a:gd name="T52" fmla="*/ 61 w 219"/>
                  <a:gd name="T53" fmla="*/ 46 h 219"/>
                  <a:gd name="T54" fmla="*/ 61 w 219"/>
                  <a:gd name="T55" fmla="*/ 71 h 219"/>
                  <a:gd name="T56" fmla="*/ 101 w 219"/>
                  <a:gd name="T57" fmla="*/ 0 h 219"/>
                  <a:gd name="T58" fmla="*/ 81 w 219"/>
                  <a:gd name="T59" fmla="*/ 13 h 219"/>
                  <a:gd name="T60" fmla="*/ 61 w 219"/>
                  <a:gd name="T61" fmla="*/ 11 h 219"/>
                  <a:gd name="T62" fmla="*/ 45 w 219"/>
                  <a:gd name="T63" fmla="*/ 32 h 219"/>
                  <a:gd name="T64" fmla="*/ 26 w 219"/>
                  <a:gd name="T65" fmla="*/ 38 h 219"/>
                  <a:gd name="T66" fmla="*/ 21 w 219"/>
                  <a:gd name="T67" fmla="*/ 62 h 219"/>
                  <a:gd name="T68" fmla="*/ 5 w 219"/>
                  <a:gd name="T69" fmla="*/ 74 h 219"/>
                  <a:gd name="T70" fmla="*/ 9 w 219"/>
                  <a:gd name="T71" fmla="*/ 101 h 219"/>
                  <a:gd name="T72" fmla="*/ 0 w 219"/>
                  <a:gd name="T73" fmla="*/ 118 h 219"/>
                  <a:gd name="T74" fmla="*/ 13 w 219"/>
                  <a:gd name="T75" fmla="*/ 138 h 219"/>
                  <a:gd name="T76" fmla="*/ 11 w 219"/>
                  <a:gd name="T77" fmla="*/ 158 h 219"/>
                  <a:gd name="T78" fmla="*/ 32 w 219"/>
                  <a:gd name="T79" fmla="*/ 174 h 219"/>
                  <a:gd name="T80" fmla="*/ 38 w 219"/>
                  <a:gd name="T81" fmla="*/ 193 h 219"/>
                  <a:gd name="T82" fmla="*/ 62 w 219"/>
                  <a:gd name="T83" fmla="*/ 198 h 219"/>
                  <a:gd name="T84" fmla="*/ 74 w 219"/>
                  <a:gd name="T85" fmla="*/ 213 h 219"/>
                  <a:gd name="T86" fmla="*/ 101 w 219"/>
                  <a:gd name="T87" fmla="*/ 210 h 219"/>
                  <a:gd name="T88" fmla="*/ 118 w 219"/>
                  <a:gd name="T89" fmla="*/ 219 h 219"/>
                  <a:gd name="T90" fmla="*/ 138 w 219"/>
                  <a:gd name="T91" fmla="*/ 206 h 219"/>
                  <a:gd name="T92" fmla="*/ 158 w 219"/>
                  <a:gd name="T93" fmla="*/ 208 h 219"/>
                  <a:gd name="T94" fmla="*/ 174 w 219"/>
                  <a:gd name="T95" fmla="*/ 186 h 219"/>
                  <a:gd name="T96" fmla="*/ 193 w 219"/>
                  <a:gd name="T97" fmla="*/ 181 h 219"/>
                  <a:gd name="T98" fmla="*/ 198 w 219"/>
                  <a:gd name="T99" fmla="*/ 157 h 219"/>
                  <a:gd name="T100" fmla="*/ 213 w 219"/>
                  <a:gd name="T101" fmla="*/ 145 h 219"/>
                  <a:gd name="T102" fmla="*/ 210 w 219"/>
                  <a:gd name="T103" fmla="*/ 118 h 219"/>
                  <a:gd name="T104" fmla="*/ 219 w 219"/>
                  <a:gd name="T105" fmla="*/ 101 h 219"/>
                  <a:gd name="T106" fmla="*/ 206 w 219"/>
                  <a:gd name="T107" fmla="*/ 81 h 219"/>
                  <a:gd name="T108" fmla="*/ 208 w 219"/>
                  <a:gd name="T109" fmla="*/ 61 h 219"/>
                  <a:gd name="T110" fmla="*/ 187 w 219"/>
                  <a:gd name="T111" fmla="*/ 45 h 219"/>
                  <a:gd name="T112" fmla="*/ 181 w 219"/>
                  <a:gd name="T113" fmla="*/ 26 h 219"/>
                  <a:gd name="T114" fmla="*/ 157 w 219"/>
                  <a:gd name="T115" fmla="*/ 21 h 219"/>
                  <a:gd name="T116" fmla="*/ 145 w 219"/>
                  <a:gd name="T117" fmla="*/ 5 h 219"/>
                  <a:gd name="T118" fmla="*/ 118 w 219"/>
                  <a:gd name="T119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19">
                    <a:moveTo>
                      <a:pt x="61" y="172"/>
                    </a:moveTo>
                    <a:cubicBezTo>
                      <a:pt x="54" y="172"/>
                      <a:pt x="49" y="166"/>
                      <a:pt x="49" y="159"/>
                    </a:cubicBezTo>
                    <a:cubicBezTo>
                      <a:pt x="49" y="152"/>
                      <a:pt x="54" y="147"/>
                      <a:pt x="61" y="147"/>
                    </a:cubicBezTo>
                    <a:cubicBezTo>
                      <a:pt x="68" y="147"/>
                      <a:pt x="74" y="152"/>
                      <a:pt x="74" y="159"/>
                    </a:cubicBezTo>
                    <a:cubicBezTo>
                      <a:pt x="74" y="166"/>
                      <a:pt x="68" y="172"/>
                      <a:pt x="61" y="172"/>
                    </a:cubicBezTo>
                    <a:moveTo>
                      <a:pt x="156" y="172"/>
                    </a:moveTo>
                    <a:cubicBezTo>
                      <a:pt x="149" y="172"/>
                      <a:pt x="143" y="166"/>
                      <a:pt x="143" y="159"/>
                    </a:cubicBezTo>
                    <a:cubicBezTo>
                      <a:pt x="143" y="152"/>
                      <a:pt x="149" y="147"/>
                      <a:pt x="156" y="147"/>
                    </a:cubicBezTo>
                    <a:cubicBezTo>
                      <a:pt x="163" y="147"/>
                      <a:pt x="168" y="152"/>
                      <a:pt x="168" y="159"/>
                    </a:cubicBezTo>
                    <a:cubicBezTo>
                      <a:pt x="168" y="166"/>
                      <a:pt x="163" y="172"/>
                      <a:pt x="156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moveTo>
                      <a:pt x="92" y="74"/>
                    </a:moveTo>
                    <a:cubicBezTo>
                      <a:pt x="94" y="73"/>
                      <a:pt x="95" y="73"/>
                      <a:pt x="97" y="72"/>
                    </a:cubicBezTo>
                    <a:cubicBezTo>
                      <a:pt x="97" y="71"/>
                      <a:pt x="97" y="63"/>
                      <a:pt x="97" y="63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3"/>
                      <a:pt x="122" y="71"/>
                      <a:pt x="122" y="72"/>
                    </a:cubicBezTo>
                    <a:cubicBezTo>
                      <a:pt x="124" y="73"/>
                      <a:pt x="125" y="73"/>
                      <a:pt x="127" y="74"/>
                    </a:cubicBezTo>
                    <a:cubicBezTo>
                      <a:pt x="128" y="73"/>
                      <a:pt x="133" y="68"/>
                      <a:pt x="133" y="68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46" y="91"/>
                      <a:pt x="145" y="92"/>
                    </a:cubicBezTo>
                    <a:cubicBezTo>
                      <a:pt x="145" y="93"/>
                      <a:pt x="146" y="95"/>
                      <a:pt x="147" y="97"/>
                    </a:cubicBezTo>
                    <a:cubicBezTo>
                      <a:pt x="147" y="97"/>
                      <a:pt x="148" y="97"/>
                      <a:pt x="150" y="97"/>
                    </a:cubicBezTo>
                    <a:cubicBezTo>
                      <a:pt x="152" y="97"/>
                      <a:pt x="156" y="97"/>
                      <a:pt x="156" y="97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48" y="122"/>
                      <a:pt x="147" y="122"/>
                    </a:cubicBezTo>
                    <a:cubicBezTo>
                      <a:pt x="146" y="124"/>
                      <a:pt x="145" y="125"/>
                      <a:pt x="145" y="127"/>
                    </a:cubicBezTo>
                    <a:cubicBezTo>
                      <a:pt x="146" y="128"/>
                      <a:pt x="151" y="133"/>
                      <a:pt x="151" y="13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3" y="151"/>
                      <a:pt x="128" y="145"/>
                      <a:pt x="127" y="145"/>
                    </a:cubicBezTo>
                    <a:cubicBezTo>
                      <a:pt x="125" y="145"/>
                      <a:pt x="124" y="146"/>
                      <a:pt x="122" y="147"/>
                    </a:cubicBezTo>
                    <a:cubicBezTo>
                      <a:pt x="122" y="148"/>
                      <a:pt x="122" y="156"/>
                      <a:pt x="122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48"/>
                      <a:pt x="97" y="147"/>
                    </a:cubicBezTo>
                    <a:cubicBezTo>
                      <a:pt x="95" y="146"/>
                      <a:pt x="94" y="145"/>
                      <a:pt x="92" y="145"/>
                    </a:cubicBezTo>
                    <a:cubicBezTo>
                      <a:pt x="91" y="145"/>
                      <a:pt x="86" y="151"/>
                      <a:pt x="86" y="151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8" y="133"/>
                      <a:pt x="73" y="128"/>
                      <a:pt x="74" y="127"/>
                    </a:cubicBezTo>
                    <a:cubicBezTo>
                      <a:pt x="73" y="125"/>
                      <a:pt x="73" y="124"/>
                      <a:pt x="72" y="122"/>
                    </a:cubicBezTo>
                    <a:cubicBezTo>
                      <a:pt x="71" y="122"/>
                      <a:pt x="63" y="122"/>
                      <a:pt x="63" y="122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7" y="97"/>
                      <a:pt x="69" y="97"/>
                    </a:cubicBezTo>
                    <a:cubicBezTo>
                      <a:pt x="71" y="97"/>
                      <a:pt x="72" y="97"/>
                      <a:pt x="72" y="97"/>
                    </a:cubicBezTo>
                    <a:cubicBezTo>
                      <a:pt x="73" y="95"/>
                      <a:pt x="73" y="93"/>
                      <a:pt x="74" y="92"/>
                    </a:cubicBezTo>
                    <a:cubicBezTo>
                      <a:pt x="73" y="91"/>
                      <a:pt x="68" y="85"/>
                      <a:pt x="68" y="85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91" y="73"/>
                      <a:pt x="92" y="74"/>
                    </a:cubicBezTo>
                    <a:moveTo>
                      <a:pt x="156" y="71"/>
                    </a:moveTo>
                    <a:cubicBezTo>
                      <a:pt x="149" y="71"/>
                      <a:pt x="143" y="65"/>
                      <a:pt x="143" y="59"/>
                    </a:cubicBezTo>
                    <a:cubicBezTo>
                      <a:pt x="143" y="52"/>
                      <a:pt x="149" y="46"/>
                      <a:pt x="156" y="46"/>
                    </a:cubicBezTo>
                    <a:cubicBezTo>
                      <a:pt x="163" y="46"/>
                      <a:pt x="168" y="52"/>
                      <a:pt x="168" y="59"/>
                    </a:cubicBezTo>
                    <a:cubicBezTo>
                      <a:pt x="168" y="65"/>
                      <a:pt x="163" y="71"/>
                      <a:pt x="156" y="71"/>
                    </a:cubicBezTo>
                    <a:moveTo>
                      <a:pt x="61" y="71"/>
                    </a:moveTo>
                    <a:cubicBezTo>
                      <a:pt x="54" y="71"/>
                      <a:pt x="49" y="65"/>
                      <a:pt x="49" y="59"/>
                    </a:cubicBezTo>
                    <a:cubicBezTo>
                      <a:pt x="49" y="52"/>
                      <a:pt x="54" y="46"/>
                      <a:pt x="61" y="46"/>
                    </a:cubicBezTo>
                    <a:cubicBezTo>
                      <a:pt x="68" y="46"/>
                      <a:pt x="74" y="52"/>
                      <a:pt x="74" y="59"/>
                    </a:cubicBezTo>
                    <a:cubicBezTo>
                      <a:pt x="74" y="65"/>
                      <a:pt x="68" y="71"/>
                      <a:pt x="61" y="71"/>
                    </a:cubicBezTo>
                    <a:moveTo>
                      <a:pt x="11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4" y="10"/>
                      <a:pt x="87" y="11"/>
                      <a:pt x="81" y="1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7" y="23"/>
                      <a:pt x="51" y="27"/>
                      <a:pt x="45" y="3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50"/>
                      <a:pt x="24" y="55"/>
                      <a:pt x="21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1" y="85"/>
                      <a:pt x="10" y="93"/>
                      <a:pt x="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0" y="125"/>
                      <a:pt x="11" y="132"/>
                      <a:pt x="13" y="138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23" y="161"/>
                      <a:pt x="27" y="168"/>
                      <a:pt x="32" y="174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50" y="191"/>
                      <a:pt x="56" y="195"/>
                      <a:pt x="62" y="198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74" y="213"/>
                      <a:pt x="74" y="213"/>
                      <a:pt x="74" y="213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85" y="207"/>
                      <a:pt x="93" y="209"/>
                      <a:pt x="101" y="21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5" y="209"/>
                      <a:pt x="132" y="208"/>
                      <a:pt x="138" y="206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5" y="199"/>
                      <a:pt x="155" y="199"/>
                      <a:pt x="155" y="199"/>
                    </a:cubicBezTo>
                    <a:cubicBezTo>
                      <a:pt x="162" y="196"/>
                      <a:pt x="168" y="191"/>
                      <a:pt x="174" y="186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93" y="181"/>
                      <a:pt x="193" y="181"/>
                      <a:pt x="193" y="181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1" y="169"/>
                      <a:pt x="195" y="163"/>
                      <a:pt x="198" y="157"/>
                    </a:cubicBez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7" y="134"/>
                      <a:pt x="209" y="126"/>
                      <a:pt x="210" y="118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0" y="101"/>
                      <a:pt x="210" y="101"/>
                      <a:pt x="210" y="101"/>
                    </a:cubicBezTo>
                    <a:cubicBezTo>
                      <a:pt x="209" y="94"/>
                      <a:pt x="208" y="87"/>
                      <a:pt x="206" y="81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08" y="61"/>
                      <a:pt x="208" y="61"/>
                      <a:pt x="208" y="61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6" y="57"/>
                      <a:pt x="192" y="51"/>
                      <a:pt x="187" y="4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69" y="28"/>
                      <a:pt x="163" y="24"/>
                      <a:pt x="157" y="21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4" y="11"/>
                      <a:pt x="126" y="10"/>
                      <a:pt x="118" y="9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4807401" y="370263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2812657" y="369586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6928825" y="3528860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 35"/>
            <p:cNvSpPr>
              <a:spLocks noEditPoints="1"/>
            </p:cNvSpPr>
            <p:nvPr/>
          </p:nvSpPr>
          <p:spPr bwMode="auto">
            <a:xfrm>
              <a:off x="8948104" y="3609802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9" name="文本框 91"/>
          <p:cNvSpPr txBox="1"/>
          <p:nvPr/>
        </p:nvSpPr>
        <p:spPr>
          <a:xfrm>
            <a:off x="132297" y="3663668"/>
            <a:ext cx="1726835" cy="5539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选修课：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培训交接安排</a:t>
            </a:r>
          </a:p>
        </p:txBody>
      </p:sp>
      <p:sp>
        <p:nvSpPr>
          <p:cNvPr id="62" name="文本框 99"/>
          <p:cNvSpPr txBox="1"/>
          <p:nvPr/>
        </p:nvSpPr>
        <p:spPr>
          <a:xfrm>
            <a:off x="1606884" y="1227381"/>
            <a:ext cx="1866436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fontAlgn="b"/>
            <a:r>
              <a:rPr lang="zh-CN" altLang="en-US" sz="1600" dirty="0"/>
              <a:t>网络硬件、服务器等类的培训</a:t>
            </a:r>
            <a:endParaRPr lang="zh-CN" altLang="en-US" sz="1600" b="1" dirty="0">
              <a:solidFill>
                <a:srgbClr val="5F5F5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5" name="文本框 94"/>
          <p:cNvSpPr txBox="1"/>
          <p:nvPr/>
        </p:nvSpPr>
        <p:spPr>
          <a:xfrm>
            <a:off x="3462947" y="3668765"/>
            <a:ext cx="1327705" cy="5539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交换系列课程培训</a:t>
            </a:r>
          </a:p>
        </p:txBody>
      </p:sp>
      <p:sp>
        <p:nvSpPr>
          <p:cNvPr id="68" name="文本框 101"/>
          <p:cNvSpPr txBox="1"/>
          <p:nvPr/>
        </p:nvSpPr>
        <p:spPr>
          <a:xfrm>
            <a:off x="4962342" y="1275905"/>
            <a:ext cx="1009830" cy="5539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垃圾焚烧专场培训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FAB7848-8CE0-4425-87B7-34E59C08F5CC}"/>
              </a:ext>
            </a:extLst>
          </p:cNvPr>
          <p:cNvSpPr txBox="1"/>
          <p:nvPr/>
        </p:nvSpPr>
        <p:spPr>
          <a:xfrm>
            <a:off x="232948" y="134251"/>
            <a:ext cx="314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、分层培训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业务培训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9CAF6FF-E366-4A43-986B-B19CED24579E}"/>
              </a:ext>
            </a:extLst>
          </p:cNvPr>
          <p:cNvSpPr txBox="1"/>
          <p:nvPr/>
        </p:nvSpPr>
        <p:spPr>
          <a:xfrm>
            <a:off x="6414020" y="1687438"/>
            <a:ext cx="234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1</a:t>
            </a:r>
            <a:r>
              <a:rPr kumimoji="1" lang="zh-CN" altLang="en-US" sz="1400" dirty="0"/>
              <a:t>、解读垃圾焚烧行业检查文件，并做公司全员培训；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D946947-EEC8-44CE-99D4-2682F479880C}"/>
              </a:ext>
            </a:extLst>
          </p:cNvPr>
          <p:cNvSpPr txBox="1"/>
          <p:nvPr/>
        </p:nvSpPr>
        <p:spPr>
          <a:xfrm>
            <a:off x="6411236" y="2294204"/>
            <a:ext cx="2573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2</a:t>
            </a:r>
            <a:r>
              <a:rPr kumimoji="1" lang="zh-CN" altLang="en-US" sz="1400" dirty="0"/>
              <a:t>、编写垃圾焚烧企业端基础资料填写的课件， 并录制视频为在值守的垃圾焚烧企业做相应的服务。</a:t>
            </a:r>
          </a:p>
        </p:txBody>
      </p:sp>
    </p:spTree>
    <p:extLst>
      <p:ext uri="{BB962C8B-B14F-4D97-AF65-F5344CB8AC3E}">
        <p14:creationId xmlns:p14="http://schemas.microsoft.com/office/powerpoint/2010/main" val="2553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7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4" grpId="0" animBg="1"/>
          <p:bldP spid="15" grpId="0" animBg="1"/>
          <p:bldP spid="16" grpId="0" animBg="1"/>
          <p:bldP spid="17" grpId="0" animBg="1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7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4" grpId="0" animBg="1"/>
          <p:bldP spid="15" grpId="0" animBg="1"/>
          <p:bldP spid="16" grpId="0" animBg="1"/>
          <p:bldP spid="17" grpId="0" animBg="1"/>
          <p:bldP spid="7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8" y="78884"/>
            <a:ext cx="3199157" cy="392334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1FAB7848-8CE0-4425-87B7-34E59C08F5CC}"/>
              </a:ext>
            </a:extLst>
          </p:cNvPr>
          <p:cNvSpPr txBox="1"/>
          <p:nvPr/>
        </p:nvSpPr>
        <p:spPr>
          <a:xfrm>
            <a:off x="-1" y="78884"/>
            <a:ext cx="3713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、分层培训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管理层培训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8D649-79FC-414B-86D3-D4A45045837C}"/>
              </a:ext>
            </a:extLst>
          </p:cNvPr>
          <p:cNvSpPr txBox="1"/>
          <p:nvPr/>
        </p:nvSpPr>
        <p:spPr>
          <a:xfrm>
            <a:off x="823913" y="971954"/>
            <a:ext cx="296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应到</a:t>
            </a:r>
            <a:r>
              <a:rPr lang="en-US" altLang="zh-CN" sz="1800" dirty="0"/>
              <a:t>17</a:t>
            </a:r>
            <a:r>
              <a:rPr lang="zh-CN" altLang="en-US" sz="1800" dirty="0"/>
              <a:t>人，实到</a:t>
            </a:r>
            <a:r>
              <a:rPr lang="en-US" altLang="zh-CN" sz="1800" dirty="0"/>
              <a:t>16</a:t>
            </a:r>
            <a:r>
              <a:rPr lang="zh-CN" altLang="en-US" sz="1800" dirty="0"/>
              <a:t>人，</a:t>
            </a:r>
            <a:r>
              <a:rPr lang="en-US" altLang="zh-CN" sz="1800" dirty="0"/>
              <a:t>94%</a:t>
            </a:r>
            <a:endParaRPr lang="zh-CN" altLang="en-US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D7859C-4DC3-4314-B423-5AECFE498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0" y="1464250"/>
            <a:ext cx="3474243" cy="2214999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F4DC108C-7DA7-40F0-884C-035EC6782094}"/>
              </a:ext>
            </a:extLst>
          </p:cNvPr>
          <p:cNvSpPr/>
          <p:nvPr/>
        </p:nvSpPr>
        <p:spPr>
          <a:xfrm>
            <a:off x="4257675" y="2393156"/>
            <a:ext cx="592931" cy="47148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E22AA0-3923-4D8F-94A4-06609D99C15B}"/>
              </a:ext>
            </a:extLst>
          </p:cNvPr>
          <p:cNvSpPr txBox="1"/>
          <p:nvPr/>
        </p:nvSpPr>
        <p:spPr>
          <a:xfrm>
            <a:off x="4979193" y="1647862"/>
            <a:ext cx="3671887" cy="1962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一、绩效面谈四步法：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、表明面谈目的与绩效评估结果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、具体表现行为：优秀给予肯定，待提升商讨提升计划；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、确定改进措施与督促时间表，结果呈现等；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、探讨下月目标（目标的合理性与可达成性），员工是否需要帮助或资源等；</a:t>
            </a:r>
            <a:endParaRPr lang="en-US" altLang="zh-CN" dirty="0"/>
          </a:p>
          <a:p>
            <a:r>
              <a:rPr lang="zh-CN" altLang="en-US" dirty="0"/>
              <a:t>二、绩效面谈过程注意事项；</a:t>
            </a:r>
            <a:endParaRPr lang="en-US" altLang="zh-CN" dirty="0"/>
          </a:p>
          <a:p>
            <a:r>
              <a:rPr lang="zh-CN" altLang="en-US" dirty="0"/>
              <a:t>三、绩效面谈自检方法。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6C12FA-4F69-4A13-8AAD-2D140B967581}"/>
              </a:ext>
            </a:extLst>
          </p:cNvPr>
          <p:cNvSpPr txBox="1"/>
          <p:nvPr/>
        </p:nvSpPr>
        <p:spPr>
          <a:xfrm>
            <a:off x="745332" y="3925178"/>
            <a:ext cx="775573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培训结束后，引发总部员工思考，绩效考核与面谈的必要性开展讨论，随后再次与经理层探讨此事：</a:t>
            </a:r>
            <a:endParaRPr lang="en-US" altLang="zh-CN" sz="1800" dirty="0"/>
          </a:p>
          <a:p>
            <a:r>
              <a:rPr lang="zh-CN" altLang="en-US" sz="1800" dirty="0"/>
              <a:t>先从总部明确岗位职责与说明书，并开展总部的绩效考核，小范围内试运行。</a:t>
            </a:r>
          </a:p>
        </p:txBody>
      </p:sp>
    </p:spTree>
    <p:extLst>
      <p:ext uri="{BB962C8B-B14F-4D97-AF65-F5344CB8AC3E}">
        <p14:creationId xmlns:p14="http://schemas.microsoft.com/office/powerpoint/2010/main" val="8775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>
            <a:extLst>
              <a:ext uri="{FF2B5EF4-FFF2-40B4-BE49-F238E27FC236}">
                <a16:creationId xmlns:a16="http://schemas.microsoft.com/office/drawing/2014/main" id="{AF20762A-428D-4076-B76A-8E6DB4C72CC5}"/>
              </a:ext>
            </a:extLst>
          </p:cNvPr>
          <p:cNvSpPr/>
          <p:nvPr/>
        </p:nvSpPr>
        <p:spPr>
          <a:xfrm>
            <a:off x="144118" y="78884"/>
            <a:ext cx="3434901" cy="392334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DDA66D7-DF84-4669-B7B5-A8BF2AF2A5AB}"/>
              </a:ext>
            </a:extLst>
          </p:cNvPr>
          <p:cNvSpPr txBox="1"/>
          <p:nvPr/>
        </p:nvSpPr>
        <p:spPr>
          <a:xfrm>
            <a:off x="86151" y="87072"/>
            <a:ext cx="3550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、分层培训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销售团队培训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121A078-B0B9-4B85-A837-8AFA99B21571}"/>
              </a:ext>
            </a:extLst>
          </p:cNvPr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653F0E14-9098-4647-8839-FB64B700C822}"/>
                </a:ext>
              </a:extLst>
            </p:cNvPr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" name="圆角矩形 11">
              <a:extLst>
                <a:ext uri="{FF2B5EF4-FFF2-40B4-BE49-F238E27FC236}">
                  <a16:creationId xmlns:a16="http://schemas.microsoft.com/office/drawing/2014/main" id="{CF81DD8E-23AB-4315-B133-106DD1AC6628}"/>
                </a:ext>
              </a:extLst>
            </p:cNvPr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1853152-0F0F-4839-9DB0-D6228AE3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2" y="1534055"/>
            <a:ext cx="3315828" cy="20610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BDDBCAF-A4DF-456A-AE37-67CEDC7D0D9E}"/>
              </a:ext>
            </a:extLst>
          </p:cNvPr>
          <p:cNvSpPr txBox="1"/>
          <p:nvPr/>
        </p:nvSpPr>
        <p:spPr>
          <a:xfrm>
            <a:off x="364331" y="1046433"/>
            <a:ext cx="427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应到</a:t>
            </a:r>
            <a:r>
              <a:rPr lang="en-US" altLang="zh-CN" sz="1800" dirty="0"/>
              <a:t>29</a:t>
            </a:r>
            <a:r>
              <a:rPr lang="zh-CN" altLang="en-US" sz="1800" dirty="0"/>
              <a:t>人，实到</a:t>
            </a:r>
            <a:r>
              <a:rPr lang="en-US" altLang="zh-CN" sz="1800" dirty="0"/>
              <a:t>28</a:t>
            </a:r>
            <a:r>
              <a:rPr lang="zh-CN" altLang="en-US" sz="1800" dirty="0"/>
              <a:t>人，参与率：</a:t>
            </a:r>
            <a:r>
              <a:rPr lang="en-US" altLang="zh-CN" sz="1800" dirty="0"/>
              <a:t>97%</a:t>
            </a:r>
            <a:endParaRPr lang="zh-CN" altLang="en-US" sz="1800" dirty="0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32ABDE81-5A12-44CD-B101-AD1403CB8173}"/>
              </a:ext>
            </a:extLst>
          </p:cNvPr>
          <p:cNvSpPr/>
          <p:nvPr/>
        </p:nvSpPr>
        <p:spPr>
          <a:xfrm>
            <a:off x="4139803" y="2434727"/>
            <a:ext cx="592931" cy="47148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DC06B1-8436-4008-B91A-2029129F640E}"/>
              </a:ext>
            </a:extLst>
          </p:cNvPr>
          <p:cNvSpPr txBox="1"/>
          <p:nvPr/>
        </p:nvSpPr>
        <p:spPr>
          <a:xfrm>
            <a:off x="4950618" y="2001058"/>
            <a:ext cx="3671887" cy="1338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一、渠道拓展意义：从公司发展到个人收入，  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从集体到个人逐步进行分析；</a:t>
            </a:r>
            <a:endParaRPr lang="en-US" altLang="zh-CN" dirty="0"/>
          </a:p>
          <a:p>
            <a:r>
              <a:rPr lang="zh-CN" altLang="en-US" dirty="0"/>
              <a:t>二、渠道拓展的思路：与销售思路有异曲同工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之妙，重点在于渲染共赢点，并探讨式让    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客户参与互动；</a:t>
            </a:r>
            <a:endParaRPr lang="en-US" altLang="zh-CN" dirty="0"/>
          </a:p>
          <a:p>
            <a:r>
              <a:rPr lang="zh-CN" altLang="en-US" dirty="0"/>
              <a:t>三、</a:t>
            </a:r>
            <a:r>
              <a:rPr lang="en-US" altLang="zh-CN" dirty="0"/>
              <a:t>SPIN</a:t>
            </a:r>
            <a:r>
              <a:rPr lang="zh-CN" altLang="en-US" dirty="0"/>
              <a:t>提问技巧的再学习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527DCE-02FB-40D4-A17F-A9FAB7412660}"/>
              </a:ext>
            </a:extLst>
          </p:cNvPr>
          <p:cNvSpPr txBox="1"/>
          <p:nvPr/>
        </p:nvSpPr>
        <p:spPr>
          <a:xfrm>
            <a:off x="745332" y="3925178"/>
            <a:ext cx="775573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渠道拓展</a:t>
            </a:r>
            <a:r>
              <a:rPr lang="en-US" altLang="zh-CN" sz="1800" dirty="0"/>
              <a:t>7</a:t>
            </a:r>
            <a:r>
              <a:rPr lang="zh-CN" altLang="en-US" sz="1800" dirty="0"/>
              <a:t>月会形成话术</a:t>
            </a:r>
            <a:r>
              <a:rPr lang="en-US" altLang="zh-CN" sz="1800" dirty="0"/>
              <a:t>+</a:t>
            </a:r>
            <a:r>
              <a:rPr lang="zh-CN" altLang="en-US" sz="1800" dirty="0"/>
              <a:t>目标客户梳理，</a:t>
            </a:r>
            <a:r>
              <a:rPr lang="en-US" altLang="zh-CN" sz="1800" dirty="0"/>
              <a:t>7</a:t>
            </a:r>
            <a:r>
              <a:rPr lang="zh-CN" altLang="en-US" sz="1800" dirty="0"/>
              <a:t>月电话辅导率达到：</a:t>
            </a:r>
            <a:r>
              <a:rPr lang="en-US" altLang="zh-CN" sz="1800" dirty="0"/>
              <a:t>50%</a:t>
            </a:r>
            <a:r>
              <a:rPr lang="zh-CN" alt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080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7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7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7" y="78884"/>
            <a:ext cx="4227859" cy="508322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9009" y="134251"/>
            <a:ext cx="407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、分层培训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企业服务组培训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80E3DE-FEB4-4980-A82A-0AEFD67E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039"/>
            <a:ext cx="3577692" cy="1345486"/>
          </a:xfrm>
          <a:prstGeom prst="rect">
            <a:avLst/>
          </a:prstGeom>
        </p:spPr>
      </p:pic>
      <p:sp>
        <p:nvSpPr>
          <p:cNvPr id="27" name="箭头: 右 26">
            <a:extLst>
              <a:ext uri="{FF2B5EF4-FFF2-40B4-BE49-F238E27FC236}">
                <a16:creationId xmlns:a16="http://schemas.microsoft.com/office/drawing/2014/main" id="{B415E07D-1662-4F5F-BE8B-759365FBBB21}"/>
              </a:ext>
            </a:extLst>
          </p:cNvPr>
          <p:cNvSpPr/>
          <p:nvPr/>
        </p:nvSpPr>
        <p:spPr>
          <a:xfrm>
            <a:off x="3896916" y="2149038"/>
            <a:ext cx="592931" cy="47148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D6B2D6-C98D-413D-817A-F1E2F77B12B6}"/>
              </a:ext>
            </a:extLst>
          </p:cNvPr>
          <p:cNvSpPr txBox="1"/>
          <p:nvPr/>
        </p:nvSpPr>
        <p:spPr>
          <a:xfrm>
            <a:off x="-1" y="1313441"/>
            <a:ext cx="422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企业服务小组全体人员现场培训：</a:t>
            </a:r>
            <a:r>
              <a:rPr lang="en-US" altLang="zh-CN" sz="1800" dirty="0"/>
              <a:t>7</a:t>
            </a:r>
            <a:r>
              <a:rPr lang="zh-CN" altLang="en-US" sz="1800" dirty="0"/>
              <a:t>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A71F59-8467-4523-AD22-8DE2D4D05BFD}"/>
              </a:ext>
            </a:extLst>
          </p:cNvPr>
          <p:cNvSpPr txBox="1"/>
          <p:nvPr/>
        </p:nvSpPr>
        <p:spPr>
          <a:xfrm>
            <a:off x="4623197" y="1672896"/>
            <a:ext cx="4228480" cy="1131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一、企业服务组工作的价值与前景，结合市场与部门 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进行分析；</a:t>
            </a:r>
            <a:endParaRPr lang="en-US" altLang="zh-CN" dirty="0"/>
          </a:p>
          <a:p>
            <a:r>
              <a:rPr lang="zh-CN" altLang="en-US" dirty="0"/>
              <a:t>二、服务意识的概念与理解；</a:t>
            </a:r>
            <a:endParaRPr lang="en-US" altLang="zh-CN" dirty="0"/>
          </a:p>
          <a:p>
            <a:r>
              <a:rPr lang="zh-CN" altLang="en-US" dirty="0"/>
              <a:t>三、结合部门实际案例分析服务意识的体现；</a:t>
            </a:r>
            <a:endParaRPr lang="en-US" altLang="zh-CN" dirty="0"/>
          </a:p>
          <a:p>
            <a:r>
              <a:rPr lang="zh-CN" altLang="en-US" dirty="0"/>
              <a:t>四、提升服务意识的方法：</a:t>
            </a:r>
            <a:r>
              <a:rPr lang="en-US" altLang="zh-CN" dirty="0"/>
              <a:t>5W1H</a:t>
            </a:r>
            <a:r>
              <a:rPr lang="zh-CN" altLang="en-US" dirty="0"/>
              <a:t>的概念与应用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244D613-861C-4ABB-940E-06529485D4FE}"/>
              </a:ext>
            </a:extLst>
          </p:cNvPr>
          <p:cNvSpPr txBox="1"/>
          <p:nvPr/>
        </p:nvSpPr>
        <p:spPr>
          <a:xfrm>
            <a:off x="611981" y="3355965"/>
            <a:ext cx="7755731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下步工作：</a:t>
            </a:r>
            <a:r>
              <a:rPr lang="en-US" altLang="zh-CN" sz="1800" dirty="0"/>
              <a:t>1</a:t>
            </a:r>
            <a:r>
              <a:rPr lang="zh-CN" altLang="en-US" sz="1800" dirty="0"/>
              <a:t>、开展服务技巧的培训，</a:t>
            </a:r>
            <a:r>
              <a:rPr lang="en-US" altLang="zh-CN" sz="1800" dirty="0"/>
              <a:t>7</a:t>
            </a:r>
            <a:r>
              <a:rPr lang="zh-CN" altLang="en-US" sz="1800" dirty="0"/>
              <a:t>月执行；</a:t>
            </a:r>
            <a:endParaRPr lang="en-US" altLang="zh-CN" sz="1800" dirty="0"/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、制定优秀服务标准，并设置奖励与奖励标准，完成</a:t>
            </a:r>
            <a:r>
              <a:rPr lang="en-US" altLang="zh-CN" sz="1800" dirty="0"/>
              <a:t>8DFLOW</a:t>
            </a:r>
            <a:r>
              <a:rPr lang="zh-CN" altLang="en-US" sz="1800" dirty="0"/>
              <a:t>流；</a:t>
            </a:r>
            <a:endParaRPr lang="en-US" altLang="zh-CN" sz="1800" dirty="0"/>
          </a:p>
          <a:p>
            <a:r>
              <a:rPr lang="en-US" altLang="zh-CN" sz="1800" dirty="0"/>
              <a:t>3</a:t>
            </a:r>
            <a:r>
              <a:rPr lang="zh-CN" altLang="en-US" sz="1800" dirty="0"/>
              <a:t>、部门内部渲染品质管理的重大举措，带领全员关注品质管理，互相监督与改进。</a:t>
            </a:r>
          </a:p>
        </p:txBody>
      </p:sp>
    </p:spTree>
    <p:extLst>
      <p:ext uri="{BB962C8B-B14F-4D97-AF65-F5344CB8AC3E}">
        <p14:creationId xmlns:p14="http://schemas.microsoft.com/office/powerpoint/2010/main" val="18690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4118" y="78884"/>
            <a:ext cx="3620638" cy="468348"/>
          </a:xfrm>
          <a:prstGeom prst="roundRect">
            <a:avLst>
              <a:gd name="adj" fmla="val 9976"/>
            </a:avLst>
          </a:prstGeom>
          <a:solidFill>
            <a:srgbClr val="8AC028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rgbClr val="40F15B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8" name="椭圆 7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1" name="圆角矩形 10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3030" y="113003"/>
            <a:ext cx="398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、分层培训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大区培训事宜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33C3C5-4262-44C7-AFAF-5A4D4D508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8" y="813303"/>
            <a:ext cx="8801101" cy="323874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6D5D918-7957-48A8-BA16-1647C44A8D4C}"/>
              </a:ext>
            </a:extLst>
          </p:cNvPr>
          <p:cNvSpPr txBox="1"/>
          <p:nvPr/>
        </p:nvSpPr>
        <p:spPr>
          <a:xfrm>
            <a:off x="694134" y="4193319"/>
            <a:ext cx="7755731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dirty="0"/>
              <a:t>下步工作：</a:t>
            </a:r>
            <a:r>
              <a:rPr lang="en-US" altLang="zh-CN" sz="1800" dirty="0"/>
              <a:t>7</a:t>
            </a:r>
            <a:r>
              <a:rPr lang="zh-CN" altLang="en-US" sz="1800" dirty="0"/>
              <a:t>月开始开发培训课件，</a:t>
            </a:r>
            <a:r>
              <a:rPr lang="en-US" altLang="zh-CN" sz="1800" dirty="0"/>
              <a:t>7</a:t>
            </a:r>
            <a:r>
              <a:rPr lang="zh-CN" altLang="en-US" sz="1800" dirty="0"/>
              <a:t>月开始与大区商定具体培训的时间。</a:t>
            </a:r>
          </a:p>
        </p:txBody>
      </p:sp>
    </p:spTree>
    <p:extLst>
      <p:ext uri="{BB962C8B-B14F-4D97-AF65-F5344CB8AC3E}">
        <p14:creationId xmlns:p14="http://schemas.microsoft.com/office/powerpoint/2010/main" val="11427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7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2050</Words>
  <Application>Microsoft Office PowerPoint</Application>
  <PresentationFormat>全屏显示(16:9)</PresentationFormat>
  <Paragraphs>617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Microsoft YaHei Light</vt:lpstr>
      <vt:lpstr>等线</vt:lpstr>
      <vt:lpstr>等线</vt:lpstr>
      <vt:lpstr>华文中宋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 </cp:lastModifiedBy>
  <cp:revision>32</cp:revision>
  <dcterms:created xsi:type="dcterms:W3CDTF">2016-12-20T08:01:57Z</dcterms:created>
  <dcterms:modified xsi:type="dcterms:W3CDTF">2019-07-03T03:08:49Z</dcterms:modified>
</cp:coreProperties>
</file>