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96" r:id="rId2"/>
    <p:sldId id="257" r:id="rId3"/>
    <p:sldId id="258" r:id="rId4"/>
    <p:sldId id="269" r:id="rId5"/>
    <p:sldId id="265" r:id="rId6"/>
    <p:sldId id="266" r:id="rId7"/>
    <p:sldId id="267" r:id="rId8"/>
    <p:sldId id="274" r:id="rId9"/>
    <p:sldId id="275" r:id="rId10"/>
    <p:sldId id="299" r:id="rId11"/>
    <p:sldId id="300" r:id="rId12"/>
    <p:sldId id="301" r:id="rId13"/>
    <p:sldId id="302" r:id="rId14"/>
    <p:sldId id="303" r:id="rId15"/>
    <p:sldId id="304" r:id="rId16"/>
    <p:sldId id="297" r:id="rId17"/>
    <p:sldId id="291" r:id="rId18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90D8"/>
    <a:srgbClr val="483018"/>
    <a:srgbClr val="C0A878"/>
    <a:srgbClr val="F3DEB8"/>
    <a:srgbClr val="0A9B06"/>
    <a:srgbClr val="E8EFC1"/>
    <a:srgbClr val="307800"/>
    <a:srgbClr val="1E4C7E"/>
    <a:srgbClr val="EAEAEA"/>
    <a:srgbClr val="BA34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>
      <p:cViewPr varScale="1">
        <p:scale>
          <a:sx n="122" d="100"/>
          <a:sy n="122" d="100"/>
        </p:scale>
        <p:origin x="9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48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4A8C47-9B71-4AF0-B928-2C3F90326C3E}" type="doc">
      <dgm:prSet loTypeId="urn:microsoft.com/office/officeart/2008/layout/AlternatingHexagons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BF4FF1D8-AFC1-4295-A42A-14EFD05D2A81}">
      <dgm:prSet phldrT="[文本]"/>
      <dgm:spPr/>
      <dgm:t>
        <a:bodyPr/>
        <a:lstStyle/>
        <a:p>
          <a:r>
            <a:rPr lang="zh-CN" altLang="en-US" dirty="0" smtClean="0"/>
            <a:t>工资</a:t>
          </a:r>
          <a:endParaRPr lang="zh-CN" altLang="en-US" dirty="0"/>
        </a:p>
      </dgm:t>
    </dgm:pt>
    <dgm:pt modelId="{25C755A4-734B-459B-BDA7-65E472313B18}" type="parTrans" cxnId="{B94566F3-1A34-436E-9540-BEDF54FE6141}">
      <dgm:prSet/>
      <dgm:spPr/>
      <dgm:t>
        <a:bodyPr/>
        <a:lstStyle/>
        <a:p>
          <a:endParaRPr lang="zh-CN" altLang="en-US"/>
        </a:p>
      </dgm:t>
    </dgm:pt>
    <dgm:pt modelId="{F297845B-4992-40EC-8E6E-1D159460FDF3}" type="sibTrans" cxnId="{B94566F3-1A34-436E-9540-BEDF54FE6141}">
      <dgm:prSet/>
      <dgm:spPr/>
      <dgm:t>
        <a:bodyPr/>
        <a:lstStyle/>
        <a:p>
          <a:r>
            <a:rPr lang="zh-CN" altLang="en-US" dirty="0" smtClean="0"/>
            <a:t>奖罚</a:t>
          </a:r>
          <a:endParaRPr lang="zh-CN" altLang="en-US" dirty="0"/>
        </a:p>
      </dgm:t>
    </dgm:pt>
    <dgm:pt modelId="{E2D22480-1446-4AD4-B2BA-091577C08805}">
      <dgm:prSet phldrT="[文本]"/>
      <dgm:spPr/>
      <dgm:t>
        <a:bodyPr/>
        <a:lstStyle/>
        <a:p>
          <a:r>
            <a:rPr lang="zh-CN" altLang="en-US" dirty="0" smtClean="0"/>
            <a:t>人员成本</a:t>
          </a:r>
          <a:endParaRPr lang="zh-CN" altLang="en-US" dirty="0"/>
        </a:p>
      </dgm:t>
    </dgm:pt>
    <dgm:pt modelId="{F3451AD2-9802-4793-BCAB-4772D9CDBA0C}" type="parTrans" cxnId="{75990909-A47F-464D-98D4-A9DCF64D847C}">
      <dgm:prSet/>
      <dgm:spPr/>
      <dgm:t>
        <a:bodyPr/>
        <a:lstStyle/>
        <a:p>
          <a:endParaRPr lang="zh-CN" altLang="en-US"/>
        </a:p>
      </dgm:t>
    </dgm:pt>
    <dgm:pt modelId="{07F020E2-2773-4540-95DF-2CA529EACB91}" type="sibTrans" cxnId="{75990909-A47F-464D-98D4-A9DCF64D847C}">
      <dgm:prSet/>
      <dgm:spPr/>
      <dgm:t>
        <a:bodyPr/>
        <a:lstStyle/>
        <a:p>
          <a:endParaRPr lang="zh-CN" altLang="en-US"/>
        </a:p>
      </dgm:t>
    </dgm:pt>
    <dgm:pt modelId="{AAB48ED5-60A6-48AB-8EB8-CEBD1A74270E}">
      <dgm:prSet phldrT="[文本]"/>
      <dgm:spPr/>
      <dgm:t>
        <a:bodyPr/>
        <a:lstStyle/>
        <a:p>
          <a:r>
            <a:rPr lang="zh-CN" altLang="en-US" dirty="0" smtClean="0"/>
            <a:t>差旅</a:t>
          </a:r>
          <a:endParaRPr lang="zh-CN" altLang="en-US" dirty="0"/>
        </a:p>
      </dgm:t>
    </dgm:pt>
    <dgm:pt modelId="{DFA9E761-C565-4516-AD0C-A335BD691DBB}" type="parTrans" cxnId="{3A7F2D59-23C2-43D7-8CB3-79B939727158}">
      <dgm:prSet/>
      <dgm:spPr/>
      <dgm:t>
        <a:bodyPr/>
        <a:lstStyle/>
        <a:p>
          <a:endParaRPr lang="zh-CN" altLang="en-US"/>
        </a:p>
      </dgm:t>
    </dgm:pt>
    <dgm:pt modelId="{36D519AE-6465-4267-9B69-E5E9A6FC1533}" type="sibTrans" cxnId="{3A7F2D59-23C2-43D7-8CB3-79B939727158}">
      <dgm:prSet/>
      <dgm:spPr/>
      <dgm:t>
        <a:bodyPr/>
        <a:lstStyle/>
        <a:p>
          <a:r>
            <a:rPr lang="zh-CN" altLang="en-US" dirty="0" smtClean="0"/>
            <a:t>产品</a:t>
          </a:r>
          <a:endParaRPr lang="zh-CN" altLang="en-US" dirty="0"/>
        </a:p>
      </dgm:t>
    </dgm:pt>
    <dgm:pt modelId="{C2BA781B-56FE-43CD-A8C6-40CA3E325CDD}">
      <dgm:prSet phldrT="[文本]"/>
      <dgm:spPr/>
      <dgm:t>
        <a:bodyPr/>
        <a:lstStyle/>
        <a:p>
          <a:r>
            <a:rPr lang="zh-CN" altLang="en-US" dirty="0" smtClean="0"/>
            <a:t>经营成本</a:t>
          </a:r>
          <a:endParaRPr lang="zh-CN" altLang="en-US" dirty="0"/>
        </a:p>
      </dgm:t>
    </dgm:pt>
    <dgm:pt modelId="{3F0B32C6-CB7F-419E-BF5F-02D0C47B9ED8}" type="parTrans" cxnId="{E65EC864-420F-4656-BDB0-3F4005F4971F}">
      <dgm:prSet/>
      <dgm:spPr/>
      <dgm:t>
        <a:bodyPr/>
        <a:lstStyle/>
        <a:p>
          <a:endParaRPr lang="zh-CN" altLang="en-US"/>
        </a:p>
      </dgm:t>
    </dgm:pt>
    <dgm:pt modelId="{9A35E5FD-2B64-42B1-A16E-1225F97BC3BA}" type="sibTrans" cxnId="{E65EC864-420F-4656-BDB0-3F4005F4971F}">
      <dgm:prSet/>
      <dgm:spPr/>
      <dgm:t>
        <a:bodyPr/>
        <a:lstStyle/>
        <a:p>
          <a:endParaRPr lang="zh-CN" altLang="en-US"/>
        </a:p>
      </dgm:t>
    </dgm:pt>
    <dgm:pt modelId="{BC114992-855B-49BC-BADB-7A69543EEA14}">
      <dgm:prSet phldrT="[文本]"/>
      <dgm:spPr/>
      <dgm:t>
        <a:bodyPr/>
        <a:lstStyle/>
        <a:p>
          <a:r>
            <a:rPr lang="en-US" altLang="zh-CN" dirty="0" smtClean="0"/>
            <a:t>………</a:t>
          </a:r>
          <a:endParaRPr lang="zh-CN" altLang="en-US" dirty="0"/>
        </a:p>
      </dgm:t>
    </dgm:pt>
    <dgm:pt modelId="{B3CA02CA-AAD6-466B-9E6B-6053ACF4265B}" type="parTrans" cxnId="{CD7B9D28-4369-4028-BC43-1F8D5834173B}">
      <dgm:prSet/>
      <dgm:spPr/>
      <dgm:t>
        <a:bodyPr/>
        <a:lstStyle/>
        <a:p>
          <a:endParaRPr lang="zh-CN" altLang="en-US"/>
        </a:p>
      </dgm:t>
    </dgm:pt>
    <dgm:pt modelId="{D7BAAA27-13E0-40FE-91DE-DFFAAC030130}" type="sibTrans" cxnId="{CD7B9D28-4369-4028-BC43-1F8D5834173B}">
      <dgm:prSet/>
      <dgm:spPr/>
      <dgm:t>
        <a:bodyPr/>
        <a:lstStyle/>
        <a:p>
          <a:r>
            <a:rPr lang="zh-CN" altLang="en-US" dirty="0" smtClean="0"/>
            <a:t>酬礼</a:t>
          </a:r>
          <a:endParaRPr lang="zh-CN" altLang="en-US" dirty="0"/>
        </a:p>
      </dgm:t>
    </dgm:pt>
    <dgm:pt modelId="{6AABF017-C49E-43CF-83A6-09FAEE826CC6}">
      <dgm:prSet phldrT="[文本]"/>
      <dgm:spPr/>
      <dgm:t>
        <a:bodyPr/>
        <a:lstStyle/>
        <a:p>
          <a:r>
            <a:rPr lang="zh-CN" altLang="en-US" dirty="0" smtClean="0"/>
            <a:t>不可控成本</a:t>
          </a:r>
          <a:endParaRPr lang="zh-CN" altLang="en-US" dirty="0"/>
        </a:p>
      </dgm:t>
    </dgm:pt>
    <dgm:pt modelId="{C3D32387-62CA-422D-93CF-2689E77B09FA}" type="parTrans" cxnId="{AEA25351-C862-4DB2-A64D-8F3B1443ED9F}">
      <dgm:prSet/>
      <dgm:spPr/>
      <dgm:t>
        <a:bodyPr/>
        <a:lstStyle/>
        <a:p>
          <a:endParaRPr lang="zh-CN" altLang="en-US"/>
        </a:p>
      </dgm:t>
    </dgm:pt>
    <dgm:pt modelId="{09E11863-BBF0-49CE-86EC-835220400C73}" type="sibTrans" cxnId="{AEA25351-C862-4DB2-A64D-8F3B1443ED9F}">
      <dgm:prSet/>
      <dgm:spPr/>
      <dgm:t>
        <a:bodyPr/>
        <a:lstStyle/>
        <a:p>
          <a:endParaRPr lang="zh-CN" altLang="en-US"/>
        </a:p>
      </dgm:t>
    </dgm:pt>
    <dgm:pt modelId="{2BE23985-9824-49E3-A918-DC0E63BFB928}" type="pres">
      <dgm:prSet presAssocID="{0F4A8C47-9B71-4AF0-B928-2C3F90326C3E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CD1A3054-6BFA-456E-8715-F64B61B7F6FB}" type="pres">
      <dgm:prSet presAssocID="{BF4FF1D8-AFC1-4295-A42A-14EFD05D2A81}" presName="composite" presStyleCnt="0"/>
      <dgm:spPr/>
    </dgm:pt>
    <dgm:pt modelId="{E4E6D581-E967-4A08-AE37-3B29B9799BC4}" type="pres">
      <dgm:prSet presAssocID="{BF4FF1D8-AFC1-4295-A42A-14EFD05D2A81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05D91CB-3CD3-4C87-9A9A-48B526C31E12}" type="pres">
      <dgm:prSet presAssocID="{BF4FF1D8-AFC1-4295-A42A-14EFD05D2A81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917C599-9CCA-437D-8CC8-6CBC545D6926}" type="pres">
      <dgm:prSet presAssocID="{BF4FF1D8-AFC1-4295-A42A-14EFD05D2A81}" presName="BalanceSpacing" presStyleCnt="0"/>
      <dgm:spPr/>
    </dgm:pt>
    <dgm:pt modelId="{15DEBC4A-01D5-4536-9B84-1E2A54D9FC0C}" type="pres">
      <dgm:prSet presAssocID="{BF4FF1D8-AFC1-4295-A42A-14EFD05D2A81}" presName="BalanceSpacing1" presStyleCnt="0"/>
      <dgm:spPr/>
    </dgm:pt>
    <dgm:pt modelId="{607AA471-E7AF-4B5D-B004-352C7FDB7C6A}" type="pres">
      <dgm:prSet presAssocID="{F297845B-4992-40EC-8E6E-1D159460FDF3}" presName="Accent1Text" presStyleLbl="node1" presStyleIdx="1" presStyleCnt="6"/>
      <dgm:spPr/>
      <dgm:t>
        <a:bodyPr/>
        <a:lstStyle/>
        <a:p>
          <a:endParaRPr lang="zh-CN" altLang="en-US"/>
        </a:p>
      </dgm:t>
    </dgm:pt>
    <dgm:pt modelId="{4BE3208C-C8F2-4B3E-8463-581522C1F0C7}" type="pres">
      <dgm:prSet presAssocID="{F297845B-4992-40EC-8E6E-1D159460FDF3}" presName="spaceBetweenRectangles" presStyleCnt="0"/>
      <dgm:spPr/>
    </dgm:pt>
    <dgm:pt modelId="{8FEACAD1-BA22-4F92-B58E-5A4CBD1445B7}" type="pres">
      <dgm:prSet presAssocID="{AAB48ED5-60A6-48AB-8EB8-CEBD1A74270E}" presName="composite" presStyleCnt="0"/>
      <dgm:spPr/>
    </dgm:pt>
    <dgm:pt modelId="{AA35D1F0-9487-4B61-AA19-83511655E5D6}" type="pres">
      <dgm:prSet presAssocID="{AAB48ED5-60A6-48AB-8EB8-CEBD1A74270E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E24A659-8A47-4B85-9959-326A3D790D75}" type="pres">
      <dgm:prSet presAssocID="{AAB48ED5-60A6-48AB-8EB8-CEBD1A74270E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A351190-FCB4-4F9C-AA7C-65AD96E56A1C}" type="pres">
      <dgm:prSet presAssocID="{AAB48ED5-60A6-48AB-8EB8-CEBD1A74270E}" presName="BalanceSpacing" presStyleCnt="0"/>
      <dgm:spPr/>
    </dgm:pt>
    <dgm:pt modelId="{3A08D3AD-62A7-4A0E-B298-90D4B32CB918}" type="pres">
      <dgm:prSet presAssocID="{AAB48ED5-60A6-48AB-8EB8-CEBD1A74270E}" presName="BalanceSpacing1" presStyleCnt="0"/>
      <dgm:spPr/>
    </dgm:pt>
    <dgm:pt modelId="{1A327D0A-D1E5-4BD0-A990-C6D253F8738C}" type="pres">
      <dgm:prSet presAssocID="{36D519AE-6465-4267-9B69-E5E9A6FC1533}" presName="Accent1Text" presStyleLbl="node1" presStyleIdx="3" presStyleCnt="6"/>
      <dgm:spPr/>
      <dgm:t>
        <a:bodyPr/>
        <a:lstStyle/>
        <a:p>
          <a:endParaRPr lang="zh-CN" altLang="en-US"/>
        </a:p>
      </dgm:t>
    </dgm:pt>
    <dgm:pt modelId="{980C5DF8-D588-4A90-9DDF-D8890FE515EB}" type="pres">
      <dgm:prSet presAssocID="{36D519AE-6465-4267-9B69-E5E9A6FC1533}" presName="spaceBetweenRectangles" presStyleCnt="0"/>
      <dgm:spPr/>
    </dgm:pt>
    <dgm:pt modelId="{076075BE-7FF6-425F-9C7E-6C2A41EEE867}" type="pres">
      <dgm:prSet presAssocID="{BC114992-855B-49BC-BADB-7A69543EEA14}" presName="composite" presStyleCnt="0"/>
      <dgm:spPr/>
    </dgm:pt>
    <dgm:pt modelId="{D3B6D59E-1DC9-439D-BAE1-B7778118A7A2}" type="pres">
      <dgm:prSet presAssocID="{BC114992-855B-49BC-BADB-7A69543EEA14}" presName="Parent1" presStyleLbl="node1" presStyleIdx="4" presStyleCnt="6" custLinFactNeighborX="6468" custLinFactNeighborY="335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4177E22-5D95-4BDC-A9D6-32558A800EEF}" type="pres">
      <dgm:prSet presAssocID="{BC114992-855B-49BC-BADB-7A69543EEA14}" presName="Childtext1" presStyleLbl="revTx" presStyleIdx="2" presStyleCnt="3" custScaleX="112569" custLinFactNeighborX="11074" custLinFactNeighborY="413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E79351B-DB0F-498F-9161-ECB5B7CC3410}" type="pres">
      <dgm:prSet presAssocID="{BC114992-855B-49BC-BADB-7A69543EEA14}" presName="BalanceSpacing" presStyleCnt="0"/>
      <dgm:spPr/>
    </dgm:pt>
    <dgm:pt modelId="{D11D7E38-1542-4B3F-B2E3-833DC3ABB379}" type="pres">
      <dgm:prSet presAssocID="{BC114992-855B-49BC-BADB-7A69543EEA14}" presName="BalanceSpacing1" presStyleCnt="0"/>
      <dgm:spPr/>
    </dgm:pt>
    <dgm:pt modelId="{9304471D-D2DE-4D9C-8780-ECE1B0DB39B8}" type="pres">
      <dgm:prSet presAssocID="{D7BAAA27-13E0-40FE-91DE-DFFAAC030130}" presName="Accent1Text" presStyleLbl="node1" presStyleIdx="5" presStyleCnt="6"/>
      <dgm:spPr/>
      <dgm:t>
        <a:bodyPr/>
        <a:lstStyle/>
        <a:p>
          <a:endParaRPr lang="zh-CN" altLang="en-US"/>
        </a:p>
      </dgm:t>
    </dgm:pt>
  </dgm:ptLst>
  <dgm:cxnLst>
    <dgm:cxn modelId="{3A7F2D59-23C2-43D7-8CB3-79B939727158}" srcId="{0F4A8C47-9B71-4AF0-B928-2C3F90326C3E}" destId="{AAB48ED5-60A6-48AB-8EB8-CEBD1A74270E}" srcOrd="1" destOrd="0" parTransId="{DFA9E761-C565-4516-AD0C-A335BD691DBB}" sibTransId="{36D519AE-6465-4267-9B69-E5E9A6FC1533}"/>
    <dgm:cxn modelId="{5A4CB93D-73D6-459A-A728-1FB0E421A319}" type="presOf" srcId="{C2BA781B-56FE-43CD-A8C6-40CA3E325CDD}" destId="{8E24A659-8A47-4B85-9959-326A3D790D75}" srcOrd="0" destOrd="0" presId="urn:microsoft.com/office/officeart/2008/layout/AlternatingHexagons"/>
    <dgm:cxn modelId="{75990909-A47F-464D-98D4-A9DCF64D847C}" srcId="{BF4FF1D8-AFC1-4295-A42A-14EFD05D2A81}" destId="{E2D22480-1446-4AD4-B2BA-091577C08805}" srcOrd="0" destOrd="0" parTransId="{F3451AD2-9802-4793-BCAB-4772D9CDBA0C}" sibTransId="{07F020E2-2773-4540-95DF-2CA529EACB91}"/>
    <dgm:cxn modelId="{058BBFDE-FD1F-4B9A-A2B7-1C47D3DEB77A}" type="presOf" srcId="{6AABF017-C49E-43CF-83A6-09FAEE826CC6}" destId="{54177E22-5D95-4BDC-A9D6-32558A800EEF}" srcOrd="0" destOrd="0" presId="urn:microsoft.com/office/officeart/2008/layout/AlternatingHexagons"/>
    <dgm:cxn modelId="{AE9F0AC0-F464-4A64-86A6-62697920D680}" type="presOf" srcId="{D7BAAA27-13E0-40FE-91DE-DFFAAC030130}" destId="{9304471D-D2DE-4D9C-8780-ECE1B0DB39B8}" srcOrd="0" destOrd="0" presId="urn:microsoft.com/office/officeart/2008/layout/AlternatingHexagons"/>
    <dgm:cxn modelId="{5C5A6E0D-1417-49FC-AC16-A4548BA25022}" type="presOf" srcId="{E2D22480-1446-4AD4-B2BA-091577C08805}" destId="{205D91CB-3CD3-4C87-9A9A-48B526C31E12}" srcOrd="0" destOrd="0" presId="urn:microsoft.com/office/officeart/2008/layout/AlternatingHexagons"/>
    <dgm:cxn modelId="{86C3329A-8AB3-4F80-9160-3CFA06C75B35}" type="presOf" srcId="{AAB48ED5-60A6-48AB-8EB8-CEBD1A74270E}" destId="{AA35D1F0-9487-4B61-AA19-83511655E5D6}" srcOrd="0" destOrd="0" presId="urn:microsoft.com/office/officeart/2008/layout/AlternatingHexagons"/>
    <dgm:cxn modelId="{AEA25351-C862-4DB2-A64D-8F3B1443ED9F}" srcId="{BC114992-855B-49BC-BADB-7A69543EEA14}" destId="{6AABF017-C49E-43CF-83A6-09FAEE826CC6}" srcOrd="0" destOrd="0" parTransId="{C3D32387-62CA-422D-93CF-2689E77B09FA}" sibTransId="{09E11863-BBF0-49CE-86EC-835220400C73}"/>
    <dgm:cxn modelId="{40E820C6-250F-4948-AD63-9F3E60432FB4}" type="presOf" srcId="{0F4A8C47-9B71-4AF0-B928-2C3F90326C3E}" destId="{2BE23985-9824-49E3-A918-DC0E63BFB928}" srcOrd="0" destOrd="0" presId="urn:microsoft.com/office/officeart/2008/layout/AlternatingHexagons"/>
    <dgm:cxn modelId="{B94566F3-1A34-436E-9540-BEDF54FE6141}" srcId="{0F4A8C47-9B71-4AF0-B928-2C3F90326C3E}" destId="{BF4FF1D8-AFC1-4295-A42A-14EFD05D2A81}" srcOrd="0" destOrd="0" parTransId="{25C755A4-734B-459B-BDA7-65E472313B18}" sibTransId="{F297845B-4992-40EC-8E6E-1D159460FDF3}"/>
    <dgm:cxn modelId="{5E6B8012-03B8-4365-B9C8-44403490EC55}" type="presOf" srcId="{36D519AE-6465-4267-9B69-E5E9A6FC1533}" destId="{1A327D0A-D1E5-4BD0-A990-C6D253F8738C}" srcOrd="0" destOrd="0" presId="urn:microsoft.com/office/officeart/2008/layout/AlternatingHexagons"/>
    <dgm:cxn modelId="{5933531A-40D0-4B9B-A934-10A8BEC6B88F}" type="presOf" srcId="{BF4FF1D8-AFC1-4295-A42A-14EFD05D2A81}" destId="{E4E6D581-E967-4A08-AE37-3B29B9799BC4}" srcOrd="0" destOrd="0" presId="urn:microsoft.com/office/officeart/2008/layout/AlternatingHexagons"/>
    <dgm:cxn modelId="{6875905A-1D91-4435-92AA-06842E499AF1}" type="presOf" srcId="{BC114992-855B-49BC-BADB-7A69543EEA14}" destId="{D3B6D59E-1DC9-439D-BAE1-B7778118A7A2}" srcOrd="0" destOrd="0" presId="urn:microsoft.com/office/officeart/2008/layout/AlternatingHexagons"/>
    <dgm:cxn modelId="{CD7B9D28-4369-4028-BC43-1F8D5834173B}" srcId="{0F4A8C47-9B71-4AF0-B928-2C3F90326C3E}" destId="{BC114992-855B-49BC-BADB-7A69543EEA14}" srcOrd="2" destOrd="0" parTransId="{B3CA02CA-AAD6-466B-9E6B-6053ACF4265B}" sibTransId="{D7BAAA27-13E0-40FE-91DE-DFFAAC030130}"/>
    <dgm:cxn modelId="{D8239B5B-1C3E-42AC-BDE7-43F27F1685DF}" type="presOf" srcId="{F297845B-4992-40EC-8E6E-1D159460FDF3}" destId="{607AA471-E7AF-4B5D-B004-352C7FDB7C6A}" srcOrd="0" destOrd="0" presId="urn:microsoft.com/office/officeart/2008/layout/AlternatingHexagons"/>
    <dgm:cxn modelId="{E65EC864-420F-4656-BDB0-3F4005F4971F}" srcId="{AAB48ED5-60A6-48AB-8EB8-CEBD1A74270E}" destId="{C2BA781B-56FE-43CD-A8C6-40CA3E325CDD}" srcOrd="0" destOrd="0" parTransId="{3F0B32C6-CB7F-419E-BF5F-02D0C47B9ED8}" sibTransId="{9A35E5FD-2B64-42B1-A16E-1225F97BC3BA}"/>
    <dgm:cxn modelId="{9455F1C7-5AAE-43C5-A2D3-0ECEA9DA1333}" type="presParOf" srcId="{2BE23985-9824-49E3-A918-DC0E63BFB928}" destId="{CD1A3054-6BFA-456E-8715-F64B61B7F6FB}" srcOrd="0" destOrd="0" presId="urn:microsoft.com/office/officeart/2008/layout/AlternatingHexagons"/>
    <dgm:cxn modelId="{99309CF9-3528-45C5-A029-17587708EFCF}" type="presParOf" srcId="{CD1A3054-6BFA-456E-8715-F64B61B7F6FB}" destId="{E4E6D581-E967-4A08-AE37-3B29B9799BC4}" srcOrd="0" destOrd="0" presId="urn:microsoft.com/office/officeart/2008/layout/AlternatingHexagons"/>
    <dgm:cxn modelId="{B41ADA6E-CB5A-41C0-BC55-06B878793E17}" type="presParOf" srcId="{CD1A3054-6BFA-456E-8715-F64B61B7F6FB}" destId="{205D91CB-3CD3-4C87-9A9A-48B526C31E12}" srcOrd="1" destOrd="0" presId="urn:microsoft.com/office/officeart/2008/layout/AlternatingHexagons"/>
    <dgm:cxn modelId="{59243E9F-56A9-4A87-B30C-694ED8B97A48}" type="presParOf" srcId="{CD1A3054-6BFA-456E-8715-F64B61B7F6FB}" destId="{D917C599-9CCA-437D-8CC8-6CBC545D6926}" srcOrd="2" destOrd="0" presId="urn:microsoft.com/office/officeart/2008/layout/AlternatingHexagons"/>
    <dgm:cxn modelId="{5970E1FB-AED3-499E-87A7-372C6A2B2E1A}" type="presParOf" srcId="{CD1A3054-6BFA-456E-8715-F64B61B7F6FB}" destId="{15DEBC4A-01D5-4536-9B84-1E2A54D9FC0C}" srcOrd="3" destOrd="0" presId="urn:microsoft.com/office/officeart/2008/layout/AlternatingHexagons"/>
    <dgm:cxn modelId="{0488CAC0-9AA8-4F24-9295-F8EA3919ED6B}" type="presParOf" srcId="{CD1A3054-6BFA-456E-8715-F64B61B7F6FB}" destId="{607AA471-E7AF-4B5D-B004-352C7FDB7C6A}" srcOrd="4" destOrd="0" presId="urn:microsoft.com/office/officeart/2008/layout/AlternatingHexagons"/>
    <dgm:cxn modelId="{1C4F6DD5-B0D9-4720-9281-B81886952E91}" type="presParOf" srcId="{2BE23985-9824-49E3-A918-DC0E63BFB928}" destId="{4BE3208C-C8F2-4B3E-8463-581522C1F0C7}" srcOrd="1" destOrd="0" presId="urn:microsoft.com/office/officeart/2008/layout/AlternatingHexagons"/>
    <dgm:cxn modelId="{A87B9321-3285-489F-AB23-54CF34CAA878}" type="presParOf" srcId="{2BE23985-9824-49E3-A918-DC0E63BFB928}" destId="{8FEACAD1-BA22-4F92-B58E-5A4CBD1445B7}" srcOrd="2" destOrd="0" presId="urn:microsoft.com/office/officeart/2008/layout/AlternatingHexagons"/>
    <dgm:cxn modelId="{62AAED2C-4611-454E-9B51-FABB528D61FB}" type="presParOf" srcId="{8FEACAD1-BA22-4F92-B58E-5A4CBD1445B7}" destId="{AA35D1F0-9487-4B61-AA19-83511655E5D6}" srcOrd="0" destOrd="0" presId="urn:microsoft.com/office/officeart/2008/layout/AlternatingHexagons"/>
    <dgm:cxn modelId="{4B807BC2-94E7-4931-A5DF-C8901760A717}" type="presParOf" srcId="{8FEACAD1-BA22-4F92-B58E-5A4CBD1445B7}" destId="{8E24A659-8A47-4B85-9959-326A3D790D75}" srcOrd="1" destOrd="0" presId="urn:microsoft.com/office/officeart/2008/layout/AlternatingHexagons"/>
    <dgm:cxn modelId="{21B7F905-0C58-4F90-ADAE-84CA16DF477B}" type="presParOf" srcId="{8FEACAD1-BA22-4F92-B58E-5A4CBD1445B7}" destId="{3A351190-FCB4-4F9C-AA7C-65AD96E56A1C}" srcOrd="2" destOrd="0" presId="urn:microsoft.com/office/officeart/2008/layout/AlternatingHexagons"/>
    <dgm:cxn modelId="{46BC492C-34B0-4AC8-9D03-F993C41F29A6}" type="presParOf" srcId="{8FEACAD1-BA22-4F92-B58E-5A4CBD1445B7}" destId="{3A08D3AD-62A7-4A0E-B298-90D4B32CB918}" srcOrd="3" destOrd="0" presId="urn:microsoft.com/office/officeart/2008/layout/AlternatingHexagons"/>
    <dgm:cxn modelId="{91654CDA-BC24-4B17-AF0B-F50EC6A1ADEA}" type="presParOf" srcId="{8FEACAD1-BA22-4F92-B58E-5A4CBD1445B7}" destId="{1A327D0A-D1E5-4BD0-A990-C6D253F8738C}" srcOrd="4" destOrd="0" presId="urn:microsoft.com/office/officeart/2008/layout/AlternatingHexagons"/>
    <dgm:cxn modelId="{7CDB2940-B5D8-4885-A695-B03C00052063}" type="presParOf" srcId="{2BE23985-9824-49E3-A918-DC0E63BFB928}" destId="{980C5DF8-D588-4A90-9DDF-D8890FE515EB}" srcOrd="3" destOrd="0" presId="urn:microsoft.com/office/officeart/2008/layout/AlternatingHexagons"/>
    <dgm:cxn modelId="{0A42C27B-4613-424B-BF88-B16AAF8A7AD1}" type="presParOf" srcId="{2BE23985-9824-49E3-A918-DC0E63BFB928}" destId="{076075BE-7FF6-425F-9C7E-6C2A41EEE867}" srcOrd="4" destOrd="0" presId="urn:microsoft.com/office/officeart/2008/layout/AlternatingHexagons"/>
    <dgm:cxn modelId="{B8A3039F-16C8-480F-B387-26020B1724B2}" type="presParOf" srcId="{076075BE-7FF6-425F-9C7E-6C2A41EEE867}" destId="{D3B6D59E-1DC9-439D-BAE1-B7778118A7A2}" srcOrd="0" destOrd="0" presId="urn:microsoft.com/office/officeart/2008/layout/AlternatingHexagons"/>
    <dgm:cxn modelId="{4A147EFC-1C6E-4E8A-B316-EDE541C40E81}" type="presParOf" srcId="{076075BE-7FF6-425F-9C7E-6C2A41EEE867}" destId="{54177E22-5D95-4BDC-A9D6-32558A800EEF}" srcOrd="1" destOrd="0" presId="urn:microsoft.com/office/officeart/2008/layout/AlternatingHexagons"/>
    <dgm:cxn modelId="{3CD9B644-9D3E-4704-B268-F84E560BEDC8}" type="presParOf" srcId="{076075BE-7FF6-425F-9C7E-6C2A41EEE867}" destId="{FE79351B-DB0F-498F-9161-ECB5B7CC3410}" srcOrd="2" destOrd="0" presId="urn:microsoft.com/office/officeart/2008/layout/AlternatingHexagons"/>
    <dgm:cxn modelId="{0C98BF7B-5E94-4575-BF4A-9BA3F61A06FA}" type="presParOf" srcId="{076075BE-7FF6-425F-9C7E-6C2A41EEE867}" destId="{D11D7E38-1542-4B3F-B2E3-833DC3ABB379}" srcOrd="3" destOrd="0" presId="urn:microsoft.com/office/officeart/2008/layout/AlternatingHexagons"/>
    <dgm:cxn modelId="{96C8C5C8-CF3A-485B-B5E5-70D30578730A}" type="presParOf" srcId="{076075BE-7FF6-425F-9C7E-6C2A41EEE867}" destId="{9304471D-D2DE-4D9C-8780-ECE1B0DB39B8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E6D581-E967-4A08-AE37-3B29B9799BC4}">
      <dsp:nvSpPr>
        <dsp:cNvPr id="0" name=""/>
        <dsp:cNvSpPr/>
      </dsp:nvSpPr>
      <dsp:spPr>
        <a:xfrm rot="5400000">
          <a:off x="2630104" y="97992"/>
          <a:ext cx="1506471" cy="1310630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600" kern="1200" dirty="0" smtClean="0"/>
            <a:t>工资</a:t>
          </a:r>
          <a:endParaRPr lang="zh-CN" altLang="en-US" sz="2600" kern="1200" dirty="0"/>
        </a:p>
      </dsp:txBody>
      <dsp:txXfrm rot="-5400000">
        <a:off x="2932264" y="234830"/>
        <a:ext cx="902150" cy="1036955"/>
      </dsp:txXfrm>
    </dsp:sp>
    <dsp:sp modelId="{205D91CB-3CD3-4C87-9A9A-48B526C31E12}">
      <dsp:nvSpPr>
        <dsp:cNvPr id="0" name=""/>
        <dsp:cNvSpPr/>
      </dsp:nvSpPr>
      <dsp:spPr>
        <a:xfrm>
          <a:off x="4078426" y="301365"/>
          <a:ext cx="1681222" cy="903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 dirty="0" smtClean="0"/>
            <a:t>人员成本</a:t>
          </a:r>
          <a:endParaRPr lang="zh-CN" altLang="en-US" sz="2500" kern="1200" dirty="0"/>
        </a:p>
      </dsp:txBody>
      <dsp:txXfrm>
        <a:off x="4078426" y="301365"/>
        <a:ext cx="1681222" cy="903882"/>
      </dsp:txXfrm>
    </dsp:sp>
    <dsp:sp modelId="{607AA471-E7AF-4B5D-B004-352C7FDB7C6A}">
      <dsp:nvSpPr>
        <dsp:cNvPr id="0" name=""/>
        <dsp:cNvSpPr/>
      </dsp:nvSpPr>
      <dsp:spPr>
        <a:xfrm rot="5400000">
          <a:off x="1214624" y="97992"/>
          <a:ext cx="1506471" cy="1310630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500" kern="1200" dirty="0" smtClean="0"/>
            <a:t>奖罚</a:t>
          </a:r>
          <a:endParaRPr lang="zh-CN" altLang="en-US" sz="3500" kern="1200" dirty="0"/>
        </a:p>
      </dsp:txBody>
      <dsp:txXfrm rot="-5400000">
        <a:off x="1516784" y="234830"/>
        <a:ext cx="902150" cy="1036955"/>
      </dsp:txXfrm>
    </dsp:sp>
    <dsp:sp modelId="{AA35D1F0-9487-4B61-AA19-83511655E5D6}">
      <dsp:nvSpPr>
        <dsp:cNvPr id="0" name=""/>
        <dsp:cNvSpPr/>
      </dsp:nvSpPr>
      <dsp:spPr>
        <a:xfrm rot="5400000">
          <a:off x="1919652" y="1376684"/>
          <a:ext cx="1506471" cy="1310630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600" kern="1200" dirty="0" smtClean="0"/>
            <a:t>差旅</a:t>
          </a:r>
          <a:endParaRPr lang="zh-CN" altLang="en-US" sz="2600" kern="1200" dirty="0"/>
        </a:p>
      </dsp:txBody>
      <dsp:txXfrm rot="-5400000">
        <a:off x="2221812" y="1513522"/>
        <a:ext cx="902150" cy="1036955"/>
      </dsp:txXfrm>
    </dsp:sp>
    <dsp:sp modelId="{8E24A659-8A47-4B85-9959-326A3D790D75}">
      <dsp:nvSpPr>
        <dsp:cNvPr id="0" name=""/>
        <dsp:cNvSpPr/>
      </dsp:nvSpPr>
      <dsp:spPr>
        <a:xfrm>
          <a:off x="336351" y="1580058"/>
          <a:ext cx="1626989" cy="903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 dirty="0" smtClean="0"/>
            <a:t>经营成本</a:t>
          </a:r>
          <a:endParaRPr lang="zh-CN" altLang="en-US" sz="2500" kern="1200" dirty="0"/>
        </a:p>
      </dsp:txBody>
      <dsp:txXfrm>
        <a:off x="336351" y="1580058"/>
        <a:ext cx="1626989" cy="903882"/>
      </dsp:txXfrm>
    </dsp:sp>
    <dsp:sp modelId="{1A327D0A-D1E5-4BD0-A990-C6D253F8738C}">
      <dsp:nvSpPr>
        <dsp:cNvPr id="0" name=""/>
        <dsp:cNvSpPr/>
      </dsp:nvSpPr>
      <dsp:spPr>
        <a:xfrm rot="5400000">
          <a:off x="3335133" y="1376684"/>
          <a:ext cx="1506471" cy="1310630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500" kern="1200" dirty="0" smtClean="0"/>
            <a:t>产品</a:t>
          </a:r>
          <a:endParaRPr lang="zh-CN" altLang="en-US" sz="3500" kern="1200" dirty="0"/>
        </a:p>
      </dsp:txBody>
      <dsp:txXfrm rot="-5400000">
        <a:off x="3637293" y="1513522"/>
        <a:ext cx="902150" cy="1036955"/>
      </dsp:txXfrm>
    </dsp:sp>
    <dsp:sp modelId="{D3B6D59E-1DC9-439D-BAE1-B7778118A7A2}">
      <dsp:nvSpPr>
        <dsp:cNvPr id="0" name=""/>
        <dsp:cNvSpPr/>
      </dsp:nvSpPr>
      <dsp:spPr>
        <a:xfrm rot="5400000">
          <a:off x="2662048" y="2655449"/>
          <a:ext cx="1506471" cy="1310630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600" kern="1200" dirty="0" smtClean="0"/>
            <a:t>………</a:t>
          </a:r>
          <a:endParaRPr lang="zh-CN" altLang="en-US" sz="2600" kern="1200" dirty="0"/>
        </a:p>
      </dsp:txBody>
      <dsp:txXfrm rot="-5400000">
        <a:off x="2964208" y="2792287"/>
        <a:ext cx="902150" cy="1036955"/>
      </dsp:txXfrm>
    </dsp:sp>
    <dsp:sp modelId="{54177E22-5D95-4BDC-A9D6-32558A800EEF}">
      <dsp:nvSpPr>
        <dsp:cNvPr id="0" name=""/>
        <dsp:cNvSpPr/>
      </dsp:nvSpPr>
      <dsp:spPr>
        <a:xfrm>
          <a:off x="4106120" y="2896099"/>
          <a:ext cx="1892534" cy="903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 dirty="0" smtClean="0"/>
            <a:t>不可控成本</a:t>
          </a:r>
          <a:endParaRPr lang="zh-CN" altLang="en-US" sz="2500" kern="1200" dirty="0"/>
        </a:p>
      </dsp:txBody>
      <dsp:txXfrm>
        <a:off x="4106120" y="2896099"/>
        <a:ext cx="1892534" cy="903882"/>
      </dsp:txXfrm>
    </dsp:sp>
    <dsp:sp modelId="{9304471D-D2DE-4D9C-8780-ECE1B0DB39B8}">
      <dsp:nvSpPr>
        <dsp:cNvPr id="0" name=""/>
        <dsp:cNvSpPr/>
      </dsp:nvSpPr>
      <dsp:spPr>
        <a:xfrm rot="5400000">
          <a:off x="1161796" y="2655377"/>
          <a:ext cx="1506471" cy="1310630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500" kern="1200" dirty="0" smtClean="0"/>
            <a:t>酬礼</a:t>
          </a:r>
          <a:endParaRPr lang="zh-CN" altLang="en-US" sz="3500" kern="1200" dirty="0"/>
        </a:p>
      </dsp:txBody>
      <dsp:txXfrm rot="-5400000">
        <a:off x="1463956" y="2792215"/>
        <a:ext cx="902150" cy="10369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AD63C5-CED3-4198-ADFC-235C7510EC39}" type="datetimeFigureOut">
              <a:rPr lang="zh-CN" altLang="en-US" smtClean="0"/>
              <a:t>2019/6/26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9D69F8-84B8-4848-85BA-EA3E20CCD7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4990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D69F8-84B8-4848-85BA-EA3E20CCD79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75540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D69F8-84B8-4848-85BA-EA3E20CCD793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56024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D69F8-84B8-4848-85BA-EA3E20CCD793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84157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D69F8-84B8-4848-85BA-EA3E20CCD793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02159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D69F8-84B8-4848-85BA-EA3E20CCD793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9363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D69F8-84B8-4848-85BA-EA3E20CCD793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3005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D69F8-84B8-4848-85BA-EA3E20CCD793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95620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D69F8-84B8-4848-85BA-EA3E20CCD793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74395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D69F8-84B8-4848-85BA-EA3E20CCD793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5360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D69F8-84B8-4848-85BA-EA3E20CCD79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04205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D69F8-84B8-4848-85BA-EA3E20CCD79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082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D69F8-84B8-4848-85BA-EA3E20CCD79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3127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D69F8-84B8-4848-85BA-EA3E20CCD79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55753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D69F8-84B8-4848-85BA-EA3E20CCD793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8592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D69F8-84B8-4848-85BA-EA3E20CCD793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51565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D69F8-84B8-4848-85BA-EA3E20CCD793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09641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D69F8-84B8-4848-85BA-EA3E20CCD793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1876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6BAEA-2E2F-43C1-8FC5-9FEE3A8DF45C}" type="datetimeFigureOut">
              <a:rPr lang="zh-CN" altLang="en-US" smtClean="0"/>
              <a:t>2019/6/26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5319-2DBA-4D9A-88B5-78BEDCD931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0571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6BAEA-2E2F-43C1-8FC5-9FEE3A8DF45C}" type="datetimeFigureOut">
              <a:rPr lang="zh-CN" altLang="en-US" smtClean="0"/>
              <a:t>2019/6/26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5319-2DBA-4D9A-88B5-78BEDCD931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7591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6BAEA-2E2F-43C1-8FC5-9FEE3A8DF45C}" type="datetimeFigureOut">
              <a:rPr lang="zh-CN" altLang="en-US" smtClean="0"/>
              <a:t>2019/6/26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5319-2DBA-4D9A-88B5-78BEDCD931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9451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6BAEA-2E2F-43C1-8FC5-9FEE3A8DF45C}" type="datetimeFigureOut">
              <a:rPr lang="zh-CN" altLang="en-US" smtClean="0"/>
              <a:t>2019/6/26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5319-2DBA-4D9A-88B5-78BEDCD931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4530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6BAEA-2E2F-43C1-8FC5-9FEE3A8DF45C}" type="datetimeFigureOut">
              <a:rPr lang="zh-CN" altLang="en-US" smtClean="0"/>
              <a:t>2019/6/26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5319-2DBA-4D9A-88B5-78BEDCD931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2043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6BAEA-2E2F-43C1-8FC5-9FEE3A8DF45C}" type="datetimeFigureOut">
              <a:rPr lang="zh-CN" altLang="en-US" smtClean="0"/>
              <a:t>2019/6/26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5319-2DBA-4D9A-88B5-78BEDCD931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9358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6BAEA-2E2F-43C1-8FC5-9FEE3A8DF45C}" type="datetimeFigureOut">
              <a:rPr lang="zh-CN" altLang="en-US" smtClean="0"/>
              <a:t>2019/6/26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5319-2DBA-4D9A-88B5-78BEDCD931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377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6BAEA-2E2F-43C1-8FC5-9FEE3A8DF45C}" type="datetimeFigureOut">
              <a:rPr lang="zh-CN" altLang="en-US" smtClean="0"/>
              <a:t>2019/6/26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5319-2DBA-4D9A-88B5-78BEDCD931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1998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6BAEA-2E2F-43C1-8FC5-9FEE3A8DF45C}" type="datetimeFigureOut">
              <a:rPr lang="zh-CN" altLang="en-US" smtClean="0"/>
              <a:t>2019/6/26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5319-2DBA-4D9A-88B5-78BEDCD931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354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6BAEA-2E2F-43C1-8FC5-9FEE3A8DF45C}" type="datetimeFigureOut">
              <a:rPr lang="zh-CN" altLang="en-US" smtClean="0"/>
              <a:t>2019/6/26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5319-2DBA-4D9A-88B5-78BEDCD931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0543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6BAEA-2E2F-43C1-8FC5-9FEE3A8DF45C}" type="datetimeFigureOut">
              <a:rPr lang="zh-CN" altLang="en-US" smtClean="0"/>
              <a:t>2019/6/26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5319-2DBA-4D9A-88B5-78BEDCD931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1416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6BAEA-2E2F-43C1-8FC5-9FEE3A8DF45C}" type="datetimeFigureOut">
              <a:rPr lang="zh-CN" altLang="en-US" smtClean="0"/>
              <a:t>2019/6/26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B5319-2DBA-4D9A-88B5-78BEDCD931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3657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microsoft.com/office/2007/relationships/hdphoto" Target="../media/hdphoto2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notesSlide" Target="../notesSlides/notesSlide14.xml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1.jpeg"/><Relationship Id="rId9" Type="http://schemas.microsoft.com/office/2007/relationships/diagramDrawing" Target="../diagrams/drawing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microsoft.com/office/2007/relationships/hdphoto" Target="../media/hdphoto2.wdp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8" y="0"/>
            <a:ext cx="9129103" cy="51435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12240" y="1887797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 smtClean="0">
                <a:solidFill>
                  <a:srgbClr val="3090D8"/>
                </a:solidFill>
                <a:latin typeface="时尚中黑简体" panose="01010104010101010101" pitchFamily="2" charset="-122"/>
                <a:ea typeface="时尚中黑简体" panose="01010104010101010101" pitchFamily="2" charset="-122"/>
                <a:sym typeface="微软雅黑" panose="020B0503020204020204" pitchFamily="34" charset="-122"/>
              </a:rPr>
              <a:t>辽吉黑蒙服务区域</a:t>
            </a:r>
            <a:endParaRPr lang="en-US" altLang="zh-CN" sz="3600" dirty="0" smtClean="0">
              <a:solidFill>
                <a:srgbClr val="3090D8"/>
              </a:solidFill>
              <a:latin typeface="时尚中黑简体" panose="01010104010101010101" pitchFamily="2" charset="-122"/>
              <a:ea typeface="时尚中黑简体" panose="01010104010101010101" pitchFamily="2" charset="-122"/>
              <a:sym typeface="微软雅黑" panose="020B0503020204020204" pitchFamily="34" charset="-122"/>
            </a:endParaRPr>
          </a:p>
          <a:p>
            <a:pPr algn="ctr"/>
            <a:r>
              <a:rPr lang="zh-CN" altLang="en-US" sz="3600" dirty="0" smtClean="0">
                <a:solidFill>
                  <a:srgbClr val="3090D8"/>
                </a:solidFill>
                <a:latin typeface="时尚中黑简体" panose="01010104010101010101" pitchFamily="2" charset="-122"/>
                <a:ea typeface="时尚中黑简体" panose="01010104010101010101" pitchFamily="2" charset="-122"/>
                <a:sym typeface="微软雅黑" panose="020B0503020204020204" pitchFamily="34" charset="-122"/>
              </a:rPr>
              <a:t>工作概述</a:t>
            </a:r>
            <a:endParaRPr lang="zh-CN" altLang="en-US" sz="3600" b="1" spc="300" dirty="0">
              <a:solidFill>
                <a:srgbClr val="3090D8"/>
              </a:solidFill>
              <a:latin typeface="时尚中黑简体" panose="01010104010101010101" pitchFamily="2" charset="-122"/>
              <a:ea typeface="时尚中黑简体" panose="01010104010101010101" pitchFamily="2" charset="-122"/>
              <a:sym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627784" y="3219425"/>
            <a:ext cx="2300630" cy="338554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1600" dirty="0">
                <a:solidFill>
                  <a:srgbClr val="3090D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——</a:t>
            </a:r>
            <a:r>
              <a:rPr lang="zh-CN" altLang="en-US" sz="1600" dirty="0">
                <a:solidFill>
                  <a:srgbClr val="3090D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汇报人</a:t>
            </a:r>
            <a:r>
              <a:rPr lang="zh-CN" altLang="en-US" sz="1600" dirty="0" smtClean="0">
                <a:solidFill>
                  <a:srgbClr val="3090D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：高磊</a:t>
            </a:r>
            <a:r>
              <a:rPr lang="en-US" altLang="zh-CN" sz="1600" dirty="0" smtClean="0">
                <a:solidFill>
                  <a:srgbClr val="3090D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——</a:t>
            </a:r>
            <a:endParaRPr lang="zh-CN" altLang="en-US" sz="1600" dirty="0">
              <a:solidFill>
                <a:srgbClr val="3090D8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6" cstate="screen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36776" y="0"/>
            <a:ext cx="3199775" cy="5143500"/>
          </a:xfrm>
          <a:prstGeom prst="rect">
            <a:avLst/>
          </a:prstGeom>
        </p:spPr>
      </p:pic>
      <p:sp>
        <p:nvSpPr>
          <p:cNvPr id="6" name="TextBox 9"/>
          <p:cNvSpPr txBox="1"/>
          <p:nvPr/>
        </p:nvSpPr>
        <p:spPr>
          <a:xfrm>
            <a:off x="1043608" y="1034953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 smtClean="0">
                <a:solidFill>
                  <a:srgbClr val="3090D8"/>
                </a:solidFill>
                <a:latin typeface="时尚中黑简体" panose="01010104010101010101" pitchFamily="2" charset="-122"/>
                <a:ea typeface="时尚中黑简体" panose="01010104010101010101" pitchFamily="2" charset="-122"/>
                <a:sym typeface="微软雅黑" panose="020B0503020204020204" pitchFamily="34" charset="-122"/>
              </a:rPr>
              <a:t>二零一九年一、二季度</a:t>
            </a:r>
            <a:endParaRPr lang="zh-CN" altLang="en-US" sz="3600" b="1" spc="300" dirty="0">
              <a:solidFill>
                <a:srgbClr val="3090D8"/>
              </a:solidFill>
              <a:latin typeface="时尚中黑简体" panose="01010104010101010101" pitchFamily="2" charset="-122"/>
              <a:ea typeface="时尚中黑简体" panose="01010104010101010101" pitchFamily="2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64721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50"/>
                            </p:stCondLst>
                            <p:childTnLst>
                              <p:par>
                                <p:cTn id="1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50"/>
                            </p:stCondLst>
                            <p:childTnLst>
                              <p:par>
                                <p:cTn id="2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五边形 4"/>
          <p:cNvSpPr/>
          <p:nvPr/>
        </p:nvSpPr>
        <p:spPr>
          <a:xfrm>
            <a:off x="0" y="193204"/>
            <a:ext cx="373643" cy="432048"/>
          </a:xfrm>
          <a:prstGeom prst="homePlate">
            <a:avLst/>
          </a:prstGeom>
          <a:solidFill>
            <a:srgbClr val="309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7989" y="209173"/>
            <a:ext cx="2492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服务质量及人员管理</a:t>
            </a:r>
          </a:p>
        </p:txBody>
      </p:sp>
      <p:sp>
        <p:nvSpPr>
          <p:cNvPr id="7" name="右箭头 6"/>
          <p:cNvSpPr/>
          <p:nvPr/>
        </p:nvSpPr>
        <p:spPr>
          <a:xfrm>
            <a:off x="0" y="987574"/>
            <a:ext cx="14756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量化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2991357" y="1050290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以“项目管理考核”为抓手！</a:t>
            </a:r>
            <a:endParaRPr lang="zh-CN" altLang="en-US" dirty="0"/>
          </a:p>
        </p:txBody>
      </p:sp>
      <p:sp>
        <p:nvSpPr>
          <p:cNvPr id="9" name="右箭头 8"/>
          <p:cNvSpPr/>
          <p:nvPr/>
        </p:nvSpPr>
        <p:spPr>
          <a:xfrm>
            <a:off x="1502127" y="987574"/>
            <a:ext cx="14756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审核</a:t>
            </a:r>
            <a:endParaRPr lang="zh-CN" altLang="en-US" dirty="0"/>
          </a:p>
        </p:txBody>
      </p:sp>
      <p:sp>
        <p:nvSpPr>
          <p:cNvPr id="10" name="右箭头 9"/>
          <p:cNvSpPr/>
          <p:nvPr/>
        </p:nvSpPr>
        <p:spPr>
          <a:xfrm>
            <a:off x="28624" y="1995686"/>
            <a:ext cx="14756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部署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1547664" y="2027044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对优化后的服务质量进行部署</a:t>
            </a:r>
            <a:endParaRPr lang="zh-CN" altLang="en-US" dirty="0"/>
          </a:p>
        </p:txBody>
      </p:sp>
      <p:sp>
        <p:nvSpPr>
          <p:cNvPr id="12" name="右箭头 11"/>
          <p:cNvSpPr/>
          <p:nvPr/>
        </p:nvSpPr>
        <p:spPr>
          <a:xfrm>
            <a:off x="0" y="3058462"/>
            <a:ext cx="14756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监控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525695" y="3089820"/>
            <a:ext cx="4339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对过程进行监控，对结果进行分析考核。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33473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五边形 3"/>
          <p:cNvSpPr/>
          <p:nvPr/>
        </p:nvSpPr>
        <p:spPr>
          <a:xfrm>
            <a:off x="0" y="1851100"/>
            <a:ext cx="3203848" cy="1441301"/>
          </a:xfrm>
          <a:prstGeom prst="homePlate">
            <a:avLst/>
          </a:prstGeom>
          <a:solidFill>
            <a:srgbClr val="309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79218" y="2067694"/>
            <a:ext cx="1944891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Part </a:t>
            </a:r>
            <a:r>
              <a:rPr lang="en-US" altLang="zh-C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Three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98219" y="2643758"/>
            <a:ext cx="304618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三、四季度预销情况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417093" y="1814513"/>
            <a:ext cx="170431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9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03</a:t>
            </a:r>
            <a:endParaRPr lang="zh-CN" altLang="en-US" sz="96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" name="TextBox 4"/>
          <p:cNvSpPr txBox="1"/>
          <p:nvPr/>
        </p:nvSpPr>
        <p:spPr>
          <a:xfrm>
            <a:off x="323528" y="2371695"/>
            <a:ext cx="2236510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辽吉黑蒙服务区域</a:t>
            </a:r>
            <a:endParaRPr lang="zh-CN" altLang="en-US" sz="2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50744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五边形 4"/>
          <p:cNvSpPr/>
          <p:nvPr/>
        </p:nvSpPr>
        <p:spPr>
          <a:xfrm>
            <a:off x="0" y="193204"/>
            <a:ext cx="373643" cy="432048"/>
          </a:xfrm>
          <a:prstGeom prst="homePlate">
            <a:avLst/>
          </a:prstGeom>
          <a:solidFill>
            <a:srgbClr val="309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7989" y="209173"/>
            <a:ext cx="2492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三、四季度预销情况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03145" y="1499897"/>
            <a:ext cx="185018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9</a:t>
            </a:r>
            <a:r>
              <a:rPr lang="en-US" altLang="zh-CN" sz="6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0%</a:t>
            </a:r>
            <a:endParaRPr lang="zh-CN" altLang="en-US" sz="6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664638"/>
              </p:ext>
            </p:extLst>
          </p:nvPr>
        </p:nvGraphicFramePr>
        <p:xfrm>
          <a:off x="827584" y="625252"/>
          <a:ext cx="7560841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4690"/>
                <a:gridCol w="4879926"/>
                <a:gridCol w="769932"/>
                <a:gridCol w="1246293"/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类别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项目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数量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金额（万）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黑龙江省自动监控能力建设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\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长春市监控中心运维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50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巴彦淖尔市平台运维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29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哈尔滨国控平台迁移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0.6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抚顺市国近平台恢复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0.4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长春市电子督办及异动管理项目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60.5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2B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呼和浩特嘉盛新能源有限公司中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1.96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内蒙古浩泽环保设备有限公司（代理）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0142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五边形 3"/>
          <p:cNvSpPr/>
          <p:nvPr/>
        </p:nvSpPr>
        <p:spPr>
          <a:xfrm>
            <a:off x="0" y="1851100"/>
            <a:ext cx="3203848" cy="1441301"/>
          </a:xfrm>
          <a:prstGeom prst="homePlate">
            <a:avLst/>
          </a:prstGeom>
          <a:solidFill>
            <a:srgbClr val="309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79218" y="2067694"/>
            <a:ext cx="1755994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Part </a:t>
            </a:r>
            <a:r>
              <a:rPr lang="en-US" altLang="zh-C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Four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98219" y="2643758"/>
            <a:ext cx="304618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预算控制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417093" y="1814513"/>
            <a:ext cx="170431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9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04</a:t>
            </a:r>
            <a:endParaRPr lang="zh-CN" altLang="en-US" sz="96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" name="TextBox 4"/>
          <p:cNvSpPr txBox="1"/>
          <p:nvPr/>
        </p:nvSpPr>
        <p:spPr>
          <a:xfrm>
            <a:off x="323528" y="2371695"/>
            <a:ext cx="2236510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辽吉黑蒙服务区域</a:t>
            </a:r>
            <a:endParaRPr lang="zh-CN" altLang="en-US" sz="2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017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五边形 4"/>
          <p:cNvSpPr/>
          <p:nvPr/>
        </p:nvSpPr>
        <p:spPr>
          <a:xfrm>
            <a:off x="0" y="193204"/>
            <a:ext cx="373643" cy="432048"/>
          </a:xfrm>
          <a:prstGeom prst="homePlate">
            <a:avLst/>
          </a:prstGeom>
          <a:solidFill>
            <a:srgbClr val="309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7989" y="209173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预算控制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aphicFrame>
        <p:nvGraphicFramePr>
          <p:cNvPr id="4" name="图示 3"/>
          <p:cNvGraphicFramePr/>
          <p:nvPr>
            <p:extLst>
              <p:ext uri="{D42A27DB-BD31-4B8C-83A1-F6EECF244321}">
                <p14:modId xmlns:p14="http://schemas.microsoft.com/office/powerpoint/2010/main" val="600110434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矩形 1"/>
          <p:cNvSpPr/>
          <p:nvPr/>
        </p:nvSpPr>
        <p:spPr>
          <a:xfrm>
            <a:off x="971600" y="843558"/>
            <a:ext cx="720080" cy="3672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服</a:t>
            </a:r>
            <a:endParaRPr lang="en-US" altLang="zh-CN" dirty="0" smtClean="0"/>
          </a:p>
          <a:p>
            <a:pPr algn="ctr"/>
            <a:r>
              <a:rPr lang="zh-CN" altLang="en-US" dirty="0" smtClean="0"/>
              <a:t>务</a:t>
            </a:r>
            <a:endParaRPr lang="en-US" altLang="zh-CN" dirty="0" smtClean="0"/>
          </a:p>
          <a:p>
            <a:pPr algn="ctr"/>
            <a:r>
              <a:rPr lang="zh-CN" altLang="en-US" dirty="0" smtClean="0"/>
              <a:t>运</a:t>
            </a:r>
            <a:endParaRPr lang="en-US" altLang="zh-CN" dirty="0" smtClean="0"/>
          </a:p>
          <a:p>
            <a:pPr algn="ctr"/>
            <a:r>
              <a:rPr lang="zh-CN" altLang="en-US" dirty="0" smtClean="0"/>
              <a:t>营</a:t>
            </a:r>
            <a:endParaRPr lang="en-US" altLang="zh-CN" dirty="0" smtClean="0"/>
          </a:p>
          <a:p>
            <a:pPr algn="ctr"/>
            <a:r>
              <a:rPr lang="zh-CN" altLang="en-US" dirty="0" smtClean="0"/>
              <a:t>部</a:t>
            </a:r>
            <a:endParaRPr lang="en-US" altLang="zh-CN" dirty="0" smtClean="0"/>
          </a:p>
          <a:p>
            <a:pPr algn="ctr"/>
            <a:r>
              <a:rPr lang="zh-CN" altLang="en-US" dirty="0" smtClean="0"/>
              <a:t>服</a:t>
            </a:r>
            <a:endParaRPr lang="en-US" altLang="zh-CN" dirty="0" smtClean="0"/>
          </a:p>
          <a:p>
            <a:pPr algn="ctr"/>
            <a:r>
              <a:rPr lang="zh-CN" altLang="en-US" dirty="0" smtClean="0"/>
              <a:t>务</a:t>
            </a:r>
            <a:endParaRPr lang="en-US" altLang="zh-CN" dirty="0" smtClean="0"/>
          </a:p>
          <a:p>
            <a:pPr algn="ctr"/>
            <a:r>
              <a:rPr lang="zh-CN" altLang="en-US" dirty="0" smtClean="0"/>
              <a:t>大</a:t>
            </a:r>
            <a:endParaRPr lang="en-US" altLang="zh-CN" dirty="0" smtClean="0"/>
          </a:p>
          <a:p>
            <a:pPr algn="ctr"/>
            <a:r>
              <a:rPr lang="zh-CN" altLang="en-US" dirty="0" smtClean="0"/>
              <a:t>区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764003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五边形 3"/>
          <p:cNvSpPr/>
          <p:nvPr/>
        </p:nvSpPr>
        <p:spPr>
          <a:xfrm>
            <a:off x="0" y="1851100"/>
            <a:ext cx="3203848" cy="1441301"/>
          </a:xfrm>
          <a:prstGeom prst="homePlate">
            <a:avLst/>
          </a:prstGeom>
          <a:solidFill>
            <a:srgbClr val="309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79218" y="2067694"/>
            <a:ext cx="1655903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Part 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Five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98219" y="2643758"/>
            <a:ext cx="304618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三、四季度工作按排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417093" y="1814513"/>
            <a:ext cx="170431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9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05</a:t>
            </a:r>
            <a:endParaRPr lang="zh-CN" altLang="en-US" sz="96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" name="TextBox 4"/>
          <p:cNvSpPr txBox="1"/>
          <p:nvPr/>
        </p:nvSpPr>
        <p:spPr>
          <a:xfrm>
            <a:off x="323528" y="2371695"/>
            <a:ext cx="2236510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辽吉黑蒙服务区域</a:t>
            </a:r>
            <a:endParaRPr lang="zh-CN" altLang="en-US" sz="2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733313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五边形 4"/>
          <p:cNvSpPr/>
          <p:nvPr/>
        </p:nvSpPr>
        <p:spPr>
          <a:xfrm>
            <a:off x="0" y="193204"/>
            <a:ext cx="373643" cy="432048"/>
          </a:xfrm>
          <a:prstGeom prst="homePlate">
            <a:avLst/>
          </a:prstGeom>
          <a:solidFill>
            <a:srgbClr val="309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7989" y="209173"/>
            <a:ext cx="2492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三、四季度工作按排</a:t>
            </a:r>
          </a:p>
        </p:txBody>
      </p:sp>
      <p:sp>
        <p:nvSpPr>
          <p:cNvPr id="33" name="任意多边形 32"/>
          <p:cNvSpPr/>
          <p:nvPr/>
        </p:nvSpPr>
        <p:spPr>
          <a:xfrm rot="1723431">
            <a:off x="4992869" y="2174286"/>
            <a:ext cx="1817395" cy="1339301"/>
          </a:xfrm>
          <a:custGeom>
            <a:avLst/>
            <a:gdLst/>
            <a:ahLst/>
            <a:cxnLst/>
            <a:rect l="l" t="t" r="r" b="b"/>
            <a:pathLst>
              <a:path w="2351321" h="1732770">
                <a:moveTo>
                  <a:pt x="1516639" y="0"/>
                </a:moveTo>
                <a:lnTo>
                  <a:pt x="2302371" y="743002"/>
                </a:lnTo>
                <a:cubicBezTo>
                  <a:pt x="2370314" y="1065730"/>
                  <a:pt x="2367934" y="1403106"/>
                  <a:pt x="2292691" y="1732770"/>
                </a:cubicBezTo>
                <a:lnTo>
                  <a:pt x="0" y="1209479"/>
                </a:lnTo>
                <a:close/>
              </a:path>
            </a:pathLst>
          </a:custGeom>
          <a:solidFill>
            <a:srgbClr val="3090D8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spcFirstLastPara="0" vert="horz" wrap="square" lIns="2385060" tIns="1267461" rIns="133604" bIns="1612899" numCol="1" spcCol="1270" anchor="ctr" anchorCtr="0">
            <a:noAutofit/>
          </a:bodyPr>
          <a:lstStyle/>
          <a:p>
            <a:pPr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endParaRPr lang="zh-CN" altLang="en-US" sz="38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4" name="任意多边形 33"/>
          <p:cNvSpPr/>
          <p:nvPr/>
        </p:nvSpPr>
        <p:spPr>
          <a:xfrm rot="1723431">
            <a:off x="3167145" y="845360"/>
            <a:ext cx="3635301" cy="3635301"/>
          </a:xfrm>
          <a:custGeom>
            <a:avLst/>
            <a:gdLst>
              <a:gd name="connsiteX0" fmla="*/ 3370965 w 3413760"/>
              <a:gd name="connsiteY0" fmla="*/ 2086696 h 3413760"/>
              <a:gd name="connsiteX1" fmla="*/ 2447467 w 3413760"/>
              <a:gd name="connsiteY1" fmla="*/ 3244726 h 3413760"/>
              <a:gd name="connsiteX2" fmla="*/ 1706880 w 3413760"/>
              <a:gd name="connsiteY2" fmla="*/ 1706880 h 3413760"/>
              <a:gd name="connsiteX3" fmla="*/ 3370965 w 3413760"/>
              <a:gd name="connsiteY3" fmla="*/ 2086696 h 341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13760" h="3413760">
                <a:moveTo>
                  <a:pt x="3370965" y="2086696"/>
                </a:moveTo>
                <a:cubicBezTo>
                  <a:pt x="3255378" y="2593118"/>
                  <a:pt x="2915472" y="3019346"/>
                  <a:pt x="2447467" y="3244726"/>
                </a:cubicBezTo>
                <a:lnTo>
                  <a:pt x="1706880" y="1706880"/>
                </a:lnTo>
                <a:lnTo>
                  <a:pt x="3370965" y="2086696"/>
                </a:lnTo>
                <a:close/>
              </a:path>
            </a:pathLst>
          </a:custGeom>
          <a:solidFill>
            <a:srgbClr val="3090D8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spcFirstLastPara="0" vert="horz" wrap="square" lIns="2244090" tIns="2081530" rIns="374650" bIns="781050" numCol="1" spcCol="1270" anchor="ctr" anchorCtr="0">
            <a:noAutofit/>
          </a:bodyPr>
          <a:lstStyle/>
          <a:p>
            <a:pPr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endParaRPr lang="zh-CN" altLang="en-US" sz="3900">
              <a:solidFill>
                <a:sysClr val="window" lastClr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5" name="任意多边形 34"/>
          <p:cNvSpPr/>
          <p:nvPr/>
        </p:nvSpPr>
        <p:spPr>
          <a:xfrm rot="1723431">
            <a:off x="3167145" y="845360"/>
            <a:ext cx="3635301" cy="3635301"/>
          </a:xfrm>
          <a:custGeom>
            <a:avLst/>
            <a:gdLst>
              <a:gd name="connsiteX0" fmla="*/ 2447430 w 3413760"/>
              <a:gd name="connsiteY0" fmla="*/ 3244744 h 3413760"/>
              <a:gd name="connsiteX1" fmla="*/ 966292 w 3413760"/>
              <a:gd name="connsiteY1" fmla="*/ 3244726 h 3413760"/>
              <a:gd name="connsiteX2" fmla="*/ 1706880 w 3413760"/>
              <a:gd name="connsiteY2" fmla="*/ 1706880 h 3413760"/>
              <a:gd name="connsiteX3" fmla="*/ 2447430 w 3413760"/>
              <a:gd name="connsiteY3" fmla="*/ 3244744 h 341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13760" h="3413760">
                <a:moveTo>
                  <a:pt x="2447430" y="3244744"/>
                </a:moveTo>
                <a:cubicBezTo>
                  <a:pt x="1979433" y="3470105"/>
                  <a:pt x="1434283" y="3470099"/>
                  <a:pt x="966292" y="3244726"/>
                </a:cubicBezTo>
                <a:lnTo>
                  <a:pt x="1706880" y="1706880"/>
                </a:lnTo>
                <a:lnTo>
                  <a:pt x="2447430" y="3244744"/>
                </a:lnTo>
                <a:close/>
              </a:path>
            </a:pathLst>
          </a:custGeom>
          <a:solidFill>
            <a:srgbClr val="3090D8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spcFirstLastPara="0" vert="horz" wrap="square" lIns="1299210" tIns="2731771" rIns="1299210" bIns="130809" numCol="1" spcCol="1270" anchor="ctr" anchorCtr="0">
            <a:noAutofit/>
          </a:bodyPr>
          <a:lstStyle/>
          <a:p>
            <a:pPr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endParaRPr lang="zh-CN" altLang="en-US" sz="3900">
              <a:solidFill>
                <a:sysClr val="window" lastClr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6" name="任意多边形 35"/>
          <p:cNvSpPr/>
          <p:nvPr/>
        </p:nvSpPr>
        <p:spPr>
          <a:xfrm rot="1723431">
            <a:off x="3167145" y="845360"/>
            <a:ext cx="3635301" cy="3635301"/>
          </a:xfrm>
          <a:custGeom>
            <a:avLst/>
            <a:gdLst>
              <a:gd name="connsiteX0" fmla="*/ 966292 w 3413760"/>
              <a:gd name="connsiteY0" fmla="*/ 3244726 h 3413760"/>
              <a:gd name="connsiteX1" fmla="*/ 42795 w 3413760"/>
              <a:gd name="connsiteY1" fmla="*/ 2086696 h 3413760"/>
              <a:gd name="connsiteX2" fmla="*/ 1706880 w 3413760"/>
              <a:gd name="connsiteY2" fmla="*/ 1706880 h 3413760"/>
              <a:gd name="connsiteX3" fmla="*/ 966292 w 3413760"/>
              <a:gd name="connsiteY3" fmla="*/ 3244726 h 341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13760" h="3413760">
                <a:moveTo>
                  <a:pt x="966292" y="3244726"/>
                </a:moveTo>
                <a:cubicBezTo>
                  <a:pt x="498287" y="3019347"/>
                  <a:pt x="158382" y="2593118"/>
                  <a:pt x="42795" y="2086696"/>
                </a:cubicBezTo>
                <a:lnTo>
                  <a:pt x="1706880" y="1706880"/>
                </a:lnTo>
                <a:lnTo>
                  <a:pt x="966292" y="3244726"/>
                </a:lnTo>
                <a:close/>
              </a:path>
            </a:pathLst>
          </a:custGeom>
          <a:solidFill>
            <a:srgbClr val="3090D8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spcFirstLastPara="0" vert="horz" wrap="square" lIns="374650" tIns="2081530" rIns="2244090" bIns="781050" numCol="1" spcCol="1270" anchor="ctr" anchorCtr="0">
            <a:noAutofit/>
          </a:bodyPr>
          <a:lstStyle/>
          <a:p>
            <a:pPr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endParaRPr lang="zh-CN" altLang="en-US" sz="3900">
              <a:solidFill>
                <a:sysClr val="window" lastClr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7" name="任意多边形 36"/>
          <p:cNvSpPr/>
          <p:nvPr/>
        </p:nvSpPr>
        <p:spPr>
          <a:xfrm rot="1723431">
            <a:off x="3133642" y="878863"/>
            <a:ext cx="3635301" cy="3635301"/>
          </a:xfrm>
          <a:custGeom>
            <a:avLst/>
            <a:gdLst>
              <a:gd name="connsiteX0" fmla="*/ 42795 w 3413760"/>
              <a:gd name="connsiteY0" fmla="*/ 2086695 h 3413760"/>
              <a:gd name="connsiteX1" fmla="*/ 372387 w 3413760"/>
              <a:gd name="connsiteY1" fmla="*/ 642658 h 3413760"/>
              <a:gd name="connsiteX2" fmla="*/ 1706880 w 3413760"/>
              <a:gd name="connsiteY2" fmla="*/ 1706880 h 3413760"/>
              <a:gd name="connsiteX3" fmla="*/ 42795 w 3413760"/>
              <a:gd name="connsiteY3" fmla="*/ 2086695 h 341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13760" h="3413760">
                <a:moveTo>
                  <a:pt x="42795" y="2086695"/>
                </a:moveTo>
                <a:cubicBezTo>
                  <a:pt x="-72792" y="1580274"/>
                  <a:pt x="48519" y="1048777"/>
                  <a:pt x="372387" y="642658"/>
                </a:cubicBezTo>
                <a:lnTo>
                  <a:pt x="1706880" y="1706880"/>
                </a:lnTo>
                <a:lnTo>
                  <a:pt x="42795" y="2086695"/>
                </a:lnTo>
                <a:close/>
              </a:path>
            </a:pathLst>
          </a:custGeom>
          <a:solidFill>
            <a:srgbClr val="3090D8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spcFirstLastPara="0" vert="horz" wrap="square" lIns="124714" tIns="1258571" rIns="2376170" bIns="1604009" numCol="1" spcCol="1270" anchor="ctr" anchorCtr="0">
            <a:noAutofit/>
          </a:bodyPr>
          <a:lstStyle/>
          <a:p>
            <a:pPr algn="ctr" defTabSz="1377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endParaRPr lang="zh-CN" altLang="en-US" sz="3100">
              <a:solidFill>
                <a:sysClr val="window" lastClr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8" name="任意多边形 37"/>
          <p:cNvSpPr/>
          <p:nvPr/>
        </p:nvSpPr>
        <p:spPr>
          <a:xfrm rot="1723431">
            <a:off x="3023129" y="950871"/>
            <a:ext cx="3635301" cy="3635301"/>
          </a:xfrm>
          <a:custGeom>
            <a:avLst/>
            <a:gdLst>
              <a:gd name="connsiteX0" fmla="*/ 372387 w 3413760"/>
              <a:gd name="connsiteY0" fmla="*/ 642658 h 3413760"/>
              <a:gd name="connsiteX1" fmla="*/ 1706880 w 3413760"/>
              <a:gd name="connsiteY1" fmla="*/ 0 h 3413760"/>
              <a:gd name="connsiteX2" fmla="*/ 1706880 w 3413760"/>
              <a:gd name="connsiteY2" fmla="*/ 1706880 h 3413760"/>
              <a:gd name="connsiteX3" fmla="*/ 372387 w 3413760"/>
              <a:gd name="connsiteY3" fmla="*/ 642658 h 341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13760" h="3413760">
                <a:moveTo>
                  <a:pt x="372387" y="642658"/>
                </a:moveTo>
                <a:cubicBezTo>
                  <a:pt x="696256" y="236539"/>
                  <a:pt x="1187434" y="0"/>
                  <a:pt x="1706880" y="0"/>
                </a:cubicBezTo>
                <a:lnTo>
                  <a:pt x="1706880" y="1706880"/>
                </a:lnTo>
                <a:lnTo>
                  <a:pt x="372387" y="642658"/>
                </a:lnTo>
                <a:close/>
              </a:path>
            </a:pathLst>
          </a:custGeom>
          <a:solidFill>
            <a:srgbClr val="3090D8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spcFirstLastPara="0" vert="horz" wrap="square" lIns="776478" tIns="361951" rIns="1776222" bIns="2536189" numCol="1" spcCol="1270" anchor="ctr" anchorCtr="0">
            <a:noAutofit/>
          </a:bodyPr>
          <a:lstStyle/>
          <a:p>
            <a:pPr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endParaRPr lang="zh-CN" altLang="en-US" sz="2900">
              <a:solidFill>
                <a:sysClr val="window" lastClr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9" name="椭圆 38"/>
          <p:cNvSpPr/>
          <p:nvPr/>
        </p:nvSpPr>
        <p:spPr>
          <a:xfrm>
            <a:off x="4541586" y="2467549"/>
            <a:ext cx="507037" cy="507037"/>
          </a:xfrm>
          <a:prstGeom prst="ellipse">
            <a:avLst/>
          </a:prstGeom>
          <a:solidFill>
            <a:srgbClr val="3090D8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zh-CN" altLang="en-US" ker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643834" y="2100946"/>
            <a:ext cx="404789" cy="34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en-US" altLang="zh-CN" sz="1400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  <a:sym typeface="微软雅黑" panose="020B0503020204020204" pitchFamily="34" charset="-122"/>
              </a:rPr>
              <a:t>06</a:t>
            </a:r>
            <a:endParaRPr lang="zh-CN" altLang="en-US" sz="1400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itchFamily="34" charset="0"/>
              <a:sym typeface="微软雅黑" panose="020B0503020204020204" pitchFamily="34" charset="-122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286444" y="2192700"/>
            <a:ext cx="404789" cy="34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en-US" altLang="zh-CN" sz="1400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  <a:sym typeface="微软雅黑" panose="020B0503020204020204" pitchFamily="34" charset="-122"/>
              </a:rPr>
              <a:t>05</a:t>
            </a:r>
            <a:endParaRPr lang="zh-CN" altLang="en-US" sz="1400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itchFamily="34" charset="0"/>
              <a:sym typeface="微软雅黑" panose="020B0503020204020204" pitchFamily="34" charset="-122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201533" y="2572644"/>
            <a:ext cx="404789" cy="34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en-US" altLang="zh-CN" sz="1400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  <a:sym typeface="微软雅黑" panose="020B0503020204020204" pitchFamily="34" charset="-122"/>
              </a:rPr>
              <a:t>04</a:t>
            </a:r>
            <a:endParaRPr lang="zh-CN" altLang="en-US" sz="1400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itchFamily="34" charset="0"/>
              <a:sym typeface="微软雅黑" panose="020B0503020204020204" pitchFamily="34" charset="-122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513448" y="2925209"/>
            <a:ext cx="404789" cy="34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en-US" altLang="zh-CN" sz="1400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  <a:sym typeface="微软雅黑" panose="020B0503020204020204" pitchFamily="34" charset="-122"/>
              </a:rPr>
              <a:t>03</a:t>
            </a:r>
            <a:endParaRPr lang="zh-CN" altLang="en-US" sz="1400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itchFamily="34" charset="0"/>
              <a:sym typeface="微软雅黑" panose="020B0503020204020204" pitchFamily="34" charset="-122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918237" y="2878474"/>
            <a:ext cx="404789" cy="34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en-US" altLang="zh-CN" sz="1400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  <a:sym typeface="微软雅黑" panose="020B0503020204020204" pitchFamily="34" charset="-122"/>
              </a:rPr>
              <a:t>02</a:t>
            </a:r>
            <a:endParaRPr lang="zh-CN" altLang="en-US" sz="1400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itchFamily="34" charset="0"/>
              <a:sym typeface="微软雅黑" panose="020B0503020204020204" pitchFamily="34" charset="-122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101514" y="2549449"/>
            <a:ext cx="404789" cy="34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en-US" altLang="zh-CN" sz="1400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  <a:sym typeface="微软雅黑" panose="020B0503020204020204" pitchFamily="34" charset="-122"/>
              </a:rPr>
              <a:t>01</a:t>
            </a:r>
            <a:endParaRPr lang="zh-CN" altLang="en-US" sz="1400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itchFamily="34" charset="0"/>
              <a:sym typeface="微软雅黑" panose="020B0503020204020204" pitchFamily="34" charset="-122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515464" y="1665733"/>
            <a:ext cx="926730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defRPr/>
            </a:pPr>
            <a:r>
              <a:rPr lang="en-US" altLang="zh-CN" sz="1200" kern="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2G</a:t>
            </a:r>
            <a:r>
              <a:rPr lang="zh-CN" altLang="en-US" sz="1200" kern="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业务推广工作</a:t>
            </a:r>
            <a:endParaRPr lang="zh-CN" altLang="en-US" sz="1200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320908" y="2451945"/>
            <a:ext cx="865035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defRPr/>
            </a:pPr>
            <a:r>
              <a:rPr lang="zh-CN" altLang="en-US" sz="1200" kern="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巴彦淖尔运维招标工作</a:t>
            </a:r>
            <a:endParaRPr lang="zh-CN" altLang="en-US" sz="1200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079902" y="3239242"/>
            <a:ext cx="825688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defRPr/>
            </a:pPr>
            <a:r>
              <a:rPr lang="zh-CN" altLang="en-US" sz="1200" kern="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黑龙江自动监控能力建设项目</a:t>
            </a:r>
            <a:endParaRPr lang="zh-CN" altLang="en-US" sz="1200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695535" y="2568321"/>
            <a:ext cx="811259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defRPr/>
            </a:pPr>
            <a:r>
              <a:rPr lang="zh-CN" altLang="en-US" sz="1200" kern="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长春市运维审批招标工作</a:t>
            </a:r>
            <a:endParaRPr lang="zh-CN" altLang="en-US" sz="1200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2" name="TextBox 51"/>
          <p:cNvSpPr txBox="1"/>
          <p:nvPr/>
        </p:nvSpPr>
        <p:spPr>
          <a:xfrm rot="19904536">
            <a:off x="3794070" y="1946320"/>
            <a:ext cx="3485142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下半年做</a:t>
            </a:r>
            <a:r>
              <a:rPr lang="zh-CN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的事</a:t>
            </a:r>
            <a:endParaRPr lang="zh-CN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7" name="TextBox 49"/>
          <p:cNvSpPr txBox="1"/>
          <p:nvPr/>
        </p:nvSpPr>
        <p:spPr>
          <a:xfrm>
            <a:off x="4963241" y="3249435"/>
            <a:ext cx="82568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defRPr/>
            </a:pPr>
            <a:r>
              <a:rPr lang="zh-CN" altLang="en-US" sz="1200" kern="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长春电子督办及异动管理项目招标工作</a:t>
            </a:r>
            <a:endParaRPr lang="zh-CN" altLang="en-US" sz="1200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8" name="TextBox 49"/>
          <p:cNvSpPr txBox="1"/>
          <p:nvPr/>
        </p:nvSpPr>
        <p:spPr>
          <a:xfrm>
            <a:off x="4505393" y="1311336"/>
            <a:ext cx="825688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defRPr/>
            </a:pPr>
            <a:r>
              <a:rPr lang="en-US" altLang="zh-CN" sz="1200" kern="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2B</a:t>
            </a:r>
            <a:r>
              <a:rPr lang="zh-CN" altLang="en-US" sz="1200" kern="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业务推广工作</a:t>
            </a:r>
            <a:endParaRPr lang="zh-CN" altLang="en-US" sz="1200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27998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75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3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/>
      <p:bldP spid="41" grpId="0"/>
      <p:bldP spid="42" grpId="0"/>
      <p:bldP spid="43" grpId="0"/>
      <p:bldP spid="44" grpId="0"/>
      <p:bldP spid="45" grpId="0"/>
      <p:bldP spid="46" grpId="0"/>
      <p:bldP spid="48" grpId="0"/>
      <p:bldP spid="50" grpId="0"/>
      <p:bldP spid="51" grpId="0"/>
      <p:bldP spid="52" grpId="0"/>
      <p:bldP spid="27" grpId="0"/>
      <p:bldP spid="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5549208" y="195486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www.1ppt.com/moban/     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www.1ppt.com/hangye/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www.1ppt.com/jieri/   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素材下载：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www.1ppt.com/sucai/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背景图片：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www.1ppt.com/beijing/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图表下载：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www.1ppt.com/tubiao/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优秀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www.1ppt.com/powerpoint/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Word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www.1ppt.com/word/              Excel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www.1ppt.com/excel/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www.1ppt.com/ziliao/        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课件下载：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www.1ppt.com/kejian/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www.1ppt.com/fanwen/             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www.1ppt.com/shiti/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www.1ppt.com/jiaoan/ 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字体下载：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www.1ppt.com/ziti/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endParaRPr kumimoji="0" lang="zh-CN" altLang="en-US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8" y="0"/>
            <a:ext cx="9129103" cy="51435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6" cstate="screen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36776" y="0"/>
            <a:ext cx="3199775" cy="51435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71600" y="1995686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spc="300" dirty="0">
                <a:solidFill>
                  <a:srgbClr val="3090D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汇报完毕，谢谢观赏</a:t>
            </a:r>
          </a:p>
        </p:txBody>
      </p:sp>
    </p:spTree>
    <p:extLst>
      <p:ext uri="{BB962C8B-B14F-4D97-AF65-F5344CB8AC3E}">
        <p14:creationId xmlns:p14="http://schemas.microsoft.com/office/powerpoint/2010/main" val="2206858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788867" y="771550"/>
            <a:ext cx="400989" cy="432048"/>
          </a:xfrm>
          <a:prstGeom prst="rect">
            <a:avLst/>
          </a:prstGeom>
          <a:solidFill>
            <a:srgbClr val="309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80009" y="802908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01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3225859" y="771550"/>
            <a:ext cx="3362365" cy="432048"/>
            <a:chOff x="3369875" y="1633364"/>
            <a:chExt cx="3362365" cy="432048"/>
          </a:xfrm>
        </p:grpSpPr>
        <p:sp>
          <p:nvSpPr>
            <p:cNvPr id="9" name="矩形 8"/>
            <p:cNvSpPr/>
            <p:nvPr/>
          </p:nvSpPr>
          <p:spPr>
            <a:xfrm>
              <a:off x="3369875" y="1633364"/>
              <a:ext cx="3362365" cy="432048"/>
            </a:xfrm>
            <a:prstGeom prst="rect">
              <a:avLst/>
            </a:prstGeom>
            <a:solidFill>
              <a:srgbClr val="3090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497320" y="1680111"/>
              <a:ext cx="203132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6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一、二季度营销情况</a:t>
              </a:r>
              <a:endPara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2780658" y="1576412"/>
            <a:ext cx="400989" cy="432048"/>
          </a:xfrm>
          <a:prstGeom prst="rect">
            <a:avLst/>
          </a:prstGeom>
          <a:solidFill>
            <a:srgbClr val="309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71800" y="160777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02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3217650" y="1576412"/>
            <a:ext cx="3362365" cy="432048"/>
            <a:chOff x="3369875" y="2263434"/>
            <a:chExt cx="3362365" cy="432048"/>
          </a:xfrm>
        </p:grpSpPr>
        <p:sp>
          <p:nvSpPr>
            <p:cNvPr id="14" name="矩形 13"/>
            <p:cNvSpPr/>
            <p:nvPr/>
          </p:nvSpPr>
          <p:spPr>
            <a:xfrm>
              <a:off x="3369875" y="2263434"/>
              <a:ext cx="3362365" cy="432048"/>
            </a:xfrm>
            <a:prstGeom prst="rect">
              <a:avLst/>
            </a:prstGeom>
            <a:solidFill>
              <a:srgbClr val="3090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497320" y="2310181"/>
              <a:ext cx="203132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6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服务质量及人员管理</a:t>
              </a:r>
              <a:endPara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31" name="五边形 30"/>
          <p:cNvSpPr/>
          <p:nvPr/>
        </p:nvSpPr>
        <p:spPr>
          <a:xfrm>
            <a:off x="0" y="193204"/>
            <a:ext cx="373643" cy="432048"/>
          </a:xfrm>
          <a:prstGeom prst="homePlate">
            <a:avLst/>
          </a:prstGeom>
          <a:solidFill>
            <a:srgbClr val="309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7989" y="209173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rgbClr val="48301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目录</a:t>
            </a:r>
          </a:p>
        </p:txBody>
      </p:sp>
      <p:sp>
        <p:nvSpPr>
          <p:cNvPr id="16" name="矩形 15"/>
          <p:cNvSpPr/>
          <p:nvPr/>
        </p:nvSpPr>
        <p:spPr>
          <a:xfrm>
            <a:off x="2780658" y="2283718"/>
            <a:ext cx="400989" cy="432048"/>
          </a:xfrm>
          <a:prstGeom prst="rect">
            <a:avLst/>
          </a:prstGeom>
          <a:solidFill>
            <a:srgbClr val="309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7" name="TextBox 11"/>
          <p:cNvSpPr txBox="1"/>
          <p:nvPr/>
        </p:nvSpPr>
        <p:spPr>
          <a:xfrm>
            <a:off x="2771800" y="2315076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03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3217650" y="2283718"/>
            <a:ext cx="3362365" cy="432048"/>
            <a:chOff x="3369875" y="2263434"/>
            <a:chExt cx="3362365" cy="432048"/>
          </a:xfrm>
        </p:grpSpPr>
        <p:sp>
          <p:nvSpPr>
            <p:cNvPr id="19" name="矩形 18"/>
            <p:cNvSpPr/>
            <p:nvPr/>
          </p:nvSpPr>
          <p:spPr>
            <a:xfrm>
              <a:off x="3369875" y="2263434"/>
              <a:ext cx="3362365" cy="432048"/>
            </a:xfrm>
            <a:prstGeom prst="rect">
              <a:avLst/>
            </a:prstGeom>
            <a:solidFill>
              <a:srgbClr val="3090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0" name="TextBox 14"/>
            <p:cNvSpPr txBox="1"/>
            <p:nvPr/>
          </p:nvSpPr>
          <p:spPr>
            <a:xfrm>
              <a:off x="3497320" y="2310181"/>
              <a:ext cx="203132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6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三、四季度预销情况</a:t>
              </a:r>
              <a:endPara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21" name="矩形 20"/>
          <p:cNvSpPr/>
          <p:nvPr/>
        </p:nvSpPr>
        <p:spPr>
          <a:xfrm>
            <a:off x="2780658" y="3075806"/>
            <a:ext cx="400989" cy="432048"/>
          </a:xfrm>
          <a:prstGeom prst="rect">
            <a:avLst/>
          </a:prstGeom>
          <a:solidFill>
            <a:srgbClr val="309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2" name="TextBox 11"/>
          <p:cNvSpPr txBox="1"/>
          <p:nvPr/>
        </p:nvSpPr>
        <p:spPr>
          <a:xfrm>
            <a:off x="2771800" y="3107164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04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3217650" y="3075806"/>
            <a:ext cx="3362365" cy="432048"/>
            <a:chOff x="3369875" y="2263434"/>
            <a:chExt cx="3362365" cy="432048"/>
          </a:xfrm>
        </p:grpSpPr>
        <p:sp>
          <p:nvSpPr>
            <p:cNvPr id="24" name="矩形 23"/>
            <p:cNvSpPr/>
            <p:nvPr/>
          </p:nvSpPr>
          <p:spPr>
            <a:xfrm>
              <a:off x="3369875" y="2263434"/>
              <a:ext cx="3362365" cy="432048"/>
            </a:xfrm>
            <a:prstGeom prst="rect">
              <a:avLst/>
            </a:prstGeom>
            <a:solidFill>
              <a:srgbClr val="3090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5" name="TextBox 14"/>
            <p:cNvSpPr txBox="1"/>
            <p:nvPr/>
          </p:nvSpPr>
          <p:spPr>
            <a:xfrm>
              <a:off x="3497320" y="2310181"/>
              <a:ext cx="100540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6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预算控制</a:t>
              </a:r>
              <a:endPara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26" name="矩形 25"/>
          <p:cNvSpPr/>
          <p:nvPr/>
        </p:nvSpPr>
        <p:spPr>
          <a:xfrm>
            <a:off x="2780658" y="3871376"/>
            <a:ext cx="400989" cy="432048"/>
          </a:xfrm>
          <a:prstGeom prst="rect">
            <a:avLst/>
          </a:prstGeom>
          <a:solidFill>
            <a:srgbClr val="309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7" name="TextBox 11"/>
          <p:cNvSpPr txBox="1"/>
          <p:nvPr/>
        </p:nvSpPr>
        <p:spPr>
          <a:xfrm>
            <a:off x="2771800" y="3902734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05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3217650" y="3871376"/>
            <a:ext cx="3362365" cy="432048"/>
            <a:chOff x="3369875" y="2263434"/>
            <a:chExt cx="3362365" cy="432048"/>
          </a:xfrm>
        </p:grpSpPr>
        <p:sp>
          <p:nvSpPr>
            <p:cNvPr id="29" name="矩形 28"/>
            <p:cNvSpPr/>
            <p:nvPr/>
          </p:nvSpPr>
          <p:spPr>
            <a:xfrm>
              <a:off x="3369875" y="2263434"/>
              <a:ext cx="3362365" cy="432048"/>
            </a:xfrm>
            <a:prstGeom prst="rect">
              <a:avLst/>
            </a:prstGeom>
            <a:solidFill>
              <a:srgbClr val="3090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30" name="TextBox 14"/>
            <p:cNvSpPr txBox="1"/>
            <p:nvPr/>
          </p:nvSpPr>
          <p:spPr>
            <a:xfrm>
              <a:off x="3497320" y="2310181"/>
              <a:ext cx="203132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6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三、四季度工作按排</a:t>
              </a:r>
              <a:endPara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7293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650"/>
                            </p:stCondLst>
                            <p:childTnLst>
                              <p:par>
                                <p:cTn id="2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15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650"/>
                            </p:stCondLst>
                            <p:childTnLst>
                              <p:par>
                                <p:cTn id="3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15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800"/>
                            </p:stCondLst>
                            <p:childTnLst>
                              <p:par>
                                <p:cTn id="5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3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" presetClass="entr" presetSubtype="8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950"/>
                            </p:stCondLst>
                            <p:childTnLst>
                              <p:par>
                                <p:cTn id="6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45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" presetClass="entr" presetSubtype="8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100"/>
                            </p:stCondLst>
                            <p:childTnLst>
                              <p:par>
                                <p:cTn id="8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6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1" grpId="0" animBg="1"/>
      <p:bldP spid="12" grpId="0"/>
      <p:bldP spid="31" grpId="0" animBg="1"/>
      <p:bldP spid="32" grpId="0"/>
      <p:bldP spid="16" grpId="0" animBg="1"/>
      <p:bldP spid="17" grpId="0"/>
      <p:bldP spid="21" grpId="0" animBg="1"/>
      <p:bldP spid="22" grpId="0"/>
      <p:bldP spid="26" grpId="0" animBg="1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五边形 3"/>
          <p:cNvSpPr/>
          <p:nvPr/>
        </p:nvSpPr>
        <p:spPr>
          <a:xfrm>
            <a:off x="0" y="1851100"/>
            <a:ext cx="3203848" cy="1441301"/>
          </a:xfrm>
          <a:prstGeom prst="homePlate">
            <a:avLst/>
          </a:prstGeom>
          <a:solidFill>
            <a:srgbClr val="309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79218" y="2067694"/>
            <a:ext cx="1697038" cy="52387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Part One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417093" y="1814513"/>
            <a:ext cx="176212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9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01</a:t>
            </a:r>
            <a:endParaRPr lang="zh-CN" altLang="en-US" sz="96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" name="TextBox 4"/>
          <p:cNvSpPr txBox="1"/>
          <p:nvPr/>
        </p:nvSpPr>
        <p:spPr>
          <a:xfrm>
            <a:off x="5151499" y="2715766"/>
            <a:ext cx="2492990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一、二季度营销情况</a:t>
            </a:r>
          </a:p>
        </p:txBody>
      </p:sp>
      <p:sp>
        <p:nvSpPr>
          <p:cNvPr id="9" name="TextBox 4"/>
          <p:cNvSpPr txBox="1"/>
          <p:nvPr/>
        </p:nvSpPr>
        <p:spPr>
          <a:xfrm>
            <a:off x="251520" y="2371695"/>
            <a:ext cx="2236510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辽吉黑蒙服务区域</a:t>
            </a:r>
            <a:endParaRPr lang="zh-CN" altLang="en-US" sz="2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37197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五边形 4"/>
          <p:cNvSpPr/>
          <p:nvPr/>
        </p:nvSpPr>
        <p:spPr>
          <a:xfrm>
            <a:off x="0" y="193204"/>
            <a:ext cx="373643" cy="432048"/>
          </a:xfrm>
          <a:prstGeom prst="homePlate">
            <a:avLst/>
          </a:prstGeom>
          <a:solidFill>
            <a:srgbClr val="309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7989" y="209173"/>
            <a:ext cx="2492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一、二季度营销情况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03145" y="1499897"/>
            <a:ext cx="185018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9</a:t>
            </a:r>
            <a:r>
              <a:rPr lang="en-US" altLang="zh-CN" sz="6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0%</a:t>
            </a:r>
            <a:endParaRPr lang="zh-CN" altLang="en-US" sz="6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85635"/>
              </p:ext>
            </p:extLst>
          </p:nvPr>
        </p:nvGraphicFramePr>
        <p:xfrm>
          <a:off x="827584" y="625252"/>
          <a:ext cx="7560841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4690"/>
                <a:gridCol w="4879926"/>
                <a:gridCol w="769932"/>
                <a:gridCol w="1246293"/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类别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项目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数量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金额（万）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内蒙古省厅长天平台运维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29.3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内蒙古赤峰市自动监控数据政务资源共享项目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38.15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辽宁营口平台迁移及数据恢复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1.2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CN" altLang="en-US" dirty="0"/>
                    </a:p>
                  </a:txBody>
                  <a:tcPr/>
                </a:tc>
              </a:tr>
              <a:tr h="370840">
                <a:tc rowSpan="6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2B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吉林省鑫祥有限责任公司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松源市鑫祥有限责任公司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1.96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榆树市鸿大环保电力有限公司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0.98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呼各浩特市京城固体处置有限公司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0.98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包头市普拉特新能源有限公司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1.96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内蒙古亿点科技有限公司（代理）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dirty="0" smtClean="0"/>
                        <a:t>0.75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总计：</a:t>
                      </a:r>
                      <a:endParaRPr lang="zh-CN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6981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五边形 3"/>
          <p:cNvSpPr/>
          <p:nvPr/>
        </p:nvSpPr>
        <p:spPr>
          <a:xfrm>
            <a:off x="0" y="1851100"/>
            <a:ext cx="3203848" cy="1441301"/>
          </a:xfrm>
          <a:prstGeom prst="homePlate">
            <a:avLst/>
          </a:prstGeom>
          <a:solidFill>
            <a:srgbClr val="309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79218" y="2067694"/>
            <a:ext cx="1672637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Part Two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98219" y="2643758"/>
            <a:ext cx="304618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服务质量及人员管理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417093" y="1814513"/>
            <a:ext cx="176202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9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02</a:t>
            </a:r>
            <a:endParaRPr lang="zh-CN" altLang="en-US" sz="96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" name="TextBox 4"/>
          <p:cNvSpPr txBox="1"/>
          <p:nvPr/>
        </p:nvSpPr>
        <p:spPr>
          <a:xfrm>
            <a:off x="323528" y="2371695"/>
            <a:ext cx="2236510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辽吉黑蒙服务区域</a:t>
            </a:r>
            <a:endParaRPr lang="zh-CN" altLang="en-US" sz="2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74871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五边形 4"/>
          <p:cNvSpPr/>
          <p:nvPr/>
        </p:nvSpPr>
        <p:spPr>
          <a:xfrm>
            <a:off x="0" y="193204"/>
            <a:ext cx="373643" cy="432048"/>
          </a:xfrm>
          <a:prstGeom prst="homePlate">
            <a:avLst/>
          </a:prstGeom>
          <a:solidFill>
            <a:srgbClr val="309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7989" y="209173"/>
            <a:ext cx="2492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服务质量及人员管理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664484" y="699542"/>
            <a:ext cx="5493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立足品质，创建优质服务，如何持续保障客户满意。</a:t>
            </a:r>
            <a:endParaRPr lang="zh-CN" altLang="en-US" dirty="0"/>
          </a:p>
        </p:txBody>
      </p:sp>
      <p:sp>
        <p:nvSpPr>
          <p:cNvPr id="36" name="环形箭头 35"/>
          <p:cNvSpPr/>
          <p:nvPr/>
        </p:nvSpPr>
        <p:spPr>
          <a:xfrm>
            <a:off x="5080600" y="1786296"/>
            <a:ext cx="2304256" cy="2304256"/>
          </a:xfrm>
          <a:prstGeom prst="circularArrow">
            <a:avLst>
              <a:gd name="adj1" fmla="val 17802"/>
              <a:gd name="adj2" fmla="val 1071365"/>
              <a:gd name="adj3" fmla="val 16896191"/>
              <a:gd name="adj4" fmla="val 10800000"/>
              <a:gd name="adj5" fmla="val 18983"/>
            </a:avLst>
          </a:prstGeom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7" name="环形箭头 36"/>
          <p:cNvSpPr/>
          <p:nvPr/>
        </p:nvSpPr>
        <p:spPr>
          <a:xfrm>
            <a:off x="4090072" y="1007786"/>
            <a:ext cx="2304256" cy="2304256"/>
          </a:xfrm>
          <a:prstGeom prst="circularArrow">
            <a:avLst>
              <a:gd name="adj1" fmla="val 17802"/>
              <a:gd name="adj2" fmla="val 1071365"/>
              <a:gd name="adj3" fmla="val 16896191"/>
              <a:gd name="adj4" fmla="val 10800000"/>
              <a:gd name="adj5" fmla="val 18983"/>
            </a:avLst>
          </a:prstGeom>
          <a:scene3d>
            <a:camera prst="orthographicFront">
              <a:rot lat="0" lon="0" rev="189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0" name="环形箭头 39"/>
          <p:cNvSpPr/>
          <p:nvPr/>
        </p:nvSpPr>
        <p:spPr>
          <a:xfrm>
            <a:off x="2234373" y="3353870"/>
            <a:ext cx="2304256" cy="2304256"/>
          </a:xfrm>
          <a:prstGeom prst="circularArrow">
            <a:avLst>
              <a:gd name="adj1" fmla="val 17802"/>
              <a:gd name="adj2" fmla="val 1071365"/>
              <a:gd name="adj3" fmla="val 16896191"/>
              <a:gd name="adj4" fmla="val 10800000"/>
              <a:gd name="adj5" fmla="val 18983"/>
            </a:avLst>
          </a:prstGeom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1" name="环形箭头 40"/>
          <p:cNvSpPr/>
          <p:nvPr/>
        </p:nvSpPr>
        <p:spPr>
          <a:xfrm>
            <a:off x="2080095" y="2139741"/>
            <a:ext cx="2304256" cy="2304256"/>
          </a:xfrm>
          <a:prstGeom prst="circularArrow">
            <a:avLst>
              <a:gd name="adj1" fmla="val 17802"/>
              <a:gd name="adj2" fmla="val 1071365"/>
              <a:gd name="adj3" fmla="val 16896191"/>
              <a:gd name="adj4" fmla="val 10800000"/>
              <a:gd name="adj5" fmla="val 18983"/>
            </a:avLst>
          </a:prstGeom>
          <a:scene3d>
            <a:camera prst="orthographicFront">
              <a:rot lat="0" lon="0" rev="27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5" name="环形箭头 34"/>
          <p:cNvSpPr/>
          <p:nvPr/>
        </p:nvSpPr>
        <p:spPr>
          <a:xfrm>
            <a:off x="2852142" y="1181147"/>
            <a:ext cx="2304256" cy="2304256"/>
          </a:xfrm>
          <a:prstGeom prst="circularArrow">
            <a:avLst>
              <a:gd name="adj1" fmla="val 17802"/>
              <a:gd name="adj2" fmla="val 1183782"/>
              <a:gd name="adj3" fmla="val 16896191"/>
              <a:gd name="adj4" fmla="val 10800000"/>
              <a:gd name="adj5" fmla="val 189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环形箭头 9"/>
          <p:cNvSpPr/>
          <p:nvPr/>
        </p:nvSpPr>
        <p:spPr>
          <a:xfrm>
            <a:off x="5232196" y="2998254"/>
            <a:ext cx="2304256" cy="2304256"/>
          </a:xfrm>
          <a:prstGeom prst="circularArrow">
            <a:avLst>
              <a:gd name="adj1" fmla="val 17802"/>
              <a:gd name="adj2" fmla="val 1071365"/>
              <a:gd name="adj3" fmla="val 16896191"/>
              <a:gd name="adj4" fmla="val 10800000"/>
              <a:gd name="adj5" fmla="val 18983"/>
            </a:avLst>
          </a:prstGeom>
          <a:scene3d>
            <a:camera prst="orthographicFront">
              <a:rot lat="0" lon="0" rev="135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8" name="环形箭头 37"/>
          <p:cNvSpPr/>
          <p:nvPr/>
        </p:nvSpPr>
        <p:spPr>
          <a:xfrm>
            <a:off x="4470153" y="3953291"/>
            <a:ext cx="2304256" cy="2304256"/>
          </a:xfrm>
          <a:prstGeom prst="circularArrow">
            <a:avLst>
              <a:gd name="adj1" fmla="val 17802"/>
              <a:gd name="adj2" fmla="val 1071365"/>
              <a:gd name="adj3" fmla="val 16896191"/>
              <a:gd name="adj4" fmla="val 10800000"/>
              <a:gd name="adj5" fmla="val 18983"/>
            </a:avLst>
          </a:prstGeom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9" name="环形箭头 38"/>
          <p:cNvSpPr/>
          <p:nvPr/>
        </p:nvSpPr>
        <p:spPr>
          <a:xfrm>
            <a:off x="3259262" y="4049737"/>
            <a:ext cx="2304256" cy="2304256"/>
          </a:xfrm>
          <a:prstGeom prst="circularArrow">
            <a:avLst>
              <a:gd name="adj1" fmla="val 17802"/>
              <a:gd name="adj2" fmla="val 1071365"/>
              <a:gd name="adj3" fmla="val 16896191"/>
              <a:gd name="adj4" fmla="val 10800000"/>
              <a:gd name="adj5" fmla="val 18983"/>
            </a:avLst>
          </a:prstGeom>
          <a:scene3d>
            <a:camera prst="orthographicFront">
              <a:rot lat="0" lon="0" rev="81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 rot="737860">
            <a:off x="4304126" y="1419668"/>
            <a:ext cx="141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专注于客户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 rot="3244282">
            <a:off x="5405629" y="217233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数据搜集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 rot="5400000">
            <a:off x="5876492" y="3317341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解读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 rot="19379276">
            <a:off x="5036905" y="4363488"/>
            <a:ext cx="876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结构化</a:t>
            </a:r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3892298" y="457672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量化</a:t>
            </a:r>
            <a:endParaRPr lang="zh-CN" altLang="en-US" dirty="0"/>
          </a:p>
        </p:txBody>
      </p:sp>
      <p:sp>
        <p:nvSpPr>
          <p:cNvPr id="17" name="文本框 16"/>
          <p:cNvSpPr txBox="1"/>
          <p:nvPr/>
        </p:nvSpPr>
        <p:spPr>
          <a:xfrm rot="14118972">
            <a:off x="2740170" y="382517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审核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 rot="16440711">
            <a:off x="2569555" y="2629671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部署</a:t>
            </a:r>
            <a:endParaRPr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 rot="19903660">
            <a:off x="3399084" y="154303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监控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08979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五边形 4"/>
          <p:cNvSpPr/>
          <p:nvPr/>
        </p:nvSpPr>
        <p:spPr>
          <a:xfrm>
            <a:off x="0" y="193204"/>
            <a:ext cx="373643" cy="432048"/>
          </a:xfrm>
          <a:prstGeom prst="homePlate">
            <a:avLst/>
          </a:prstGeom>
          <a:solidFill>
            <a:srgbClr val="309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7989" y="209173"/>
            <a:ext cx="2492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服务质量及人员管理</a:t>
            </a:r>
          </a:p>
        </p:txBody>
      </p:sp>
      <p:sp>
        <p:nvSpPr>
          <p:cNvPr id="2" name="右箭头 1"/>
          <p:cNvSpPr/>
          <p:nvPr/>
        </p:nvSpPr>
        <p:spPr>
          <a:xfrm>
            <a:off x="0" y="1059582"/>
            <a:ext cx="14756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专注于客户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472148" y="952440"/>
            <a:ext cx="7668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对于驻地服务必须专心、专业的方式完成相关工作内容，更应该注重于质量、品质、高效的方法去完成工作。</a:t>
            </a:r>
            <a:endParaRPr lang="zh-CN" altLang="en-US" dirty="0"/>
          </a:p>
        </p:txBody>
      </p:sp>
      <p:sp>
        <p:nvSpPr>
          <p:cNvPr id="29" name="右箭头 28"/>
          <p:cNvSpPr/>
          <p:nvPr/>
        </p:nvSpPr>
        <p:spPr>
          <a:xfrm>
            <a:off x="0" y="1618762"/>
            <a:ext cx="1468656" cy="430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数据收集</a:t>
            </a:r>
            <a:endParaRPr lang="zh-CN" altLang="en-US" dirty="0"/>
          </a:p>
        </p:txBody>
      </p:sp>
      <p:sp>
        <p:nvSpPr>
          <p:cNvPr id="30" name="文本框 29"/>
          <p:cNvSpPr txBox="1"/>
          <p:nvPr/>
        </p:nvSpPr>
        <p:spPr>
          <a:xfrm>
            <a:off x="1465148" y="1698362"/>
            <a:ext cx="7668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“项目管理考核”</a:t>
            </a:r>
            <a:endParaRPr lang="zh-CN" altLang="en-US" dirty="0"/>
          </a:p>
        </p:txBody>
      </p:sp>
      <p:sp>
        <p:nvSpPr>
          <p:cNvPr id="33" name="右箭头 32"/>
          <p:cNvSpPr/>
          <p:nvPr/>
        </p:nvSpPr>
        <p:spPr>
          <a:xfrm>
            <a:off x="-10508" y="2255832"/>
            <a:ext cx="14756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解读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1547664" y="2211710"/>
            <a:ext cx="48013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预期服务：计划内的服务，称为预期服务。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感知服务：实际经历的服务，称为感知服务。</a:t>
            </a:r>
            <a:endParaRPr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1160746" y="3188398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高质量超出期望：</a:t>
            </a:r>
            <a:endParaRPr lang="zh-CN" altLang="en-US" dirty="0"/>
          </a:p>
        </p:txBody>
      </p:sp>
      <p:sp>
        <p:nvSpPr>
          <p:cNvPr id="39" name="文本框 38"/>
          <p:cNvSpPr txBox="1"/>
          <p:nvPr/>
        </p:nvSpPr>
        <p:spPr>
          <a:xfrm>
            <a:off x="1202140" y="3795886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满意的服务：</a:t>
            </a:r>
            <a:endParaRPr lang="zh-CN" altLang="en-US" dirty="0"/>
          </a:p>
        </p:txBody>
      </p:sp>
      <p:sp>
        <p:nvSpPr>
          <p:cNvPr id="41" name="文本框 40"/>
          <p:cNvSpPr txBox="1"/>
          <p:nvPr/>
        </p:nvSpPr>
        <p:spPr>
          <a:xfrm>
            <a:off x="1156945" y="4443958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不可接受的服务：</a:t>
            </a:r>
            <a:endParaRPr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3188270" y="3169024"/>
            <a:ext cx="2483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*感知服务 </a:t>
            </a:r>
            <a:r>
              <a:rPr lang="en-US" altLang="zh-CN" dirty="0" smtClean="0"/>
              <a:t>&gt; </a:t>
            </a:r>
            <a:r>
              <a:rPr lang="zh-CN" altLang="en-US" dirty="0" smtClean="0"/>
              <a:t>预期服务</a:t>
            </a:r>
            <a:r>
              <a:rPr lang="en-US" altLang="zh-CN" dirty="0" smtClean="0"/>
              <a:t>*</a:t>
            </a:r>
            <a:endParaRPr lang="zh-CN" altLang="en-US" dirty="0"/>
          </a:p>
        </p:txBody>
      </p:sp>
      <p:sp>
        <p:nvSpPr>
          <p:cNvPr id="43" name="文本框 42"/>
          <p:cNvSpPr txBox="1"/>
          <p:nvPr/>
        </p:nvSpPr>
        <p:spPr>
          <a:xfrm>
            <a:off x="3275856" y="3723878"/>
            <a:ext cx="2199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感知服务 </a:t>
            </a:r>
            <a:r>
              <a:rPr lang="en-US" altLang="zh-CN" dirty="0" smtClean="0"/>
              <a:t>=</a:t>
            </a:r>
            <a:r>
              <a:rPr lang="zh-CN" altLang="en-US" dirty="0" smtClean="0"/>
              <a:t>预期服务</a:t>
            </a:r>
            <a:endParaRPr lang="zh-CN" altLang="en-US" dirty="0"/>
          </a:p>
        </p:txBody>
      </p:sp>
      <p:sp>
        <p:nvSpPr>
          <p:cNvPr id="44" name="文本框 43"/>
          <p:cNvSpPr txBox="1"/>
          <p:nvPr/>
        </p:nvSpPr>
        <p:spPr>
          <a:xfrm>
            <a:off x="3308463" y="4434666"/>
            <a:ext cx="2199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感知服务 </a:t>
            </a:r>
            <a:r>
              <a:rPr lang="en-US" altLang="zh-CN" dirty="0"/>
              <a:t>&lt;</a:t>
            </a:r>
            <a:r>
              <a:rPr lang="zh-CN" altLang="en-US" dirty="0" smtClean="0"/>
              <a:t>预期服务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76494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五边形 4"/>
          <p:cNvSpPr/>
          <p:nvPr/>
        </p:nvSpPr>
        <p:spPr>
          <a:xfrm>
            <a:off x="0" y="193204"/>
            <a:ext cx="373643" cy="432048"/>
          </a:xfrm>
          <a:prstGeom prst="homePlate">
            <a:avLst/>
          </a:prstGeom>
          <a:solidFill>
            <a:srgbClr val="309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7989" y="209173"/>
            <a:ext cx="2492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服务质量及人员管理</a:t>
            </a:r>
          </a:p>
        </p:txBody>
      </p:sp>
      <p:sp>
        <p:nvSpPr>
          <p:cNvPr id="22" name="右箭头 21"/>
          <p:cNvSpPr/>
          <p:nvPr/>
        </p:nvSpPr>
        <p:spPr>
          <a:xfrm>
            <a:off x="-10508" y="959688"/>
            <a:ext cx="14756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结构化</a:t>
            </a:r>
            <a:endParaRPr lang="zh-CN" altLang="en-US" dirty="0"/>
          </a:p>
        </p:txBody>
      </p:sp>
      <p:sp>
        <p:nvSpPr>
          <p:cNvPr id="23" name="文本框 22"/>
          <p:cNvSpPr txBox="1"/>
          <p:nvPr/>
        </p:nvSpPr>
        <p:spPr>
          <a:xfrm>
            <a:off x="1547664" y="915566"/>
            <a:ext cx="5262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服务流程是否高效？从简化流程、提升技术能力！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7664" y="1491630"/>
            <a:ext cx="6270840" cy="3201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16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五边形 4"/>
          <p:cNvSpPr/>
          <p:nvPr/>
        </p:nvSpPr>
        <p:spPr>
          <a:xfrm>
            <a:off x="0" y="193204"/>
            <a:ext cx="373643" cy="432048"/>
          </a:xfrm>
          <a:prstGeom prst="homePlate">
            <a:avLst/>
          </a:prstGeom>
          <a:solidFill>
            <a:srgbClr val="309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7989" y="209173"/>
            <a:ext cx="2492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服务质量及人员管理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60" y="699542"/>
            <a:ext cx="7927024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65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39884CE0-4FB5-49D2-9512-F486269A9ED2}">
  <we:reference id="wa104178141" version="3.10.0.197" store="zh-CN" storeType="OMEX"/>
  <we:alternateReferences>
    <we:reference id="WA104178141" version="3.10.0.197" store="WA104178141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1992</TotalTime>
  <Words>608</Words>
  <Application>Microsoft Office PowerPoint</Application>
  <PresentationFormat>全屏显示(16:9)</PresentationFormat>
  <Paragraphs>199</Paragraphs>
  <Slides>17</Slides>
  <Notes>17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3" baseType="lpstr">
      <vt:lpstr>时尚中黑简体</vt:lpstr>
      <vt:lpstr>宋体</vt:lpstr>
      <vt:lpstr>微软雅黑</vt:lpstr>
      <vt:lpstr>Arial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蓝色工作汇报</dc:title>
  <dc:creator>第一PPT</dc:creator>
  <cp:keywords>www.1ppt.com</cp:keywords>
  <dc:description>第一PPT</dc:description>
  <cp:lastModifiedBy>GL</cp:lastModifiedBy>
  <cp:revision>133</cp:revision>
  <dcterms:created xsi:type="dcterms:W3CDTF">2015-01-08T06:32:00Z</dcterms:created>
  <dcterms:modified xsi:type="dcterms:W3CDTF">2019-06-26T01:44:46Z</dcterms:modified>
</cp:coreProperties>
</file>