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6" r:id="rId2"/>
    <p:sldId id="257" r:id="rId3"/>
    <p:sldId id="258" r:id="rId4"/>
    <p:sldId id="269" r:id="rId5"/>
    <p:sldId id="265" r:id="rId6"/>
    <p:sldId id="266" r:id="rId7"/>
    <p:sldId id="267" r:id="rId8"/>
    <p:sldId id="274" r:id="rId9"/>
    <p:sldId id="275" r:id="rId10"/>
    <p:sldId id="299" r:id="rId11"/>
    <p:sldId id="300" r:id="rId12"/>
    <p:sldId id="301" r:id="rId13"/>
    <p:sldId id="302" r:id="rId14"/>
    <p:sldId id="303" r:id="rId15"/>
    <p:sldId id="304" r:id="rId16"/>
    <p:sldId id="297" r:id="rId17"/>
    <p:sldId id="291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0D8"/>
    <a:srgbClr val="483018"/>
    <a:srgbClr val="C0A878"/>
    <a:srgbClr val="F3DEB8"/>
    <a:srgbClr val="0A9B06"/>
    <a:srgbClr val="E8EFC1"/>
    <a:srgbClr val="307800"/>
    <a:srgbClr val="1E4C7E"/>
    <a:srgbClr val="EAEAEA"/>
    <a:srgbClr val="BA3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>
      <p:cViewPr varScale="1">
        <p:scale>
          <a:sx n="122" d="100"/>
          <a:sy n="122" d="100"/>
        </p:scale>
        <p:origin x="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48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A8C47-9B71-4AF0-B928-2C3F90326C3E}" type="doc">
      <dgm:prSet loTypeId="urn:microsoft.com/office/officeart/2008/layout/AlternatingHexagons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F4FF1D8-AFC1-4295-A42A-14EFD05D2A81}">
      <dgm:prSet phldrT="[文本]"/>
      <dgm:spPr/>
      <dgm:t>
        <a:bodyPr/>
        <a:lstStyle/>
        <a:p>
          <a:r>
            <a:rPr lang="zh-CN" altLang="en-US" dirty="0" smtClean="0"/>
            <a:t>工资</a:t>
          </a:r>
          <a:endParaRPr lang="zh-CN" altLang="en-US" dirty="0"/>
        </a:p>
      </dgm:t>
    </dgm:pt>
    <dgm:pt modelId="{25C755A4-734B-459B-BDA7-65E472313B18}" type="parTrans" cxnId="{B94566F3-1A34-436E-9540-BEDF54FE6141}">
      <dgm:prSet/>
      <dgm:spPr/>
      <dgm:t>
        <a:bodyPr/>
        <a:lstStyle/>
        <a:p>
          <a:endParaRPr lang="zh-CN" altLang="en-US"/>
        </a:p>
      </dgm:t>
    </dgm:pt>
    <dgm:pt modelId="{F297845B-4992-40EC-8E6E-1D159460FDF3}" type="sibTrans" cxnId="{B94566F3-1A34-436E-9540-BEDF54FE6141}">
      <dgm:prSet/>
      <dgm:spPr/>
      <dgm:t>
        <a:bodyPr/>
        <a:lstStyle/>
        <a:p>
          <a:r>
            <a:rPr lang="zh-CN" altLang="en-US" dirty="0" smtClean="0"/>
            <a:t>奖罚</a:t>
          </a:r>
          <a:endParaRPr lang="zh-CN" altLang="en-US" dirty="0"/>
        </a:p>
      </dgm:t>
    </dgm:pt>
    <dgm:pt modelId="{E2D22480-1446-4AD4-B2BA-091577C08805}">
      <dgm:prSet phldrT="[文本]"/>
      <dgm:spPr/>
      <dgm:t>
        <a:bodyPr/>
        <a:lstStyle/>
        <a:p>
          <a:r>
            <a:rPr lang="zh-CN" altLang="en-US" dirty="0" smtClean="0"/>
            <a:t>人员成本</a:t>
          </a:r>
          <a:endParaRPr lang="zh-CN" altLang="en-US" dirty="0"/>
        </a:p>
      </dgm:t>
    </dgm:pt>
    <dgm:pt modelId="{F3451AD2-9802-4793-BCAB-4772D9CDBA0C}" type="parTrans" cxnId="{75990909-A47F-464D-98D4-A9DCF64D847C}">
      <dgm:prSet/>
      <dgm:spPr/>
      <dgm:t>
        <a:bodyPr/>
        <a:lstStyle/>
        <a:p>
          <a:endParaRPr lang="zh-CN" altLang="en-US"/>
        </a:p>
      </dgm:t>
    </dgm:pt>
    <dgm:pt modelId="{07F020E2-2773-4540-95DF-2CA529EACB91}" type="sibTrans" cxnId="{75990909-A47F-464D-98D4-A9DCF64D847C}">
      <dgm:prSet/>
      <dgm:spPr/>
      <dgm:t>
        <a:bodyPr/>
        <a:lstStyle/>
        <a:p>
          <a:endParaRPr lang="zh-CN" altLang="en-US"/>
        </a:p>
      </dgm:t>
    </dgm:pt>
    <dgm:pt modelId="{AAB48ED5-60A6-48AB-8EB8-CEBD1A74270E}">
      <dgm:prSet phldrT="[文本]"/>
      <dgm:spPr/>
      <dgm:t>
        <a:bodyPr/>
        <a:lstStyle/>
        <a:p>
          <a:r>
            <a:rPr lang="zh-CN" altLang="en-US" dirty="0" smtClean="0"/>
            <a:t>差旅</a:t>
          </a:r>
          <a:endParaRPr lang="zh-CN" altLang="en-US" dirty="0"/>
        </a:p>
      </dgm:t>
    </dgm:pt>
    <dgm:pt modelId="{DFA9E761-C565-4516-AD0C-A335BD691DBB}" type="parTrans" cxnId="{3A7F2D59-23C2-43D7-8CB3-79B939727158}">
      <dgm:prSet/>
      <dgm:spPr/>
      <dgm:t>
        <a:bodyPr/>
        <a:lstStyle/>
        <a:p>
          <a:endParaRPr lang="zh-CN" altLang="en-US"/>
        </a:p>
      </dgm:t>
    </dgm:pt>
    <dgm:pt modelId="{36D519AE-6465-4267-9B69-E5E9A6FC1533}" type="sibTrans" cxnId="{3A7F2D59-23C2-43D7-8CB3-79B939727158}">
      <dgm:prSet/>
      <dgm:spPr/>
      <dgm:t>
        <a:bodyPr/>
        <a:lstStyle/>
        <a:p>
          <a:r>
            <a:rPr lang="zh-CN" altLang="en-US" dirty="0" smtClean="0"/>
            <a:t>产品</a:t>
          </a:r>
          <a:endParaRPr lang="zh-CN" altLang="en-US" dirty="0"/>
        </a:p>
      </dgm:t>
    </dgm:pt>
    <dgm:pt modelId="{C2BA781B-56FE-43CD-A8C6-40CA3E325CDD}">
      <dgm:prSet phldrT="[文本]"/>
      <dgm:spPr/>
      <dgm:t>
        <a:bodyPr/>
        <a:lstStyle/>
        <a:p>
          <a:r>
            <a:rPr lang="zh-CN" altLang="en-US" dirty="0" smtClean="0"/>
            <a:t>经营成本</a:t>
          </a:r>
          <a:endParaRPr lang="zh-CN" altLang="en-US" dirty="0"/>
        </a:p>
      </dgm:t>
    </dgm:pt>
    <dgm:pt modelId="{3F0B32C6-CB7F-419E-BF5F-02D0C47B9ED8}" type="parTrans" cxnId="{E65EC864-420F-4656-BDB0-3F4005F4971F}">
      <dgm:prSet/>
      <dgm:spPr/>
      <dgm:t>
        <a:bodyPr/>
        <a:lstStyle/>
        <a:p>
          <a:endParaRPr lang="zh-CN" altLang="en-US"/>
        </a:p>
      </dgm:t>
    </dgm:pt>
    <dgm:pt modelId="{9A35E5FD-2B64-42B1-A16E-1225F97BC3BA}" type="sibTrans" cxnId="{E65EC864-420F-4656-BDB0-3F4005F4971F}">
      <dgm:prSet/>
      <dgm:spPr/>
      <dgm:t>
        <a:bodyPr/>
        <a:lstStyle/>
        <a:p>
          <a:endParaRPr lang="zh-CN" altLang="en-US"/>
        </a:p>
      </dgm:t>
    </dgm:pt>
    <dgm:pt modelId="{BC114992-855B-49BC-BADB-7A69543EEA14}">
      <dgm:prSet phldrT="[文本]"/>
      <dgm:spPr/>
      <dgm:t>
        <a:bodyPr/>
        <a:lstStyle/>
        <a:p>
          <a:r>
            <a:rPr lang="en-US" altLang="zh-CN" dirty="0" smtClean="0"/>
            <a:t>………</a:t>
          </a:r>
          <a:endParaRPr lang="zh-CN" altLang="en-US" dirty="0"/>
        </a:p>
      </dgm:t>
    </dgm:pt>
    <dgm:pt modelId="{B3CA02CA-AAD6-466B-9E6B-6053ACF4265B}" type="parTrans" cxnId="{CD7B9D28-4369-4028-BC43-1F8D5834173B}">
      <dgm:prSet/>
      <dgm:spPr/>
      <dgm:t>
        <a:bodyPr/>
        <a:lstStyle/>
        <a:p>
          <a:endParaRPr lang="zh-CN" altLang="en-US"/>
        </a:p>
      </dgm:t>
    </dgm:pt>
    <dgm:pt modelId="{D7BAAA27-13E0-40FE-91DE-DFFAAC030130}" type="sibTrans" cxnId="{CD7B9D28-4369-4028-BC43-1F8D5834173B}">
      <dgm:prSet/>
      <dgm:spPr/>
      <dgm:t>
        <a:bodyPr/>
        <a:lstStyle/>
        <a:p>
          <a:r>
            <a:rPr lang="zh-CN" altLang="en-US" dirty="0" smtClean="0"/>
            <a:t>酬礼</a:t>
          </a:r>
          <a:endParaRPr lang="zh-CN" altLang="en-US" dirty="0"/>
        </a:p>
      </dgm:t>
    </dgm:pt>
    <dgm:pt modelId="{6AABF017-C49E-43CF-83A6-09FAEE826CC6}">
      <dgm:prSet phldrT="[文本]"/>
      <dgm:spPr/>
      <dgm:t>
        <a:bodyPr/>
        <a:lstStyle/>
        <a:p>
          <a:r>
            <a:rPr lang="zh-CN" altLang="en-US" dirty="0" smtClean="0"/>
            <a:t>不可控成本</a:t>
          </a:r>
          <a:endParaRPr lang="zh-CN" altLang="en-US" dirty="0"/>
        </a:p>
      </dgm:t>
    </dgm:pt>
    <dgm:pt modelId="{C3D32387-62CA-422D-93CF-2689E77B09FA}" type="parTrans" cxnId="{AEA25351-C862-4DB2-A64D-8F3B1443ED9F}">
      <dgm:prSet/>
      <dgm:spPr/>
      <dgm:t>
        <a:bodyPr/>
        <a:lstStyle/>
        <a:p>
          <a:endParaRPr lang="zh-CN" altLang="en-US"/>
        </a:p>
      </dgm:t>
    </dgm:pt>
    <dgm:pt modelId="{09E11863-BBF0-49CE-86EC-835220400C73}" type="sibTrans" cxnId="{AEA25351-C862-4DB2-A64D-8F3B1443ED9F}">
      <dgm:prSet/>
      <dgm:spPr/>
      <dgm:t>
        <a:bodyPr/>
        <a:lstStyle/>
        <a:p>
          <a:endParaRPr lang="zh-CN" altLang="en-US"/>
        </a:p>
      </dgm:t>
    </dgm:pt>
    <dgm:pt modelId="{2BE23985-9824-49E3-A918-DC0E63BFB928}" type="pres">
      <dgm:prSet presAssocID="{0F4A8C47-9B71-4AF0-B928-2C3F90326C3E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CD1A3054-6BFA-456E-8715-F64B61B7F6FB}" type="pres">
      <dgm:prSet presAssocID="{BF4FF1D8-AFC1-4295-A42A-14EFD05D2A81}" presName="composite" presStyleCnt="0"/>
      <dgm:spPr/>
    </dgm:pt>
    <dgm:pt modelId="{E4E6D581-E967-4A08-AE37-3B29B9799BC4}" type="pres">
      <dgm:prSet presAssocID="{BF4FF1D8-AFC1-4295-A42A-14EFD05D2A8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5D91CB-3CD3-4C87-9A9A-48B526C31E12}" type="pres">
      <dgm:prSet presAssocID="{BF4FF1D8-AFC1-4295-A42A-14EFD05D2A8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917C599-9CCA-437D-8CC8-6CBC545D6926}" type="pres">
      <dgm:prSet presAssocID="{BF4FF1D8-AFC1-4295-A42A-14EFD05D2A81}" presName="BalanceSpacing" presStyleCnt="0"/>
      <dgm:spPr/>
    </dgm:pt>
    <dgm:pt modelId="{15DEBC4A-01D5-4536-9B84-1E2A54D9FC0C}" type="pres">
      <dgm:prSet presAssocID="{BF4FF1D8-AFC1-4295-A42A-14EFD05D2A81}" presName="BalanceSpacing1" presStyleCnt="0"/>
      <dgm:spPr/>
    </dgm:pt>
    <dgm:pt modelId="{607AA471-E7AF-4B5D-B004-352C7FDB7C6A}" type="pres">
      <dgm:prSet presAssocID="{F297845B-4992-40EC-8E6E-1D159460FDF3}" presName="Accent1Text" presStyleLbl="node1" presStyleIdx="1" presStyleCnt="6"/>
      <dgm:spPr/>
      <dgm:t>
        <a:bodyPr/>
        <a:lstStyle/>
        <a:p>
          <a:endParaRPr lang="zh-CN" altLang="en-US"/>
        </a:p>
      </dgm:t>
    </dgm:pt>
    <dgm:pt modelId="{4BE3208C-C8F2-4B3E-8463-581522C1F0C7}" type="pres">
      <dgm:prSet presAssocID="{F297845B-4992-40EC-8E6E-1D159460FDF3}" presName="spaceBetweenRectangles" presStyleCnt="0"/>
      <dgm:spPr/>
    </dgm:pt>
    <dgm:pt modelId="{8FEACAD1-BA22-4F92-B58E-5A4CBD1445B7}" type="pres">
      <dgm:prSet presAssocID="{AAB48ED5-60A6-48AB-8EB8-CEBD1A74270E}" presName="composite" presStyleCnt="0"/>
      <dgm:spPr/>
    </dgm:pt>
    <dgm:pt modelId="{AA35D1F0-9487-4B61-AA19-83511655E5D6}" type="pres">
      <dgm:prSet presAssocID="{AAB48ED5-60A6-48AB-8EB8-CEBD1A74270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24A659-8A47-4B85-9959-326A3D790D75}" type="pres">
      <dgm:prSet presAssocID="{AAB48ED5-60A6-48AB-8EB8-CEBD1A74270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351190-FCB4-4F9C-AA7C-65AD96E56A1C}" type="pres">
      <dgm:prSet presAssocID="{AAB48ED5-60A6-48AB-8EB8-CEBD1A74270E}" presName="BalanceSpacing" presStyleCnt="0"/>
      <dgm:spPr/>
    </dgm:pt>
    <dgm:pt modelId="{3A08D3AD-62A7-4A0E-B298-90D4B32CB918}" type="pres">
      <dgm:prSet presAssocID="{AAB48ED5-60A6-48AB-8EB8-CEBD1A74270E}" presName="BalanceSpacing1" presStyleCnt="0"/>
      <dgm:spPr/>
    </dgm:pt>
    <dgm:pt modelId="{1A327D0A-D1E5-4BD0-A990-C6D253F8738C}" type="pres">
      <dgm:prSet presAssocID="{36D519AE-6465-4267-9B69-E5E9A6FC1533}" presName="Accent1Text" presStyleLbl="node1" presStyleIdx="3" presStyleCnt="6"/>
      <dgm:spPr/>
      <dgm:t>
        <a:bodyPr/>
        <a:lstStyle/>
        <a:p>
          <a:endParaRPr lang="zh-CN" altLang="en-US"/>
        </a:p>
      </dgm:t>
    </dgm:pt>
    <dgm:pt modelId="{980C5DF8-D588-4A90-9DDF-D8890FE515EB}" type="pres">
      <dgm:prSet presAssocID="{36D519AE-6465-4267-9B69-E5E9A6FC1533}" presName="spaceBetweenRectangles" presStyleCnt="0"/>
      <dgm:spPr/>
    </dgm:pt>
    <dgm:pt modelId="{076075BE-7FF6-425F-9C7E-6C2A41EEE867}" type="pres">
      <dgm:prSet presAssocID="{BC114992-855B-49BC-BADB-7A69543EEA14}" presName="composite" presStyleCnt="0"/>
      <dgm:spPr/>
    </dgm:pt>
    <dgm:pt modelId="{D3B6D59E-1DC9-439D-BAE1-B7778118A7A2}" type="pres">
      <dgm:prSet presAssocID="{BC114992-855B-49BC-BADB-7A69543EEA14}" presName="Parent1" presStyleLbl="node1" presStyleIdx="4" presStyleCnt="6" custLinFactNeighborX="6468" custLinFactNeighborY="33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177E22-5D95-4BDC-A9D6-32558A800EEF}" type="pres">
      <dgm:prSet presAssocID="{BC114992-855B-49BC-BADB-7A69543EEA14}" presName="Childtext1" presStyleLbl="revTx" presStyleIdx="2" presStyleCnt="3" custScaleX="112569" custLinFactNeighborX="11074" custLinFactNeighborY="4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79351B-DB0F-498F-9161-ECB5B7CC3410}" type="pres">
      <dgm:prSet presAssocID="{BC114992-855B-49BC-BADB-7A69543EEA14}" presName="BalanceSpacing" presStyleCnt="0"/>
      <dgm:spPr/>
    </dgm:pt>
    <dgm:pt modelId="{D11D7E38-1542-4B3F-B2E3-833DC3ABB379}" type="pres">
      <dgm:prSet presAssocID="{BC114992-855B-49BC-BADB-7A69543EEA14}" presName="BalanceSpacing1" presStyleCnt="0"/>
      <dgm:spPr/>
    </dgm:pt>
    <dgm:pt modelId="{9304471D-D2DE-4D9C-8780-ECE1B0DB39B8}" type="pres">
      <dgm:prSet presAssocID="{D7BAAA27-13E0-40FE-91DE-DFFAAC030130}" presName="Accent1Text" presStyleLbl="node1" presStyleIdx="5" presStyleCnt="6"/>
      <dgm:spPr/>
      <dgm:t>
        <a:bodyPr/>
        <a:lstStyle/>
        <a:p>
          <a:endParaRPr lang="zh-CN" altLang="en-US"/>
        </a:p>
      </dgm:t>
    </dgm:pt>
  </dgm:ptLst>
  <dgm:cxnLst>
    <dgm:cxn modelId="{3A7F2D59-23C2-43D7-8CB3-79B939727158}" srcId="{0F4A8C47-9B71-4AF0-B928-2C3F90326C3E}" destId="{AAB48ED5-60A6-48AB-8EB8-CEBD1A74270E}" srcOrd="1" destOrd="0" parTransId="{DFA9E761-C565-4516-AD0C-A335BD691DBB}" sibTransId="{36D519AE-6465-4267-9B69-E5E9A6FC1533}"/>
    <dgm:cxn modelId="{5A4CB93D-73D6-459A-A728-1FB0E421A319}" type="presOf" srcId="{C2BA781B-56FE-43CD-A8C6-40CA3E325CDD}" destId="{8E24A659-8A47-4B85-9959-326A3D790D75}" srcOrd="0" destOrd="0" presId="urn:microsoft.com/office/officeart/2008/layout/AlternatingHexagons"/>
    <dgm:cxn modelId="{75990909-A47F-464D-98D4-A9DCF64D847C}" srcId="{BF4FF1D8-AFC1-4295-A42A-14EFD05D2A81}" destId="{E2D22480-1446-4AD4-B2BA-091577C08805}" srcOrd="0" destOrd="0" parTransId="{F3451AD2-9802-4793-BCAB-4772D9CDBA0C}" sibTransId="{07F020E2-2773-4540-95DF-2CA529EACB91}"/>
    <dgm:cxn modelId="{058BBFDE-FD1F-4B9A-A2B7-1C47D3DEB77A}" type="presOf" srcId="{6AABF017-C49E-43CF-83A6-09FAEE826CC6}" destId="{54177E22-5D95-4BDC-A9D6-32558A800EEF}" srcOrd="0" destOrd="0" presId="urn:microsoft.com/office/officeart/2008/layout/AlternatingHexagons"/>
    <dgm:cxn modelId="{AE9F0AC0-F464-4A64-86A6-62697920D680}" type="presOf" srcId="{D7BAAA27-13E0-40FE-91DE-DFFAAC030130}" destId="{9304471D-D2DE-4D9C-8780-ECE1B0DB39B8}" srcOrd="0" destOrd="0" presId="urn:microsoft.com/office/officeart/2008/layout/AlternatingHexagons"/>
    <dgm:cxn modelId="{5C5A6E0D-1417-49FC-AC16-A4548BA25022}" type="presOf" srcId="{E2D22480-1446-4AD4-B2BA-091577C08805}" destId="{205D91CB-3CD3-4C87-9A9A-48B526C31E12}" srcOrd="0" destOrd="0" presId="urn:microsoft.com/office/officeart/2008/layout/AlternatingHexagons"/>
    <dgm:cxn modelId="{86C3329A-8AB3-4F80-9160-3CFA06C75B35}" type="presOf" srcId="{AAB48ED5-60A6-48AB-8EB8-CEBD1A74270E}" destId="{AA35D1F0-9487-4B61-AA19-83511655E5D6}" srcOrd="0" destOrd="0" presId="urn:microsoft.com/office/officeart/2008/layout/AlternatingHexagons"/>
    <dgm:cxn modelId="{AEA25351-C862-4DB2-A64D-8F3B1443ED9F}" srcId="{BC114992-855B-49BC-BADB-7A69543EEA14}" destId="{6AABF017-C49E-43CF-83A6-09FAEE826CC6}" srcOrd="0" destOrd="0" parTransId="{C3D32387-62CA-422D-93CF-2689E77B09FA}" sibTransId="{09E11863-BBF0-49CE-86EC-835220400C73}"/>
    <dgm:cxn modelId="{40E820C6-250F-4948-AD63-9F3E60432FB4}" type="presOf" srcId="{0F4A8C47-9B71-4AF0-B928-2C3F90326C3E}" destId="{2BE23985-9824-49E3-A918-DC0E63BFB928}" srcOrd="0" destOrd="0" presId="urn:microsoft.com/office/officeart/2008/layout/AlternatingHexagons"/>
    <dgm:cxn modelId="{B94566F3-1A34-436E-9540-BEDF54FE6141}" srcId="{0F4A8C47-9B71-4AF0-B928-2C3F90326C3E}" destId="{BF4FF1D8-AFC1-4295-A42A-14EFD05D2A81}" srcOrd="0" destOrd="0" parTransId="{25C755A4-734B-459B-BDA7-65E472313B18}" sibTransId="{F297845B-4992-40EC-8E6E-1D159460FDF3}"/>
    <dgm:cxn modelId="{5E6B8012-03B8-4365-B9C8-44403490EC55}" type="presOf" srcId="{36D519AE-6465-4267-9B69-E5E9A6FC1533}" destId="{1A327D0A-D1E5-4BD0-A990-C6D253F8738C}" srcOrd="0" destOrd="0" presId="urn:microsoft.com/office/officeart/2008/layout/AlternatingHexagons"/>
    <dgm:cxn modelId="{5933531A-40D0-4B9B-A934-10A8BEC6B88F}" type="presOf" srcId="{BF4FF1D8-AFC1-4295-A42A-14EFD05D2A81}" destId="{E4E6D581-E967-4A08-AE37-3B29B9799BC4}" srcOrd="0" destOrd="0" presId="urn:microsoft.com/office/officeart/2008/layout/AlternatingHexagons"/>
    <dgm:cxn modelId="{6875905A-1D91-4435-92AA-06842E499AF1}" type="presOf" srcId="{BC114992-855B-49BC-BADB-7A69543EEA14}" destId="{D3B6D59E-1DC9-439D-BAE1-B7778118A7A2}" srcOrd="0" destOrd="0" presId="urn:microsoft.com/office/officeart/2008/layout/AlternatingHexagons"/>
    <dgm:cxn modelId="{CD7B9D28-4369-4028-BC43-1F8D5834173B}" srcId="{0F4A8C47-9B71-4AF0-B928-2C3F90326C3E}" destId="{BC114992-855B-49BC-BADB-7A69543EEA14}" srcOrd="2" destOrd="0" parTransId="{B3CA02CA-AAD6-466B-9E6B-6053ACF4265B}" sibTransId="{D7BAAA27-13E0-40FE-91DE-DFFAAC030130}"/>
    <dgm:cxn modelId="{D8239B5B-1C3E-42AC-BDE7-43F27F1685DF}" type="presOf" srcId="{F297845B-4992-40EC-8E6E-1D159460FDF3}" destId="{607AA471-E7AF-4B5D-B004-352C7FDB7C6A}" srcOrd="0" destOrd="0" presId="urn:microsoft.com/office/officeart/2008/layout/AlternatingHexagons"/>
    <dgm:cxn modelId="{E65EC864-420F-4656-BDB0-3F4005F4971F}" srcId="{AAB48ED5-60A6-48AB-8EB8-CEBD1A74270E}" destId="{C2BA781B-56FE-43CD-A8C6-40CA3E325CDD}" srcOrd="0" destOrd="0" parTransId="{3F0B32C6-CB7F-419E-BF5F-02D0C47B9ED8}" sibTransId="{9A35E5FD-2B64-42B1-A16E-1225F97BC3BA}"/>
    <dgm:cxn modelId="{9455F1C7-5AAE-43C5-A2D3-0ECEA9DA1333}" type="presParOf" srcId="{2BE23985-9824-49E3-A918-DC0E63BFB928}" destId="{CD1A3054-6BFA-456E-8715-F64B61B7F6FB}" srcOrd="0" destOrd="0" presId="urn:microsoft.com/office/officeart/2008/layout/AlternatingHexagons"/>
    <dgm:cxn modelId="{99309CF9-3528-45C5-A029-17587708EFCF}" type="presParOf" srcId="{CD1A3054-6BFA-456E-8715-F64B61B7F6FB}" destId="{E4E6D581-E967-4A08-AE37-3B29B9799BC4}" srcOrd="0" destOrd="0" presId="urn:microsoft.com/office/officeart/2008/layout/AlternatingHexagons"/>
    <dgm:cxn modelId="{B41ADA6E-CB5A-41C0-BC55-06B878793E17}" type="presParOf" srcId="{CD1A3054-6BFA-456E-8715-F64B61B7F6FB}" destId="{205D91CB-3CD3-4C87-9A9A-48B526C31E12}" srcOrd="1" destOrd="0" presId="urn:microsoft.com/office/officeart/2008/layout/AlternatingHexagons"/>
    <dgm:cxn modelId="{59243E9F-56A9-4A87-B30C-694ED8B97A48}" type="presParOf" srcId="{CD1A3054-6BFA-456E-8715-F64B61B7F6FB}" destId="{D917C599-9CCA-437D-8CC8-6CBC545D6926}" srcOrd="2" destOrd="0" presId="urn:microsoft.com/office/officeart/2008/layout/AlternatingHexagons"/>
    <dgm:cxn modelId="{5970E1FB-AED3-499E-87A7-372C6A2B2E1A}" type="presParOf" srcId="{CD1A3054-6BFA-456E-8715-F64B61B7F6FB}" destId="{15DEBC4A-01D5-4536-9B84-1E2A54D9FC0C}" srcOrd="3" destOrd="0" presId="urn:microsoft.com/office/officeart/2008/layout/AlternatingHexagons"/>
    <dgm:cxn modelId="{0488CAC0-9AA8-4F24-9295-F8EA3919ED6B}" type="presParOf" srcId="{CD1A3054-6BFA-456E-8715-F64B61B7F6FB}" destId="{607AA471-E7AF-4B5D-B004-352C7FDB7C6A}" srcOrd="4" destOrd="0" presId="urn:microsoft.com/office/officeart/2008/layout/AlternatingHexagons"/>
    <dgm:cxn modelId="{1C4F6DD5-B0D9-4720-9281-B81886952E91}" type="presParOf" srcId="{2BE23985-9824-49E3-A918-DC0E63BFB928}" destId="{4BE3208C-C8F2-4B3E-8463-581522C1F0C7}" srcOrd="1" destOrd="0" presId="urn:microsoft.com/office/officeart/2008/layout/AlternatingHexagons"/>
    <dgm:cxn modelId="{A87B9321-3285-489F-AB23-54CF34CAA878}" type="presParOf" srcId="{2BE23985-9824-49E3-A918-DC0E63BFB928}" destId="{8FEACAD1-BA22-4F92-B58E-5A4CBD1445B7}" srcOrd="2" destOrd="0" presId="urn:microsoft.com/office/officeart/2008/layout/AlternatingHexagons"/>
    <dgm:cxn modelId="{62AAED2C-4611-454E-9B51-FABB528D61FB}" type="presParOf" srcId="{8FEACAD1-BA22-4F92-B58E-5A4CBD1445B7}" destId="{AA35D1F0-9487-4B61-AA19-83511655E5D6}" srcOrd="0" destOrd="0" presId="urn:microsoft.com/office/officeart/2008/layout/AlternatingHexagons"/>
    <dgm:cxn modelId="{4B807BC2-94E7-4931-A5DF-C8901760A717}" type="presParOf" srcId="{8FEACAD1-BA22-4F92-B58E-5A4CBD1445B7}" destId="{8E24A659-8A47-4B85-9959-326A3D790D75}" srcOrd="1" destOrd="0" presId="urn:microsoft.com/office/officeart/2008/layout/AlternatingHexagons"/>
    <dgm:cxn modelId="{21B7F905-0C58-4F90-ADAE-84CA16DF477B}" type="presParOf" srcId="{8FEACAD1-BA22-4F92-B58E-5A4CBD1445B7}" destId="{3A351190-FCB4-4F9C-AA7C-65AD96E56A1C}" srcOrd="2" destOrd="0" presId="urn:microsoft.com/office/officeart/2008/layout/AlternatingHexagons"/>
    <dgm:cxn modelId="{46BC492C-34B0-4AC8-9D03-F993C41F29A6}" type="presParOf" srcId="{8FEACAD1-BA22-4F92-B58E-5A4CBD1445B7}" destId="{3A08D3AD-62A7-4A0E-B298-90D4B32CB918}" srcOrd="3" destOrd="0" presId="urn:microsoft.com/office/officeart/2008/layout/AlternatingHexagons"/>
    <dgm:cxn modelId="{91654CDA-BC24-4B17-AF0B-F50EC6A1ADEA}" type="presParOf" srcId="{8FEACAD1-BA22-4F92-B58E-5A4CBD1445B7}" destId="{1A327D0A-D1E5-4BD0-A990-C6D253F8738C}" srcOrd="4" destOrd="0" presId="urn:microsoft.com/office/officeart/2008/layout/AlternatingHexagons"/>
    <dgm:cxn modelId="{7CDB2940-B5D8-4885-A695-B03C00052063}" type="presParOf" srcId="{2BE23985-9824-49E3-A918-DC0E63BFB928}" destId="{980C5DF8-D588-4A90-9DDF-D8890FE515EB}" srcOrd="3" destOrd="0" presId="urn:microsoft.com/office/officeart/2008/layout/AlternatingHexagons"/>
    <dgm:cxn modelId="{0A42C27B-4613-424B-BF88-B16AAF8A7AD1}" type="presParOf" srcId="{2BE23985-9824-49E3-A918-DC0E63BFB928}" destId="{076075BE-7FF6-425F-9C7E-6C2A41EEE867}" srcOrd="4" destOrd="0" presId="urn:microsoft.com/office/officeart/2008/layout/AlternatingHexagons"/>
    <dgm:cxn modelId="{B8A3039F-16C8-480F-B387-26020B1724B2}" type="presParOf" srcId="{076075BE-7FF6-425F-9C7E-6C2A41EEE867}" destId="{D3B6D59E-1DC9-439D-BAE1-B7778118A7A2}" srcOrd="0" destOrd="0" presId="urn:microsoft.com/office/officeart/2008/layout/AlternatingHexagons"/>
    <dgm:cxn modelId="{4A147EFC-1C6E-4E8A-B316-EDE541C40E81}" type="presParOf" srcId="{076075BE-7FF6-425F-9C7E-6C2A41EEE867}" destId="{54177E22-5D95-4BDC-A9D6-32558A800EEF}" srcOrd="1" destOrd="0" presId="urn:microsoft.com/office/officeart/2008/layout/AlternatingHexagons"/>
    <dgm:cxn modelId="{3CD9B644-9D3E-4704-B268-F84E560BEDC8}" type="presParOf" srcId="{076075BE-7FF6-425F-9C7E-6C2A41EEE867}" destId="{FE79351B-DB0F-498F-9161-ECB5B7CC3410}" srcOrd="2" destOrd="0" presId="urn:microsoft.com/office/officeart/2008/layout/AlternatingHexagons"/>
    <dgm:cxn modelId="{0C98BF7B-5E94-4575-BF4A-9BA3F61A06FA}" type="presParOf" srcId="{076075BE-7FF6-425F-9C7E-6C2A41EEE867}" destId="{D11D7E38-1542-4B3F-B2E3-833DC3ABB379}" srcOrd="3" destOrd="0" presId="urn:microsoft.com/office/officeart/2008/layout/AlternatingHexagons"/>
    <dgm:cxn modelId="{96C8C5C8-CF3A-485B-B5E5-70D30578730A}" type="presParOf" srcId="{076075BE-7FF6-425F-9C7E-6C2A41EEE867}" destId="{9304471D-D2DE-4D9C-8780-ECE1B0DB39B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6D581-E967-4A08-AE37-3B29B9799BC4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工资</a:t>
          </a:r>
          <a:endParaRPr lang="zh-CN" altLang="en-US" sz="2600" kern="1200" dirty="0"/>
        </a:p>
      </dsp:txBody>
      <dsp:txXfrm rot="-5400000">
        <a:off x="2932264" y="234830"/>
        <a:ext cx="902150" cy="1036955"/>
      </dsp:txXfrm>
    </dsp:sp>
    <dsp:sp modelId="{205D91CB-3CD3-4C87-9A9A-48B526C31E12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人员成本</a:t>
          </a:r>
          <a:endParaRPr lang="zh-CN" altLang="en-US" sz="2500" kern="1200" dirty="0"/>
        </a:p>
      </dsp:txBody>
      <dsp:txXfrm>
        <a:off x="4078426" y="301365"/>
        <a:ext cx="1681222" cy="903882"/>
      </dsp:txXfrm>
    </dsp:sp>
    <dsp:sp modelId="{607AA471-E7AF-4B5D-B004-352C7FDB7C6A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奖罚</a:t>
          </a:r>
          <a:endParaRPr lang="zh-CN" altLang="en-US" sz="3500" kern="1200" dirty="0"/>
        </a:p>
      </dsp:txBody>
      <dsp:txXfrm rot="-5400000">
        <a:off x="1516784" y="234830"/>
        <a:ext cx="902150" cy="1036955"/>
      </dsp:txXfrm>
    </dsp:sp>
    <dsp:sp modelId="{AA35D1F0-9487-4B61-AA19-83511655E5D6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差旅</a:t>
          </a:r>
          <a:endParaRPr lang="zh-CN" altLang="en-US" sz="2600" kern="1200" dirty="0"/>
        </a:p>
      </dsp:txBody>
      <dsp:txXfrm rot="-5400000">
        <a:off x="2221812" y="1513522"/>
        <a:ext cx="902150" cy="1036955"/>
      </dsp:txXfrm>
    </dsp:sp>
    <dsp:sp modelId="{8E24A659-8A47-4B85-9959-326A3D790D75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经营成本</a:t>
          </a:r>
          <a:endParaRPr lang="zh-CN" altLang="en-US" sz="2500" kern="1200" dirty="0"/>
        </a:p>
      </dsp:txBody>
      <dsp:txXfrm>
        <a:off x="336351" y="1580058"/>
        <a:ext cx="1626989" cy="903882"/>
      </dsp:txXfrm>
    </dsp:sp>
    <dsp:sp modelId="{1A327D0A-D1E5-4BD0-A990-C6D253F8738C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产品</a:t>
          </a:r>
          <a:endParaRPr lang="zh-CN" altLang="en-US" sz="3500" kern="1200" dirty="0"/>
        </a:p>
      </dsp:txBody>
      <dsp:txXfrm rot="-5400000">
        <a:off x="3637293" y="1513522"/>
        <a:ext cx="902150" cy="1036955"/>
      </dsp:txXfrm>
    </dsp:sp>
    <dsp:sp modelId="{D3B6D59E-1DC9-439D-BAE1-B7778118A7A2}">
      <dsp:nvSpPr>
        <dsp:cNvPr id="0" name=""/>
        <dsp:cNvSpPr/>
      </dsp:nvSpPr>
      <dsp:spPr>
        <a:xfrm rot="5400000">
          <a:off x="2662048" y="2655449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600" kern="1200" dirty="0" smtClean="0"/>
            <a:t>………</a:t>
          </a:r>
          <a:endParaRPr lang="zh-CN" altLang="en-US" sz="2600" kern="1200" dirty="0"/>
        </a:p>
      </dsp:txBody>
      <dsp:txXfrm rot="-5400000">
        <a:off x="2964208" y="2792287"/>
        <a:ext cx="902150" cy="1036955"/>
      </dsp:txXfrm>
    </dsp:sp>
    <dsp:sp modelId="{54177E22-5D95-4BDC-A9D6-32558A800EEF}">
      <dsp:nvSpPr>
        <dsp:cNvPr id="0" name=""/>
        <dsp:cNvSpPr/>
      </dsp:nvSpPr>
      <dsp:spPr>
        <a:xfrm>
          <a:off x="4106120" y="2896099"/>
          <a:ext cx="1892534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不可控成本</a:t>
          </a:r>
          <a:endParaRPr lang="zh-CN" altLang="en-US" sz="2500" kern="1200" dirty="0"/>
        </a:p>
      </dsp:txBody>
      <dsp:txXfrm>
        <a:off x="4106120" y="2896099"/>
        <a:ext cx="1892534" cy="903882"/>
      </dsp:txXfrm>
    </dsp:sp>
    <dsp:sp modelId="{9304471D-D2DE-4D9C-8780-ECE1B0DB39B8}">
      <dsp:nvSpPr>
        <dsp:cNvPr id="0" name=""/>
        <dsp:cNvSpPr/>
      </dsp:nvSpPr>
      <dsp:spPr>
        <a:xfrm rot="5400000">
          <a:off x="1161796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500" kern="1200" dirty="0" smtClean="0"/>
            <a:t>酬礼</a:t>
          </a:r>
          <a:endParaRPr lang="zh-CN" altLang="en-US" sz="3500" kern="1200" dirty="0"/>
        </a:p>
      </dsp:txBody>
      <dsp:txXfrm rot="-5400000">
        <a:off x="1463956" y="2792215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D63C5-CED3-4198-ADFC-235C7510EC39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D69F8-84B8-4848-85BA-EA3E20CCD7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499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554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602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415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215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36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00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9562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439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36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420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8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12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575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59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156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96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D69F8-84B8-4848-85BA-EA3E20CCD79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876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57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59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45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5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20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35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77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99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5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54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41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BAEA-2E2F-43C1-8FC5-9FEE3A8DF45C}" type="datetimeFigureOut">
              <a:rPr lang="zh-CN" altLang="en-US" smtClean="0"/>
              <a:t>2019/6/26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5319-2DBA-4D9A-88B5-78BEDCD931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65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4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" y="0"/>
            <a:ext cx="9129103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2240" y="1887797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rgbClr val="3090D8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微软雅黑" panose="020B0503020204020204" pitchFamily="34" charset="-122"/>
              </a:rPr>
              <a:t>辽吉黑蒙服务区域</a:t>
            </a:r>
            <a:endParaRPr lang="en-US" altLang="zh-CN" sz="3600" dirty="0" smtClean="0">
              <a:solidFill>
                <a:srgbClr val="3090D8"/>
              </a:solidFill>
              <a:latin typeface="时尚中黑简体" panose="01010104010101010101" pitchFamily="2" charset="-122"/>
              <a:ea typeface="时尚中黑简体" panose="01010104010101010101" pitchFamily="2" charset="-122"/>
              <a:sym typeface="微软雅黑" panose="020B0503020204020204" pitchFamily="34" charset="-122"/>
            </a:endParaRPr>
          </a:p>
          <a:p>
            <a:pPr algn="ctr"/>
            <a:r>
              <a:rPr lang="zh-CN" altLang="en-US" sz="3600" dirty="0" smtClean="0">
                <a:solidFill>
                  <a:srgbClr val="3090D8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微软雅黑" panose="020B0503020204020204" pitchFamily="34" charset="-122"/>
              </a:rPr>
              <a:t>工作概述</a:t>
            </a:r>
            <a:endParaRPr lang="zh-CN" altLang="en-US" sz="3600" b="1" spc="300" dirty="0">
              <a:solidFill>
                <a:srgbClr val="3090D8"/>
              </a:solidFill>
              <a:latin typeface="时尚中黑简体" panose="01010104010101010101" pitchFamily="2" charset="-122"/>
              <a:ea typeface="时尚中黑简体" panose="0101010401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7784" y="3219425"/>
            <a:ext cx="2300630" cy="338554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</a:t>
            </a:r>
            <a:r>
              <a:rPr lang="zh-CN" altLang="en-US" sz="1600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：高磊</a:t>
            </a:r>
            <a:r>
              <a:rPr lang="en-US" altLang="zh-CN" sz="1600" dirty="0" smtClean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endParaRPr lang="zh-CN" altLang="en-US" sz="1600" dirty="0">
              <a:solidFill>
                <a:srgbClr val="3090D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6776" y="0"/>
            <a:ext cx="3199775" cy="5143500"/>
          </a:xfrm>
          <a:prstGeom prst="rect">
            <a:avLst/>
          </a:prstGeom>
        </p:spPr>
      </p:pic>
      <p:sp>
        <p:nvSpPr>
          <p:cNvPr id="6" name="TextBox 9"/>
          <p:cNvSpPr txBox="1"/>
          <p:nvPr/>
        </p:nvSpPr>
        <p:spPr>
          <a:xfrm>
            <a:off x="1043608" y="1034953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solidFill>
                  <a:srgbClr val="3090D8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  <a:sym typeface="微软雅黑" panose="020B0503020204020204" pitchFamily="34" charset="-122"/>
              </a:rPr>
              <a:t>二零一九年一、二季度</a:t>
            </a:r>
            <a:endParaRPr lang="zh-CN" altLang="en-US" sz="3600" b="1" spc="300" dirty="0">
              <a:solidFill>
                <a:srgbClr val="3090D8"/>
              </a:solidFill>
              <a:latin typeface="时尚中黑简体" panose="01010104010101010101" pitchFamily="2" charset="-122"/>
              <a:ea typeface="时尚中黑简体" panose="01010104010101010101" pitchFamily="2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472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5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sp>
        <p:nvSpPr>
          <p:cNvPr id="7" name="右箭头 6"/>
          <p:cNvSpPr/>
          <p:nvPr/>
        </p:nvSpPr>
        <p:spPr>
          <a:xfrm>
            <a:off x="0" y="987574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量化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991357" y="105029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以“项目管理考核”为抓手！</a:t>
            </a:r>
            <a:endParaRPr lang="zh-CN" altLang="en-US" dirty="0"/>
          </a:p>
        </p:txBody>
      </p:sp>
      <p:sp>
        <p:nvSpPr>
          <p:cNvPr id="9" name="右箭头 8"/>
          <p:cNvSpPr/>
          <p:nvPr/>
        </p:nvSpPr>
        <p:spPr>
          <a:xfrm>
            <a:off x="1502127" y="987574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审核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>
            <a:off x="28624" y="1995686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部署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547664" y="2027044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对优化后的服务质量进行部署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0" y="3058462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监控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525695" y="3089820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对过程进行监控，对结果进行分析考核。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347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1851100"/>
            <a:ext cx="3203848" cy="1441301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218" y="2067694"/>
            <a:ext cx="194489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Three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8219" y="2643758"/>
            <a:ext cx="3046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三、四季度预销情况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7093" y="1814513"/>
            <a:ext cx="17043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237169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辽吉黑蒙服务区域</a:t>
            </a:r>
            <a:endParaRPr lang="zh-CN" altLang="en-US" sz="2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074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三、四季度预销情况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3145" y="1499897"/>
            <a:ext cx="1850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lang="en-US" altLang="zh-CN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0%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64638"/>
              </p:ext>
            </p:extLst>
          </p:nvPr>
        </p:nvGraphicFramePr>
        <p:xfrm>
          <a:off x="827584" y="625252"/>
          <a:ext cx="756084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0"/>
                <a:gridCol w="4879926"/>
                <a:gridCol w="769932"/>
                <a:gridCol w="12462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类别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数量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金额（万）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黑龙江省自动监控能力建设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\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长春市监控中心运维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巴彦淖尔市平台运维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哈尔滨国控平台迁移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抚顺市国近平台恢复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长春市电子督办及异动管理项目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60.5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呼和浩特嘉盛新能源有限公司中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1.96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内蒙古浩泽环保设备有限公司（代理）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1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1851100"/>
            <a:ext cx="3203848" cy="1441301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218" y="2067694"/>
            <a:ext cx="1755994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</a:t>
            </a: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Four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8219" y="2643758"/>
            <a:ext cx="3046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预算控制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7093" y="1814513"/>
            <a:ext cx="17043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237169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辽吉黑蒙服务区域</a:t>
            </a:r>
            <a:endParaRPr lang="zh-CN" altLang="en-US" sz="2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1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预算控制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600110434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矩形 1"/>
          <p:cNvSpPr/>
          <p:nvPr/>
        </p:nvSpPr>
        <p:spPr>
          <a:xfrm>
            <a:off x="971600" y="843558"/>
            <a:ext cx="720080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服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务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运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营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部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服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务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大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640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1851100"/>
            <a:ext cx="3203848" cy="1441301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218" y="2067694"/>
            <a:ext cx="1655903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Five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8219" y="2643758"/>
            <a:ext cx="3046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三、四季度工作按排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7093" y="1814513"/>
            <a:ext cx="17043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05</a:t>
            </a:r>
            <a:endParaRPr lang="zh-CN" alt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237169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辽吉黑蒙服务区域</a:t>
            </a:r>
            <a:endParaRPr lang="zh-CN" altLang="en-US" sz="2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3331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三、四季度工作按排</a:t>
            </a:r>
          </a:p>
        </p:txBody>
      </p:sp>
      <p:sp>
        <p:nvSpPr>
          <p:cNvPr id="33" name="任意多边形 32"/>
          <p:cNvSpPr/>
          <p:nvPr/>
        </p:nvSpPr>
        <p:spPr>
          <a:xfrm rot="1723431">
            <a:off x="4992869" y="2174286"/>
            <a:ext cx="1817395" cy="1339301"/>
          </a:xfrm>
          <a:custGeom>
            <a:avLst/>
            <a:gdLst/>
            <a:ahLst/>
            <a:cxnLst/>
            <a:rect l="l" t="t" r="r" b="b"/>
            <a:pathLst>
              <a:path w="2351321" h="1732770">
                <a:moveTo>
                  <a:pt x="1516639" y="0"/>
                </a:moveTo>
                <a:lnTo>
                  <a:pt x="2302371" y="743002"/>
                </a:lnTo>
                <a:cubicBezTo>
                  <a:pt x="2370314" y="1065730"/>
                  <a:pt x="2367934" y="1403106"/>
                  <a:pt x="2292691" y="1732770"/>
                </a:cubicBezTo>
                <a:lnTo>
                  <a:pt x="0" y="1209479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2385060" tIns="1267461" rIns="133604" bIns="1612899" numCol="1" spcCol="1270" anchor="ctr" anchorCtr="0">
            <a:noAutofit/>
          </a:bodyPr>
          <a:lstStyle/>
          <a:p>
            <a:pPr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4" name="任意多边形 33"/>
          <p:cNvSpPr/>
          <p:nvPr/>
        </p:nvSpPr>
        <p:spPr>
          <a:xfrm rot="1723431">
            <a:off x="3167145" y="845360"/>
            <a:ext cx="3635301" cy="3635301"/>
          </a:xfrm>
          <a:custGeom>
            <a:avLst/>
            <a:gdLst>
              <a:gd name="connsiteX0" fmla="*/ 3370965 w 3413760"/>
              <a:gd name="connsiteY0" fmla="*/ 2086696 h 3413760"/>
              <a:gd name="connsiteX1" fmla="*/ 2447467 w 3413760"/>
              <a:gd name="connsiteY1" fmla="*/ 3244726 h 3413760"/>
              <a:gd name="connsiteX2" fmla="*/ 1706880 w 3413760"/>
              <a:gd name="connsiteY2" fmla="*/ 1706880 h 3413760"/>
              <a:gd name="connsiteX3" fmla="*/ 3370965 w 3413760"/>
              <a:gd name="connsiteY3" fmla="*/ 208669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370965" y="2086696"/>
                </a:moveTo>
                <a:cubicBezTo>
                  <a:pt x="3255378" y="2593118"/>
                  <a:pt x="2915472" y="3019346"/>
                  <a:pt x="2447467" y="3244726"/>
                </a:cubicBezTo>
                <a:lnTo>
                  <a:pt x="1706880" y="1706880"/>
                </a:lnTo>
                <a:lnTo>
                  <a:pt x="3370965" y="2086696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2244090" tIns="2081530" rIns="37465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5" name="任意多边形 34"/>
          <p:cNvSpPr/>
          <p:nvPr/>
        </p:nvSpPr>
        <p:spPr>
          <a:xfrm rot="1723431">
            <a:off x="3167145" y="845360"/>
            <a:ext cx="3635301" cy="3635301"/>
          </a:xfrm>
          <a:custGeom>
            <a:avLst/>
            <a:gdLst>
              <a:gd name="connsiteX0" fmla="*/ 2447430 w 3413760"/>
              <a:gd name="connsiteY0" fmla="*/ 3244744 h 3413760"/>
              <a:gd name="connsiteX1" fmla="*/ 966292 w 3413760"/>
              <a:gd name="connsiteY1" fmla="*/ 3244726 h 3413760"/>
              <a:gd name="connsiteX2" fmla="*/ 1706880 w 3413760"/>
              <a:gd name="connsiteY2" fmla="*/ 1706880 h 3413760"/>
              <a:gd name="connsiteX3" fmla="*/ 2447430 w 3413760"/>
              <a:gd name="connsiteY3" fmla="*/ 3244744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2447430" y="3244744"/>
                </a:moveTo>
                <a:cubicBezTo>
                  <a:pt x="1979433" y="3470105"/>
                  <a:pt x="1434283" y="3470099"/>
                  <a:pt x="966292" y="3244726"/>
                </a:cubicBezTo>
                <a:lnTo>
                  <a:pt x="1706880" y="1706880"/>
                </a:lnTo>
                <a:lnTo>
                  <a:pt x="2447430" y="3244744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1299210" tIns="2731771" rIns="1299210" bIns="130809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任意多边形 35"/>
          <p:cNvSpPr/>
          <p:nvPr/>
        </p:nvSpPr>
        <p:spPr>
          <a:xfrm rot="1723431">
            <a:off x="3167145" y="845360"/>
            <a:ext cx="3635301" cy="3635301"/>
          </a:xfrm>
          <a:custGeom>
            <a:avLst/>
            <a:gdLst>
              <a:gd name="connsiteX0" fmla="*/ 966292 w 3413760"/>
              <a:gd name="connsiteY0" fmla="*/ 3244726 h 3413760"/>
              <a:gd name="connsiteX1" fmla="*/ 42795 w 3413760"/>
              <a:gd name="connsiteY1" fmla="*/ 2086696 h 3413760"/>
              <a:gd name="connsiteX2" fmla="*/ 1706880 w 3413760"/>
              <a:gd name="connsiteY2" fmla="*/ 1706880 h 3413760"/>
              <a:gd name="connsiteX3" fmla="*/ 966292 w 3413760"/>
              <a:gd name="connsiteY3" fmla="*/ 3244726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966292" y="3244726"/>
                </a:moveTo>
                <a:cubicBezTo>
                  <a:pt x="498287" y="3019347"/>
                  <a:pt x="158382" y="2593118"/>
                  <a:pt x="42795" y="2086696"/>
                </a:cubicBezTo>
                <a:lnTo>
                  <a:pt x="1706880" y="1706880"/>
                </a:lnTo>
                <a:lnTo>
                  <a:pt x="966292" y="3244726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374650" tIns="2081530" rIns="2244090" bIns="781050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90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7" name="任意多边形 36"/>
          <p:cNvSpPr/>
          <p:nvPr/>
        </p:nvSpPr>
        <p:spPr>
          <a:xfrm rot="1723431">
            <a:off x="3133642" y="878863"/>
            <a:ext cx="3635301" cy="3635301"/>
          </a:xfrm>
          <a:custGeom>
            <a:avLst/>
            <a:gdLst>
              <a:gd name="connsiteX0" fmla="*/ 42795 w 3413760"/>
              <a:gd name="connsiteY0" fmla="*/ 2086695 h 3413760"/>
              <a:gd name="connsiteX1" fmla="*/ 372387 w 3413760"/>
              <a:gd name="connsiteY1" fmla="*/ 642658 h 3413760"/>
              <a:gd name="connsiteX2" fmla="*/ 1706880 w 3413760"/>
              <a:gd name="connsiteY2" fmla="*/ 1706880 h 3413760"/>
              <a:gd name="connsiteX3" fmla="*/ 42795 w 3413760"/>
              <a:gd name="connsiteY3" fmla="*/ 2086695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42795" y="2086695"/>
                </a:moveTo>
                <a:cubicBezTo>
                  <a:pt x="-72792" y="1580274"/>
                  <a:pt x="48519" y="1048777"/>
                  <a:pt x="372387" y="642658"/>
                </a:cubicBezTo>
                <a:lnTo>
                  <a:pt x="1706880" y="1706880"/>
                </a:lnTo>
                <a:lnTo>
                  <a:pt x="42795" y="2086695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124714" tIns="1258571" rIns="2376170" bIns="1604009" numCol="1" spcCol="1270" anchor="ctr" anchorCtr="0">
            <a:noAutofit/>
          </a:bodyPr>
          <a:lstStyle/>
          <a:p>
            <a:pPr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310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8" name="任意多边形 37"/>
          <p:cNvSpPr/>
          <p:nvPr/>
        </p:nvSpPr>
        <p:spPr>
          <a:xfrm rot="1723431">
            <a:off x="3023129" y="950871"/>
            <a:ext cx="3635301" cy="3635301"/>
          </a:xfrm>
          <a:custGeom>
            <a:avLst/>
            <a:gdLst>
              <a:gd name="connsiteX0" fmla="*/ 372387 w 3413760"/>
              <a:gd name="connsiteY0" fmla="*/ 642658 h 3413760"/>
              <a:gd name="connsiteX1" fmla="*/ 1706880 w 3413760"/>
              <a:gd name="connsiteY1" fmla="*/ 0 h 3413760"/>
              <a:gd name="connsiteX2" fmla="*/ 1706880 w 3413760"/>
              <a:gd name="connsiteY2" fmla="*/ 1706880 h 3413760"/>
              <a:gd name="connsiteX3" fmla="*/ 372387 w 3413760"/>
              <a:gd name="connsiteY3" fmla="*/ 642658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3760" h="3413760">
                <a:moveTo>
                  <a:pt x="372387" y="642658"/>
                </a:moveTo>
                <a:cubicBezTo>
                  <a:pt x="696256" y="236539"/>
                  <a:pt x="1187434" y="0"/>
                  <a:pt x="1706880" y="0"/>
                </a:cubicBezTo>
                <a:lnTo>
                  <a:pt x="1706880" y="1706880"/>
                </a:lnTo>
                <a:lnTo>
                  <a:pt x="372387" y="642658"/>
                </a:lnTo>
                <a:close/>
              </a:path>
            </a:pathLst>
          </a:cu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spcFirstLastPara="0" vert="horz" wrap="square" lIns="776478" tIns="361951" rIns="1776222" bIns="2536189" numCol="1" spcCol="1270" anchor="ctr" anchorCtr="0">
            <a:noAutofit/>
          </a:bodyPr>
          <a:lstStyle/>
          <a:p>
            <a:pPr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zh-CN" altLang="en-US" sz="290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4541586" y="2467549"/>
            <a:ext cx="507037" cy="507037"/>
          </a:xfrm>
          <a:prstGeom prst="ellipse">
            <a:avLst/>
          </a:prstGeom>
          <a:solidFill>
            <a:srgbClr val="3090D8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3834" y="2100946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06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86444" y="2192700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05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01533" y="2572644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04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13448" y="2925209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03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18237" y="2878474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02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01514" y="2549449"/>
            <a:ext cx="404789" cy="34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  <a:sym typeface="微软雅黑" panose="020B0503020204020204" pitchFamily="34" charset="-122"/>
              </a:rPr>
              <a:t>01</a:t>
            </a:r>
            <a:endParaRPr lang="zh-CN" altLang="en-US" sz="1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15464" y="1665733"/>
            <a:ext cx="926730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altLang="zh-CN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2G</a:t>
            </a: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业务推广工作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20908" y="2451945"/>
            <a:ext cx="86503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巴彦淖尔运维招标工作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79902" y="3239242"/>
            <a:ext cx="825688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黑龙江自动监控能力建设项目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95535" y="2568321"/>
            <a:ext cx="811259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长春市运维审批招标工作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 rot="19904536">
            <a:off x="3794070" y="1946320"/>
            <a:ext cx="34851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下半年做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的事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TextBox 49"/>
          <p:cNvSpPr txBox="1"/>
          <p:nvPr/>
        </p:nvSpPr>
        <p:spPr>
          <a:xfrm>
            <a:off x="4963241" y="3249435"/>
            <a:ext cx="8256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长春电子督办及异动管理项目招标工作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TextBox 49"/>
          <p:cNvSpPr txBox="1"/>
          <p:nvPr/>
        </p:nvSpPr>
        <p:spPr>
          <a:xfrm>
            <a:off x="4505393" y="1311336"/>
            <a:ext cx="825688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altLang="zh-CN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2B</a:t>
            </a:r>
            <a:r>
              <a:rPr lang="zh-CN" altLang="en-US" sz="1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业务推广工作</a:t>
            </a:r>
            <a:endParaRPr lang="zh-CN" altLang="en-US" sz="12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799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51" grpId="0"/>
      <p:bldP spid="52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549208" y="19548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" y="0"/>
            <a:ext cx="9129103" cy="51435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6776" y="0"/>
            <a:ext cx="3199775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1995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spc="3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汇报完毕，谢谢观赏</a:t>
            </a:r>
          </a:p>
        </p:txBody>
      </p:sp>
    </p:spTree>
    <p:extLst>
      <p:ext uri="{BB962C8B-B14F-4D97-AF65-F5344CB8AC3E}">
        <p14:creationId xmlns:p14="http://schemas.microsoft.com/office/powerpoint/2010/main" val="220685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788867" y="771550"/>
            <a:ext cx="400989" cy="432048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0009" y="8029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225859" y="771550"/>
            <a:ext cx="3362365" cy="432048"/>
            <a:chOff x="3369875" y="1633364"/>
            <a:chExt cx="3362365" cy="432048"/>
          </a:xfrm>
        </p:grpSpPr>
        <p:sp>
          <p:nvSpPr>
            <p:cNvPr id="9" name="矩形 8"/>
            <p:cNvSpPr/>
            <p:nvPr/>
          </p:nvSpPr>
          <p:spPr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97320" y="1680111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一、二季度营销情况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2780658" y="1576412"/>
            <a:ext cx="400989" cy="432048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160777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217650" y="1576412"/>
            <a:ext cx="3362365" cy="432048"/>
            <a:chOff x="3369875" y="2263434"/>
            <a:chExt cx="3362365" cy="432048"/>
          </a:xfrm>
        </p:grpSpPr>
        <p:sp>
          <p:nvSpPr>
            <p:cNvPr id="14" name="矩形 13"/>
            <p:cNvSpPr/>
            <p:nvPr/>
          </p:nvSpPr>
          <p:spPr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97320" y="2310181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服务质量及人员管理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1" name="五边形 30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989" y="20917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目录</a:t>
            </a:r>
          </a:p>
        </p:txBody>
      </p:sp>
      <p:sp>
        <p:nvSpPr>
          <p:cNvPr id="16" name="矩形 15"/>
          <p:cNvSpPr/>
          <p:nvPr/>
        </p:nvSpPr>
        <p:spPr>
          <a:xfrm>
            <a:off x="2780658" y="2283718"/>
            <a:ext cx="400989" cy="432048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TextBox 11"/>
          <p:cNvSpPr txBox="1"/>
          <p:nvPr/>
        </p:nvSpPr>
        <p:spPr>
          <a:xfrm>
            <a:off x="2771800" y="231507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217650" y="2283718"/>
            <a:ext cx="3362365" cy="432048"/>
            <a:chOff x="3369875" y="2263434"/>
            <a:chExt cx="3362365" cy="432048"/>
          </a:xfrm>
        </p:grpSpPr>
        <p:sp>
          <p:nvSpPr>
            <p:cNvPr id="19" name="矩形 18"/>
            <p:cNvSpPr/>
            <p:nvPr/>
          </p:nvSpPr>
          <p:spPr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TextBox 14"/>
            <p:cNvSpPr txBox="1"/>
            <p:nvPr/>
          </p:nvSpPr>
          <p:spPr>
            <a:xfrm>
              <a:off x="3497320" y="2310181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三、四季度预销情况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2780658" y="3075806"/>
            <a:ext cx="400989" cy="432048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11"/>
          <p:cNvSpPr txBox="1"/>
          <p:nvPr/>
        </p:nvSpPr>
        <p:spPr>
          <a:xfrm>
            <a:off x="2771800" y="310716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17650" y="3075806"/>
            <a:ext cx="3362365" cy="432048"/>
            <a:chOff x="3369875" y="2263434"/>
            <a:chExt cx="3362365" cy="432048"/>
          </a:xfrm>
        </p:grpSpPr>
        <p:sp>
          <p:nvSpPr>
            <p:cNvPr id="24" name="矩形 23"/>
            <p:cNvSpPr/>
            <p:nvPr/>
          </p:nvSpPr>
          <p:spPr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5" name="TextBox 14"/>
            <p:cNvSpPr txBox="1"/>
            <p:nvPr/>
          </p:nvSpPr>
          <p:spPr>
            <a:xfrm>
              <a:off x="3497320" y="2310181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预算控制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2780658" y="3871376"/>
            <a:ext cx="400989" cy="432048"/>
          </a:xfrm>
          <a:prstGeom prst="rect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TextBox 11"/>
          <p:cNvSpPr txBox="1"/>
          <p:nvPr/>
        </p:nvSpPr>
        <p:spPr>
          <a:xfrm>
            <a:off x="2771800" y="390273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05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217650" y="3871376"/>
            <a:ext cx="3362365" cy="432048"/>
            <a:chOff x="3369875" y="2263434"/>
            <a:chExt cx="3362365" cy="432048"/>
          </a:xfrm>
        </p:grpSpPr>
        <p:sp>
          <p:nvSpPr>
            <p:cNvPr id="29" name="矩形 28"/>
            <p:cNvSpPr/>
            <p:nvPr/>
          </p:nvSpPr>
          <p:spPr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30" name="TextBox 14"/>
            <p:cNvSpPr txBox="1"/>
            <p:nvPr/>
          </p:nvSpPr>
          <p:spPr>
            <a:xfrm>
              <a:off x="3497320" y="2310181"/>
              <a:ext cx="20313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三、四季度工作按排</a:t>
              </a:r>
              <a:endPara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29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5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5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1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8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5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45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100"/>
                            </p:stCondLst>
                            <p:childTnLst>
                              <p:par>
                                <p:cTn id="8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6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31" grpId="0" animBg="1"/>
      <p:bldP spid="32" grpId="0"/>
      <p:bldP spid="16" grpId="0" animBg="1"/>
      <p:bldP spid="17" grpId="0"/>
      <p:bldP spid="21" grpId="0" animBg="1"/>
      <p:bldP spid="22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1851100"/>
            <a:ext cx="3203848" cy="1441301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218" y="2067694"/>
            <a:ext cx="1697038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One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7093" y="1814513"/>
            <a:ext cx="1762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5151499" y="2715766"/>
            <a:ext cx="249299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一、二季度营销情况</a:t>
            </a:r>
          </a:p>
        </p:txBody>
      </p:sp>
      <p:sp>
        <p:nvSpPr>
          <p:cNvPr id="9" name="TextBox 4"/>
          <p:cNvSpPr txBox="1"/>
          <p:nvPr/>
        </p:nvSpPr>
        <p:spPr>
          <a:xfrm>
            <a:off x="251520" y="237169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辽吉黑蒙服务区域</a:t>
            </a:r>
            <a:endParaRPr lang="zh-CN" altLang="en-US" sz="2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19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一、二季度营销情况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3145" y="1499897"/>
            <a:ext cx="1850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  <a:r>
              <a:rPr lang="en-US" altLang="zh-CN" sz="6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0%</a:t>
            </a:r>
            <a:endParaRPr lang="zh-CN" altLang="en-US" sz="6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5635"/>
              </p:ext>
            </p:extLst>
          </p:nvPr>
        </p:nvGraphicFramePr>
        <p:xfrm>
          <a:off x="827584" y="625252"/>
          <a:ext cx="756084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0"/>
                <a:gridCol w="4879926"/>
                <a:gridCol w="769932"/>
                <a:gridCol w="1246293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类别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数量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金额（万）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内蒙古省厅长天平台运维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29.3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内蒙古赤峰市自动监控数据政务资源共享项目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38.15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辽宁营口平台迁移及数据恢复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吉林省鑫祥有限责任公司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松源市鑫祥有限责任公司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1.96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榆树市鸿大环保电力有限公司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0.98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呼各浩特市京城固体处置有限公司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0.98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包头市普拉特新能源有限公司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1.96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内蒙古亿点科技有限公司（代理）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dirty="0" smtClean="0"/>
                        <a:t>0.75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总计：</a:t>
                      </a:r>
                      <a:endParaRPr lang="zh-CN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8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0" y="1851100"/>
            <a:ext cx="3203848" cy="1441301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9218" y="2067694"/>
            <a:ext cx="1672637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 Two</a:t>
            </a:r>
            <a:endParaRPr lang="zh-CN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8219" y="2643758"/>
            <a:ext cx="30461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7093" y="1814513"/>
            <a:ext cx="17620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9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2371695"/>
            <a:ext cx="223651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辽吉黑蒙服务区域</a:t>
            </a:r>
            <a:endParaRPr lang="zh-CN" altLang="en-US" sz="2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87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64484" y="699542"/>
            <a:ext cx="549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立足品质，创建优质服务，如何持续保障客户满意。</a:t>
            </a:r>
            <a:endParaRPr lang="zh-CN" altLang="en-US" dirty="0"/>
          </a:p>
        </p:txBody>
      </p:sp>
      <p:sp>
        <p:nvSpPr>
          <p:cNvPr id="36" name="环形箭头 35"/>
          <p:cNvSpPr/>
          <p:nvPr/>
        </p:nvSpPr>
        <p:spPr>
          <a:xfrm>
            <a:off x="5080600" y="1786296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7" name="环形箭头 36"/>
          <p:cNvSpPr/>
          <p:nvPr/>
        </p:nvSpPr>
        <p:spPr>
          <a:xfrm>
            <a:off x="4090072" y="1007786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0" name="环形箭头 39"/>
          <p:cNvSpPr/>
          <p:nvPr/>
        </p:nvSpPr>
        <p:spPr>
          <a:xfrm>
            <a:off x="2234373" y="3353870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" name="环形箭头 40"/>
          <p:cNvSpPr/>
          <p:nvPr/>
        </p:nvSpPr>
        <p:spPr>
          <a:xfrm>
            <a:off x="2080095" y="2139741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5" name="环形箭头 34"/>
          <p:cNvSpPr/>
          <p:nvPr/>
        </p:nvSpPr>
        <p:spPr>
          <a:xfrm>
            <a:off x="2852142" y="1181147"/>
            <a:ext cx="2304256" cy="2304256"/>
          </a:xfrm>
          <a:prstGeom prst="circularArrow">
            <a:avLst>
              <a:gd name="adj1" fmla="val 17802"/>
              <a:gd name="adj2" fmla="val 1183782"/>
              <a:gd name="adj3" fmla="val 16896191"/>
              <a:gd name="adj4" fmla="val 10800000"/>
              <a:gd name="adj5" fmla="val 18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环形箭头 9"/>
          <p:cNvSpPr/>
          <p:nvPr/>
        </p:nvSpPr>
        <p:spPr>
          <a:xfrm>
            <a:off x="5232196" y="2998254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环形箭头 37"/>
          <p:cNvSpPr/>
          <p:nvPr/>
        </p:nvSpPr>
        <p:spPr>
          <a:xfrm>
            <a:off x="4470153" y="3953291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环形箭头 38"/>
          <p:cNvSpPr/>
          <p:nvPr/>
        </p:nvSpPr>
        <p:spPr>
          <a:xfrm>
            <a:off x="3259262" y="4049737"/>
            <a:ext cx="2304256" cy="2304256"/>
          </a:xfrm>
          <a:prstGeom prst="circularArrow">
            <a:avLst>
              <a:gd name="adj1" fmla="val 17802"/>
              <a:gd name="adj2" fmla="val 1071365"/>
              <a:gd name="adj3" fmla="val 16896191"/>
              <a:gd name="adj4" fmla="val 10800000"/>
              <a:gd name="adj5" fmla="val 18983"/>
            </a:avLst>
          </a:prstGeom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 rot="737860">
            <a:off x="4304126" y="1419668"/>
            <a:ext cx="141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专注于客户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 rot="3244282">
            <a:off x="5405629" y="217233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数据搜集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 rot="5400000">
            <a:off x="5876492" y="33173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解读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 rot="19379276">
            <a:off x="5036905" y="4363488"/>
            <a:ext cx="87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结构化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892298" y="45767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量化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 rot="14118972">
            <a:off x="2740170" y="38251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审核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 rot="16440711">
            <a:off x="2569555" y="26296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部署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 rot="19903660">
            <a:off x="3399084" y="15430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监控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897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sp>
        <p:nvSpPr>
          <p:cNvPr id="2" name="右箭头 1"/>
          <p:cNvSpPr/>
          <p:nvPr/>
        </p:nvSpPr>
        <p:spPr>
          <a:xfrm>
            <a:off x="0" y="1059582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专注于客户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72148" y="952440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对于驻地服务必须专心、专业的方式完成相关工作内容，更应该注重于质量、品质、高效的方法去完成工作。</a:t>
            </a:r>
            <a:endParaRPr lang="zh-CN" altLang="en-US" dirty="0"/>
          </a:p>
        </p:txBody>
      </p:sp>
      <p:sp>
        <p:nvSpPr>
          <p:cNvPr id="29" name="右箭头 28"/>
          <p:cNvSpPr/>
          <p:nvPr/>
        </p:nvSpPr>
        <p:spPr>
          <a:xfrm>
            <a:off x="0" y="1618762"/>
            <a:ext cx="1468656" cy="430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数据收集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1465148" y="1698362"/>
            <a:ext cx="766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“项目管理考核”</a:t>
            </a:r>
            <a:endParaRPr lang="zh-CN" altLang="en-US" dirty="0"/>
          </a:p>
        </p:txBody>
      </p:sp>
      <p:sp>
        <p:nvSpPr>
          <p:cNvPr id="33" name="右箭头 32"/>
          <p:cNvSpPr/>
          <p:nvPr/>
        </p:nvSpPr>
        <p:spPr>
          <a:xfrm>
            <a:off x="-10508" y="2255832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解读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547664" y="2211710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预期服务：计划内的服务，称为预期服务。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感知服务：实际经历的服务，称为感知服务。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1160746" y="318839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高质量超出期望：</a:t>
            </a:r>
            <a:endParaRPr lang="zh-CN" alt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202140" y="379588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满意的服务：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1156945" y="444395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不可接受的服务：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3188270" y="3169024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*感知服务 </a:t>
            </a:r>
            <a:r>
              <a:rPr lang="en-US" altLang="zh-CN" dirty="0" smtClean="0"/>
              <a:t>&gt; </a:t>
            </a:r>
            <a:r>
              <a:rPr lang="zh-CN" altLang="en-US" dirty="0" smtClean="0"/>
              <a:t>预期服务</a:t>
            </a:r>
            <a:r>
              <a:rPr lang="en-US" altLang="zh-CN" dirty="0" smtClean="0"/>
              <a:t>*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3275856" y="3723878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感知服务 </a:t>
            </a:r>
            <a:r>
              <a:rPr lang="en-US" altLang="zh-CN" dirty="0" smtClean="0"/>
              <a:t>=</a:t>
            </a:r>
            <a:r>
              <a:rPr lang="zh-CN" altLang="en-US" dirty="0" smtClean="0"/>
              <a:t>预期服务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3308463" y="4434666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感知服务 </a:t>
            </a:r>
            <a:r>
              <a:rPr lang="en-US" altLang="zh-CN" dirty="0"/>
              <a:t>&lt;</a:t>
            </a:r>
            <a:r>
              <a:rPr lang="zh-CN" altLang="en-US" dirty="0" smtClean="0"/>
              <a:t>预期服务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49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sp>
        <p:nvSpPr>
          <p:cNvPr id="22" name="右箭头 21"/>
          <p:cNvSpPr/>
          <p:nvPr/>
        </p:nvSpPr>
        <p:spPr>
          <a:xfrm>
            <a:off x="-10508" y="959688"/>
            <a:ext cx="1475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结构化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547664" y="915566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服务流程是否高效？从简化流程、提升技术能力！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1491630"/>
            <a:ext cx="6270840" cy="32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五边形 4"/>
          <p:cNvSpPr/>
          <p:nvPr/>
        </p:nvSpPr>
        <p:spPr>
          <a:xfrm>
            <a:off x="0" y="193204"/>
            <a:ext cx="373643" cy="432048"/>
          </a:xfrm>
          <a:prstGeom prst="homePlate">
            <a:avLst/>
          </a:prstGeom>
          <a:solidFill>
            <a:srgbClr val="309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7989" y="209173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服务质量及人员管理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699542"/>
            <a:ext cx="792702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9884CE0-4FB5-49D2-9512-F486269A9ED2}">
  <we:reference id="wa104178141" version="3.10.0.197" store="zh-CN" storeType="OMEX"/>
  <we:alternateReferences>
    <we:reference id="WA104178141" version="3.10.0.197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</TotalTime>
  <Words>608</Words>
  <Application>Microsoft Office PowerPoint</Application>
  <PresentationFormat>全屏显示(16:9)</PresentationFormat>
  <Paragraphs>199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时尚中黑简体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蓝色工作汇报</dc:title>
  <dc:creator>第一PPT</dc:creator>
  <cp:keywords>www.1ppt.com</cp:keywords>
  <dc:description>第一PPT</dc:description>
  <cp:lastModifiedBy>GL</cp:lastModifiedBy>
  <cp:revision>133</cp:revision>
  <dcterms:created xsi:type="dcterms:W3CDTF">2015-01-08T06:32:00Z</dcterms:created>
  <dcterms:modified xsi:type="dcterms:W3CDTF">2019-06-26T01:44:46Z</dcterms:modified>
</cp:coreProperties>
</file>