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6" r:id="rId6"/>
    <p:sldId id="281" r:id="rId7"/>
    <p:sldId id="267" r:id="rId8"/>
    <p:sldId id="286" r:id="rId9"/>
    <p:sldId id="282" r:id="rId10"/>
    <p:sldId id="268" r:id="rId11"/>
    <p:sldId id="270" r:id="rId12"/>
    <p:sldId id="283" r:id="rId13"/>
    <p:sldId id="271" r:id="rId14"/>
    <p:sldId id="284" r:id="rId15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021" autoAdjust="0"/>
  </p:normalViewPr>
  <p:slideViewPr>
    <p:cSldViewPr snapToGrid="0">
      <p:cViewPr varScale="1">
        <p:scale>
          <a:sx n="142" d="100"/>
          <a:sy n="142" d="100"/>
        </p:scale>
        <p:origin x="57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286"/>
            <a:ext cx="9144000" cy="513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6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39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236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64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2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1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07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6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6656085" y="388931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9123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81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051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53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828A1-5649-4197-A1FA-89A621256E8B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B8A4-E512-43A8-B69D-9879E54E8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45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gongdapaopao.yanj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29784"/>
          </a:xfrm>
          <a:prstGeom prst="rect">
            <a:avLst/>
          </a:prstGeom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9013" y="369866"/>
            <a:ext cx="1409412" cy="155676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337660">
            <a:off x="67540" y="2708573"/>
            <a:ext cx="742857" cy="6666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597468">
            <a:off x="65172" y="1811998"/>
            <a:ext cx="742857" cy="6666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862215">
            <a:off x="901216" y="2923790"/>
            <a:ext cx="496805" cy="445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08280">
            <a:off x="865086" y="2236140"/>
            <a:ext cx="742857" cy="6666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441201">
            <a:off x="720570" y="839920"/>
            <a:ext cx="449603" cy="4034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337660">
            <a:off x="4369198" y="-23456"/>
            <a:ext cx="742857" cy="66666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597468">
            <a:off x="4923405" y="409018"/>
            <a:ext cx="534404" cy="4795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73720">
            <a:off x="5575855" y="804487"/>
            <a:ext cx="1017905" cy="9135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282260" y="914478"/>
            <a:ext cx="665828" cy="59753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862215">
            <a:off x="4708524" y="1180196"/>
            <a:ext cx="620965" cy="557276"/>
          </a:xfrm>
          <a:prstGeom prst="rect">
            <a:avLst/>
          </a:prstGeom>
          <a:ln>
            <a:noFill/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08280">
            <a:off x="5468044" y="257508"/>
            <a:ext cx="534404" cy="479594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1935080" y="3203643"/>
            <a:ext cx="2128925" cy="2260797"/>
            <a:chOff x="5170789" y="3917851"/>
            <a:chExt cx="737682" cy="3014394"/>
          </a:xfrm>
        </p:grpSpPr>
        <p:sp>
          <p:nvSpPr>
            <p:cNvPr id="18" name="椭圆 17"/>
            <p:cNvSpPr/>
            <p:nvPr/>
          </p:nvSpPr>
          <p:spPr>
            <a:xfrm>
              <a:off x="5170789" y="3917851"/>
              <a:ext cx="737682" cy="92281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320462" y="4039147"/>
              <a:ext cx="530650" cy="2893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2019</a:t>
              </a:r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</a:p>
          </p:txBody>
        </p:sp>
      </p:grpSp>
      <p:cxnSp>
        <p:nvCxnSpPr>
          <p:cNvPr id="20" name="直接连接符 19"/>
          <p:cNvCxnSpPr/>
          <p:nvPr/>
        </p:nvCxnSpPr>
        <p:spPr>
          <a:xfrm>
            <a:off x="3995290" y="4206896"/>
            <a:ext cx="4631762" cy="0"/>
          </a:xfrm>
          <a:prstGeom prst="line">
            <a:avLst/>
          </a:prstGeom>
          <a:ln w="19050">
            <a:solidFill>
              <a:srgbClr val="8AC0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907890" y="4345281"/>
            <a:ext cx="2343810" cy="323165"/>
          </a:xfrm>
          <a:prstGeom prst="rect">
            <a:avLst/>
          </a:prstGeom>
          <a:solidFill>
            <a:srgbClr val="8AC028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晋豫陕服务大区：段  尧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4215779" y="3210665"/>
            <a:ext cx="1233907" cy="692111"/>
            <a:chOff x="4967145" y="3923836"/>
            <a:chExt cx="922815" cy="922815"/>
          </a:xfrm>
        </p:grpSpPr>
        <p:sp>
          <p:nvSpPr>
            <p:cNvPr id="23" name="椭圆 22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126545" y="4062077"/>
              <a:ext cx="6740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年中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550690" y="3222193"/>
            <a:ext cx="692111" cy="692111"/>
            <a:chOff x="4967145" y="3923836"/>
            <a:chExt cx="922815" cy="922815"/>
          </a:xfrm>
        </p:grpSpPr>
        <p:sp>
          <p:nvSpPr>
            <p:cNvPr id="26" name="椭圆 25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463355" y="3222193"/>
            <a:ext cx="692111" cy="692111"/>
            <a:chOff x="4967145" y="3923836"/>
            <a:chExt cx="922815" cy="922815"/>
          </a:xfrm>
        </p:grpSpPr>
        <p:sp>
          <p:nvSpPr>
            <p:cNvPr id="29" name="椭圆 28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376020" y="3222193"/>
            <a:ext cx="692111" cy="692111"/>
            <a:chOff x="4967145" y="3923836"/>
            <a:chExt cx="922815" cy="922815"/>
          </a:xfrm>
        </p:grpSpPr>
        <p:sp>
          <p:nvSpPr>
            <p:cNvPr id="32" name="椭圆 31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288686" y="3222193"/>
            <a:ext cx="692111" cy="692111"/>
            <a:chOff x="4967145" y="3923836"/>
            <a:chExt cx="922815" cy="922815"/>
          </a:xfrm>
        </p:grpSpPr>
        <p:sp>
          <p:nvSpPr>
            <p:cNvPr id="35" name="椭圆 34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</a:t>
              </a:r>
            </a:p>
          </p:txBody>
        </p:sp>
      </p:grpSp>
      <p:pic>
        <p:nvPicPr>
          <p:cNvPr id="37" name="图片 36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444" y="-209544"/>
            <a:ext cx="4369964" cy="320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0">
        <p14:reveal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30" dur="2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7" dur="2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44" dur="2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51" dur="2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mph" presetSubtype="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8" dur="2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6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10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5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8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8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8" presetClass="emph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9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8" presetClass="emph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Rot by="21600000">
                                      <p:cBhvr>
                                        <p:cTn id="9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10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8" presetClass="emph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11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8" presetClass="emph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21600000">
                                      <p:cBhvr>
                                        <p:cTn id="11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2" presetClass="entr" presetSubtype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Rot by="21600000">
                                      <p:cBhvr>
                                        <p:cTn id="1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2" presetClass="entr" presetSubtype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Rot by="21600000">
                                      <p:cBhvr>
                                        <p:cTn id="12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3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44119" y="78884"/>
            <a:ext cx="2500149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8" name="椭圆 7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11" name="圆角矩形 10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43720" y="105774"/>
            <a:ext cx="250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上半年工作中的问题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620300" y="1106491"/>
            <a:ext cx="5903400" cy="3609461"/>
            <a:chOff x="2160400" y="1180046"/>
            <a:chExt cx="7871200" cy="4812615"/>
          </a:xfrm>
        </p:grpSpPr>
        <p:sp>
          <p:nvSpPr>
            <p:cNvPr id="15" name="圆角矩形 14"/>
            <p:cNvSpPr/>
            <p:nvPr/>
          </p:nvSpPr>
          <p:spPr>
            <a:xfrm>
              <a:off x="2160400" y="1180046"/>
              <a:ext cx="7871200" cy="4812615"/>
            </a:xfrm>
            <a:prstGeom prst="roundRect">
              <a:avLst>
                <a:gd name="adj" fmla="val 7483"/>
              </a:avLst>
            </a:prstGeom>
            <a:solidFill>
              <a:schemeClr val="bg1">
                <a:lumMod val="85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2465127" y="1232748"/>
              <a:ext cx="7218148" cy="157893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 flipV="1">
              <a:off x="2465127" y="5759485"/>
              <a:ext cx="7218148" cy="157893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1668169" y="1113644"/>
            <a:ext cx="1455619" cy="3514403"/>
            <a:chOff x="2215942" y="1234443"/>
            <a:chExt cx="1940825" cy="4685871"/>
          </a:xfrm>
          <a:solidFill>
            <a:srgbClr val="8AC028"/>
          </a:solidFill>
        </p:grpSpPr>
        <p:sp>
          <p:nvSpPr>
            <p:cNvPr id="19" name="同侧圆角矩形 18"/>
            <p:cNvSpPr/>
            <p:nvPr/>
          </p:nvSpPr>
          <p:spPr>
            <a:xfrm rot="16200000">
              <a:off x="843021" y="2607364"/>
              <a:ext cx="4685871" cy="1940029"/>
            </a:xfrm>
            <a:prstGeom prst="round2SameRect">
              <a:avLst/>
            </a:prstGeom>
            <a:grpFill/>
            <a:ln>
              <a:noFill/>
            </a:ln>
            <a:effectLst>
              <a:innerShdw blurRad="127000" dist="38100" dir="16200000">
                <a:prstClr val="black">
                  <a:alpha val="34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1368821" y="3690578"/>
              <a:ext cx="1798129" cy="102730"/>
            </a:xfrm>
            <a:prstGeom prst="rect">
              <a:avLst/>
            </a:prstGeom>
            <a:grpFill/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1738001" y="3499529"/>
              <a:ext cx="4663885" cy="173647"/>
            </a:xfrm>
            <a:prstGeom prst="rect">
              <a:avLst/>
            </a:prstGeom>
            <a:grpFill/>
          </p:spPr>
        </p:pic>
      </p:grpSp>
      <p:grpSp>
        <p:nvGrpSpPr>
          <p:cNvPr id="22" name="组合 21"/>
          <p:cNvGrpSpPr/>
          <p:nvPr/>
        </p:nvGrpSpPr>
        <p:grpSpPr>
          <a:xfrm>
            <a:off x="3116979" y="1147286"/>
            <a:ext cx="1456328" cy="3514406"/>
            <a:chOff x="4155972" y="1234440"/>
            <a:chExt cx="1941770" cy="4685874"/>
          </a:xfrm>
          <a:solidFill>
            <a:srgbClr val="8AC028"/>
          </a:solidFill>
        </p:grpSpPr>
        <p:sp>
          <p:nvSpPr>
            <p:cNvPr id="23" name="同侧圆角矩形 22"/>
            <p:cNvSpPr/>
            <p:nvPr/>
          </p:nvSpPr>
          <p:spPr>
            <a:xfrm rot="16200000">
              <a:off x="2783050" y="2607362"/>
              <a:ext cx="4685874" cy="194002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3678976" y="3499529"/>
              <a:ext cx="4663885" cy="173647"/>
            </a:xfrm>
            <a:prstGeom prst="rect">
              <a:avLst/>
            </a:prstGeom>
            <a:grpFill/>
          </p:spPr>
        </p:pic>
      </p:grpSp>
      <p:grpSp>
        <p:nvGrpSpPr>
          <p:cNvPr id="25" name="组合 24"/>
          <p:cNvGrpSpPr/>
          <p:nvPr/>
        </p:nvGrpSpPr>
        <p:grpSpPr>
          <a:xfrm>
            <a:off x="4572003" y="1147286"/>
            <a:ext cx="1455022" cy="3514406"/>
            <a:chOff x="6096003" y="1234440"/>
            <a:chExt cx="1940029" cy="4685874"/>
          </a:xfrm>
          <a:solidFill>
            <a:srgbClr val="8AC028"/>
          </a:solidFill>
        </p:grpSpPr>
        <p:sp>
          <p:nvSpPr>
            <p:cNvPr id="26" name="同侧圆角矩形 25"/>
            <p:cNvSpPr/>
            <p:nvPr/>
          </p:nvSpPr>
          <p:spPr>
            <a:xfrm rot="16200000">
              <a:off x="4723081" y="2607362"/>
              <a:ext cx="4685874" cy="194002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5617165" y="3499529"/>
              <a:ext cx="4663885" cy="173647"/>
            </a:xfrm>
            <a:prstGeom prst="rect">
              <a:avLst/>
            </a:prstGeom>
            <a:grpFill/>
          </p:spPr>
        </p:pic>
      </p:grpSp>
      <p:grpSp>
        <p:nvGrpSpPr>
          <p:cNvPr id="28" name="组合 27"/>
          <p:cNvGrpSpPr/>
          <p:nvPr/>
        </p:nvGrpSpPr>
        <p:grpSpPr>
          <a:xfrm>
            <a:off x="6027023" y="1147289"/>
            <a:ext cx="1455022" cy="3514404"/>
            <a:chOff x="8036030" y="1234443"/>
            <a:chExt cx="1940029" cy="4685872"/>
          </a:xfrm>
          <a:solidFill>
            <a:srgbClr val="8AC028"/>
          </a:solidFill>
        </p:grpSpPr>
        <p:sp>
          <p:nvSpPr>
            <p:cNvPr id="29" name="同侧圆角矩形 28"/>
            <p:cNvSpPr/>
            <p:nvPr/>
          </p:nvSpPr>
          <p:spPr>
            <a:xfrm rot="5400000" flipH="1">
              <a:off x="6663109" y="2607364"/>
              <a:ext cx="4685872" cy="194002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pic>
          <p:nvPicPr>
            <p:cNvPr id="30" name="图片 29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 flipH="1">
              <a:off x="7553966" y="3499529"/>
              <a:ext cx="4663885" cy="173647"/>
            </a:xfrm>
            <a:prstGeom prst="rect">
              <a:avLst/>
            </a:prstGeom>
            <a:grpFill/>
          </p:spPr>
        </p:pic>
      </p:grpSp>
      <p:grpSp>
        <p:nvGrpSpPr>
          <p:cNvPr id="31" name="组合 30"/>
          <p:cNvGrpSpPr/>
          <p:nvPr/>
        </p:nvGrpSpPr>
        <p:grpSpPr>
          <a:xfrm>
            <a:off x="2035066" y="2245609"/>
            <a:ext cx="708803" cy="1429574"/>
            <a:chOff x="2713421" y="2698869"/>
            <a:chExt cx="945071" cy="1906099"/>
          </a:xfrm>
          <a:solidFill>
            <a:srgbClr val="8AC028"/>
          </a:solidFill>
        </p:grpSpPr>
        <p:sp>
          <p:nvSpPr>
            <p:cNvPr id="32" name="任意多边形 31"/>
            <p:cNvSpPr/>
            <p:nvPr/>
          </p:nvSpPr>
          <p:spPr>
            <a:xfrm flipV="1">
              <a:off x="2892549" y="4186891"/>
              <a:ext cx="586814" cy="418077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54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2713421" y="2698869"/>
              <a:ext cx="945071" cy="673318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162000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725686" y="3728907"/>
            <a:ext cx="13353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投诉事件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485795" y="2113211"/>
            <a:ext cx="708803" cy="1429574"/>
            <a:chOff x="4647726" y="2522339"/>
            <a:chExt cx="945071" cy="1906099"/>
          </a:xfrm>
          <a:solidFill>
            <a:srgbClr val="8AC028"/>
          </a:solidFill>
        </p:grpSpPr>
        <p:sp>
          <p:nvSpPr>
            <p:cNvPr id="38" name="任意多边形 37"/>
            <p:cNvSpPr/>
            <p:nvPr/>
          </p:nvSpPr>
          <p:spPr>
            <a:xfrm flipV="1">
              <a:off x="4826854" y="4010361"/>
              <a:ext cx="586814" cy="418077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54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9" name="任意多边形 38"/>
            <p:cNvSpPr/>
            <p:nvPr/>
          </p:nvSpPr>
          <p:spPr>
            <a:xfrm>
              <a:off x="4647726" y="2522339"/>
              <a:ext cx="945071" cy="673318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162000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3176415" y="3596509"/>
            <a:ext cx="13353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信息安全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4943603" y="1958906"/>
            <a:ext cx="708803" cy="1429574"/>
            <a:chOff x="6591470" y="2316599"/>
            <a:chExt cx="945071" cy="1906099"/>
          </a:xfrm>
          <a:solidFill>
            <a:srgbClr val="8AC028"/>
          </a:solidFill>
        </p:grpSpPr>
        <p:sp>
          <p:nvSpPr>
            <p:cNvPr id="44" name="任意多边形 43"/>
            <p:cNvSpPr/>
            <p:nvPr/>
          </p:nvSpPr>
          <p:spPr>
            <a:xfrm flipV="1">
              <a:off x="6770598" y="3804621"/>
              <a:ext cx="586814" cy="418077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54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6591470" y="2316599"/>
              <a:ext cx="945071" cy="673318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162000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  <p:sp>
        <p:nvSpPr>
          <p:cNvPr id="47" name="文本框 46"/>
          <p:cNvSpPr txBox="1"/>
          <p:nvPr/>
        </p:nvSpPr>
        <p:spPr>
          <a:xfrm>
            <a:off x="4634223" y="3442204"/>
            <a:ext cx="13353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专项行动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6392990" y="1788885"/>
            <a:ext cx="708803" cy="1429574"/>
            <a:chOff x="8523986" y="2089904"/>
            <a:chExt cx="945071" cy="1906099"/>
          </a:xfrm>
          <a:solidFill>
            <a:srgbClr val="8AC028"/>
          </a:solidFill>
        </p:grpSpPr>
        <p:sp>
          <p:nvSpPr>
            <p:cNvPr id="50" name="任意多边形 49"/>
            <p:cNvSpPr/>
            <p:nvPr/>
          </p:nvSpPr>
          <p:spPr>
            <a:xfrm flipV="1">
              <a:off x="8703114" y="3577926"/>
              <a:ext cx="586814" cy="418077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54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8523986" y="2089904"/>
              <a:ext cx="945071" cy="673318"/>
            </a:xfrm>
            <a:custGeom>
              <a:avLst/>
              <a:gdLst>
                <a:gd name="connsiteX0" fmla="*/ 472536 w 945071"/>
                <a:gd name="connsiteY0" fmla="*/ 0 h 673318"/>
                <a:gd name="connsiteX1" fmla="*/ 945071 w 945071"/>
                <a:gd name="connsiteY1" fmla="*/ 673318 h 673318"/>
                <a:gd name="connsiteX2" fmla="*/ 674122 w 945071"/>
                <a:gd name="connsiteY2" fmla="*/ 673318 h 673318"/>
                <a:gd name="connsiteX3" fmla="*/ 472536 w 945071"/>
                <a:gd name="connsiteY3" fmla="*/ 386077 h 673318"/>
                <a:gd name="connsiteX4" fmla="*/ 270950 w 945071"/>
                <a:gd name="connsiteY4" fmla="*/ 673318 h 673318"/>
                <a:gd name="connsiteX5" fmla="*/ 0 w 945071"/>
                <a:gd name="connsiteY5" fmla="*/ 673318 h 67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5071" h="673318">
                  <a:moveTo>
                    <a:pt x="472536" y="0"/>
                  </a:moveTo>
                  <a:lnTo>
                    <a:pt x="945071" y="673318"/>
                  </a:lnTo>
                  <a:lnTo>
                    <a:pt x="674122" y="673318"/>
                  </a:lnTo>
                  <a:lnTo>
                    <a:pt x="472536" y="386077"/>
                  </a:lnTo>
                  <a:lnTo>
                    <a:pt x="270950" y="673318"/>
                  </a:lnTo>
                  <a:lnTo>
                    <a:pt x="0" y="67331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8100" dist="12700" dir="162000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6083610" y="3272183"/>
            <a:ext cx="13353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目标责任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1661956" y="2634548"/>
            <a:ext cx="1455023" cy="820170"/>
            <a:chOff x="2215941" y="3217456"/>
            <a:chExt cx="1940030" cy="1093560"/>
          </a:xfrm>
        </p:grpSpPr>
        <p:sp>
          <p:nvSpPr>
            <p:cNvPr id="56" name="矩形 55"/>
            <p:cNvSpPr/>
            <p:nvPr/>
          </p:nvSpPr>
          <p:spPr>
            <a:xfrm>
              <a:off x="2215941" y="3217456"/>
              <a:ext cx="1940030" cy="10935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2649768" y="3448531"/>
              <a:ext cx="100011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3112685" y="2371844"/>
            <a:ext cx="1457592" cy="1079304"/>
            <a:chOff x="4150246" y="2867184"/>
            <a:chExt cx="1943456" cy="1439072"/>
          </a:xfrm>
        </p:grpSpPr>
        <p:grpSp>
          <p:nvGrpSpPr>
            <p:cNvPr id="59" name="组合 58"/>
            <p:cNvGrpSpPr/>
            <p:nvPr/>
          </p:nvGrpSpPr>
          <p:grpSpPr>
            <a:xfrm>
              <a:off x="4153672" y="2867184"/>
              <a:ext cx="1940030" cy="1439072"/>
              <a:chOff x="2213469" y="3224932"/>
              <a:chExt cx="1940030" cy="1439072"/>
            </a:xfrm>
          </p:grpSpPr>
          <p:sp>
            <p:nvSpPr>
              <p:cNvPr id="63" name="矩形 62"/>
              <p:cNvSpPr/>
              <p:nvPr/>
            </p:nvSpPr>
            <p:spPr>
              <a:xfrm>
                <a:off x="2213469" y="3224932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0DACB9">
                      <a:alpha val="0"/>
                    </a:srgb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64" name="矩形 63"/>
              <p:cNvSpPr/>
              <p:nvPr/>
            </p:nvSpPr>
            <p:spPr>
              <a:xfrm flipV="1">
                <a:off x="2213469" y="4490984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0DACB9">
                      <a:alpha val="0"/>
                    </a:srgb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</p:grpSp>
        <p:grpSp>
          <p:nvGrpSpPr>
            <p:cNvPr id="60" name="组合 59"/>
            <p:cNvGrpSpPr/>
            <p:nvPr/>
          </p:nvGrpSpPr>
          <p:grpSpPr>
            <a:xfrm>
              <a:off x="4150246" y="3040926"/>
              <a:ext cx="1940030" cy="1093560"/>
              <a:chOff x="4150246" y="3040926"/>
              <a:chExt cx="1940030" cy="1093560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4150246" y="3040926"/>
                <a:ext cx="1940030" cy="10935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4616802" y="3260991"/>
                <a:ext cx="1000117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Impact" panose="020B0806030902050204" pitchFamily="34" charset="0"/>
                  </a:rPr>
                  <a:t>02</a:t>
                </a:r>
                <a:endParaRPr lang="zh-CN" altLang="en-US" sz="2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65" name="组合 64"/>
          <p:cNvGrpSpPr/>
          <p:nvPr/>
        </p:nvGrpSpPr>
        <p:grpSpPr>
          <a:xfrm>
            <a:off x="4570492" y="2220045"/>
            <a:ext cx="1457060" cy="1079304"/>
            <a:chOff x="6093990" y="2664785"/>
            <a:chExt cx="1942746" cy="1439072"/>
          </a:xfrm>
        </p:grpSpPr>
        <p:grpSp>
          <p:nvGrpSpPr>
            <p:cNvPr id="66" name="组合 65"/>
            <p:cNvGrpSpPr/>
            <p:nvPr/>
          </p:nvGrpSpPr>
          <p:grpSpPr>
            <a:xfrm>
              <a:off x="6096706" y="2664785"/>
              <a:ext cx="1940030" cy="1439072"/>
              <a:chOff x="2213469" y="3224932"/>
              <a:chExt cx="1940030" cy="1439072"/>
            </a:xfrm>
          </p:grpSpPr>
          <p:sp>
            <p:nvSpPr>
              <p:cNvPr id="70" name="矩形 69"/>
              <p:cNvSpPr/>
              <p:nvPr/>
            </p:nvSpPr>
            <p:spPr>
              <a:xfrm>
                <a:off x="2213469" y="3224932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E87071">
                      <a:alpha val="0"/>
                    </a:srgb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71" name="矩形 70"/>
              <p:cNvSpPr/>
              <p:nvPr/>
            </p:nvSpPr>
            <p:spPr>
              <a:xfrm flipV="1">
                <a:off x="2213469" y="4490984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E87071">
                      <a:alpha val="0"/>
                    </a:srgb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</p:grpSp>
        <p:grpSp>
          <p:nvGrpSpPr>
            <p:cNvPr id="67" name="组合 66"/>
            <p:cNvGrpSpPr/>
            <p:nvPr/>
          </p:nvGrpSpPr>
          <p:grpSpPr>
            <a:xfrm>
              <a:off x="6093990" y="2835186"/>
              <a:ext cx="1940030" cy="1093560"/>
              <a:chOff x="6093990" y="2835186"/>
              <a:chExt cx="1940030" cy="1093560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6093990" y="2835186"/>
                <a:ext cx="1940030" cy="10935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69" name="文本框 68"/>
              <p:cNvSpPr txBox="1"/>
              <p:nvPr/>
            </p:nvSpPr>
            <p:spPr>
              <a:xfrm>
                <a:off x="6546710" y="3082525"/>
                <a:ext cx="1000117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Impact" panose="020B0806030902050204" pitchFamily="34" charset="0"/>
                  </a:rPr>
                  <a:t>03</a:t>
                </a:r>
                <a:endParaRPr lang="zh-CN" altLang="en-US" sz="2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6019879" y="2047154"/>
            <a:ext cx="1462166" cy="1079304"/>
            <a:chOff x="8026506" y="2434263"/>
            <a:chExt cx="1949554" cy="1439072"/>
          </a:xfrm>
        </p:grpSpPr>
        <p:grpSp>
          <p:nvGrpSpPr>
            <p:cNvPr id="73" name="组合 72"/>
            <p:cNvGrpSpPr/>
            <p:nvPr/>
          </p:nvGrpSpPr>
          <p:grpSpPr>
            <a:xfrm>
              <a:off x="8034676" y="2434263"/>
              <a:ext cx="1940030" cy="1439072"/>
              <a:chOff x="2213469" y="3224932"/>
              <a:chExt cx="1940030" cy="1439072"/>
            </a:xfrm>
          </p:grpSpPr>
          <p:sp>
            <p:nvSpPr>
              <p:cNvPr id="77" name="矩形 76"/>
              <p:cNvSpPr/>
              <p:nvPr/>
            </p:nvSpPr>
            <p:spPr>
              <a:xfrm>
                <a:off x="2213469" y="3224932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663A77">
                      <a:alpha val="0"/>
                    </a:srgbClr>
                  </a:gs>
                  <a:gs pos="100000">
                    <a:schemeClr val="tx1">
                      <a:alpha val="37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78" name="矩形 77"/>
              <p:cNvSpPr/>
              <p:nvPr/>
            </p:nvSpPr>
            <p:spPr>
              <a:xfrm flipV="1">
                <a:off x="2213469" y="4490984"/>
                <a:ext cx="1940030" cy="173020"/>
              </a:xfrm>
              <a:prstGeom prst="rect">
                <a:avLst/>
              </a:prstGeom>
              <a:gradFill>
                <a:gsLst>
                  <a:gs pos="0">
                    <a:srgbClr val="663A77">
                      <a:alpha val="0"/>
                    </a:srgbClr>
                  </a:gs>
                  <a:gs pos="100000">
                    <a:schemeClr val="tx1">
                      <a:alpha val="37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8026506" y="2608491"/>
              <a:ext cx="1949554" cy="1093560"/>
              <a:chOff x="8026506" y="2608491"/>
              <a:chExt cx="1949554" cy="1093560"/>
            </a:xfrm>
          </p:grpSpPr>
          <p:sp>
            <p:nvSpPr>
              <p:cNvPr id="75" name="矩形 74"/>
              <p:cNvSpPr/>
              <p:nvPr/>
            </p:nvSpPr>
            <p:spPr>
              <a:xfrm>
                <a:off x="8026506" y="2608491"/>
                <a:ext cx="1949554" cy="10935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/>
              </a:p>
            </p:txBody>
          </p:sp>
          <p:sp>
            <p:nvSpPr>
              <p:cNvPr id="76" name="文本框 75"/>
              <p:cNvSpPr txBox="1"/>
              <p:nvPr/>
            </p:nvSpPr>
            <p:spPr>
              <a:xfrm>
                <a:off x="8491317" y="2855411"/>
                <a:ext cx="1000117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7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Impact" panose="020B0806030902050204" pitchFamily="34" charset="0"/>
                  </a:rPr>
                  <a:t>04</a:t>
                </a:r>
                <a:endParaRPr lang="zh-CN" altLang="en-US" sz="2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79" name="Group 909"/>
          <p:cNvGrpSpPr>
            <a:grpSpLocks noChangeAspect="1"/>
          </p:cNvGrpSpPr>
          <p:nvPr/>
        </p:nvGrpSpPr>
        <p:grpSpPr bwMode="auto">
          <a:xfrm>
            <a:off x="2216773" y="1765699"/>
            <a:ext cx="305143" cy="260235"/>
            <a:chOff x="6090" y="1175"/>
            <a:chExt cx="265" cy="226"/>
          </a:xfrm>
          <a:solidFill>
            <a:schemeClr val="bg1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80" name="Freeform 910"/>
            <p:cNvSpPr>
              <a:spLocks/>
            </p:cNvSpPr>
            <p:nvPr/>
          </p:nvSpPr>
          <p:spPr bwMode="auto">
            <a:xfrm>
              <a:off x="6129" y="1269"/>
              <a:ext cx="56" cy="96"/>
            </a:xfrm>
            <a:custGeom>
              <a:avLst/>
              <a:gdLst>
                <a:gd name="T0" fmla="*/ 2 w 23"/>
                <a:gd name="T1" fmla="*/ 40 h 40"/>
                <a:gd name="T2" fmla="*/ 21 w 23"/>
                <a:gd name="T3" fmla="*/ 40 h 40"/>
                <a:gd name="T4" fmla="*/ 23 w 23"/>
                <a:gd name="T5" fmla="*/ 38 h 40"/>
                <a:gd name="T6" fmla="*/ 23 w 23"/>
                <a:gd name="T7" fmla="*/ 2 h 40"/>
                <a:gd name="T8" fmla="*/ 21 w 23"/>
                <a:gd name="T9" fmla="*/ 0 h 40"/>
                <a:gd name="T10" fmla="*/ 2 w 23"/>
                <a:gd name="T11" fmla="*/ 0 h 40"/>
                <a:gd name="T12" fmla="*/ 0 w 23"/>
                <a:gd name="T13" fmla="*/ 2 h 40"/>
                <a:gd name="T14" fmla="*/ 0 w 23"/>
                <a:gd name="T15" fmla="*/ 38 h 40"/>
                <a:gd name="T16" fmla="*/ 2 w 23"/>
                <a:gd name="T1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40">
                  <a:moveTo>
                    <a:pt x="2" y="40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2" y="40"/>
                    <a:pt x="23" y="39"/>
                    <a:pt x="23" y="38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3" y="1"/>
                    <a:pt x="22" y="0"/>
                    <a:pt x="2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9"/>
                    <a:pt x="1" y="40"/>
                    <a:pt x="2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</a:endParaRPr>
            </a:p>
          </p:txBody>
        </p:sp>
        <p:sp>
          <p:nvSpPr>
            <p:cNvPr id="81" name="Freeform 911"/>
            <p:cNvSpPr>
              <a:spLocks/>
            </p:cNvSpPr>
            <p:nvPr/>
          </p:nvSpPr>
          <p:spPr bwMode="auto">
            <a:xfrm>
              <a:off x="6209" y="1235"/>
              <a:ext cx="54" cy="130"/>
            </a:xfrm>
            <a:custGeom>
              <a:avLst/>
              <a:gdLst>
                <a:gd name="T0" fmla="*/ 2 w 22"/>
                <a:gd name="T1" fmla="*/ 54 h 54"/>
                <a:gd name="T2" fmla="*/ 20 w 22"/>
                <a:gd name="T3" fmla="*/ 54 h 54"/>
                <a:gd name="T4" fmla="*/ 22 w 22"/>
                <a:gd name="T5" fmla="*/ 52 h 54"/>
                <a:gd name="T6" fmla="*/ 22 w 22"/>
                <a:gd name="T7" fmla="*/ 2 h 54"/>
                <a:gd name="T8" fmla="*/ 20 w 22"/>
                <a:gd name="T9" fmla="*/ 0 h 54"/>
                <a:gd name="T10" fmla="*/ 2 w 22"/>
                <a:gd name="T11" fmla="*/ 0 h 54"/>
                <a:gd name="T12" fmla="*/ 0 w 22"/>
                <a:gd name="T13" fmla="*/ 2 h 54"/>
                <a:gd name="T14" fmla="*/ 0 w 22"/>
                <a:gd name="T15" fmla="*/ 52 h 54"/>
                <a:gd name="T16" fmla="*/ 2 w 22"/>
                <a:gd name="T1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54">
                  <a:moveTo>
                    <a:pt x="2" y="54"/>
                  </a:moveTo>
                  <a:cubicBezTo>
                    <a:pt x="20" y="54"/>
                    <a:pt x="20" y="54"/>
                    <a:pt x="20" y="54"/>
                  </a:cubicBezTo>
                  <a:cubicBezTo>
                    <a:pt x="21" y="54"/>
                    <a:pt x="22" y="53"/>
                    <a:pt x="22" y="5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1"/>
                    <a:pt x="21" y="0"/>
                    <a:pt x="2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3"/>
                    <a:pt x="1" y="54"/>
                    <a:pt x="2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</a:endParaRPr>
            </a:p>
          </p:txBody>
        </p:sp>
        <p:sp>
          <p:nvSpPr>
            <p:cNvPr id="82" name="Freeform 912"/>
            <p:cNvSpPr>
              <a:spLocks/>
            </p:cNvSpPr>
            <p:nvPr/>
          </p:nvSpPr>
          <p:spPr bwMode="auto">
            <a:xfrm>
              <a:off x="6287" y="1207"/>
              <a:ext cx="56" cy="158"/>
            </a:xfrm>
            <a:custGeom>
              <a:avLst/>
              <a:gdLst>
                <a:gd name="T0" fmla="*/ 2 w 23"/>
                <a:gd name="T1" fmla="*/ 66 h 66"/>
                <a:gd name="T2" fmla="*/ 21 w 23"/>
                <a:gd name="T3" fmla="*/ 66 h 66"/>
                <a:gd name="T4" fmla="*/ 23 w 23"/>
                <a:gd name="T5" fmla="*/ 64 h 66"/>
                <a:gd name="T6" fmla="*/ 23 w 23"/>
                <a:gd name="T7" fmla="*/ 2 h 66"/>
                <a:gd name="T8" fmla="*/ 21 w 23"/>
                <a:gd name="T9" fmla="*/ 0 h 66"/>
                <a:gd name="T10" fmla="*/ 2 w 23"/>
                <a:gd name="T11" fmla="*/ 0 h 66"/>
                <a:gd name="T12" fmla="*/ 0 w 23"/>
                <a:gd name="T13" fmla="*/ 2 h 66"/>
                <a:gd name="T14" fmla="*/ 0 w 23"/>
                <a:gd name="T15" fmla="*/ 64 h 66"/>
                <a:gd name="T16" fmla="*/ 2 w 2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66">
                  <a:moveTo>
                    <a:pt x="2" y="66"/>
                  </a:moveTo>
                  <a:cubicBezTo>
                    <a:pt x="21" y="66"/>
                    <a:pt x="21" y="66"/>
                    <a:pt x="21" y="66"/>
                  </a:cubicBezTo>
                  <a:cubicBezTo>
                    <a:pt x="22" y="66"/>
                    <a:pt x="23" y="65"/>
                    <a:pt x="23" y="64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3" y="1"/>
                    <a:pt x="22" y="0"/>
                    <a:pt x="2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5"/>
                    <a:pt x="1" y="66"/>
                    <a:pt x="2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</a:endParaRPr>
            </a:p>
          </p:txBody>
        </p:sp>
        <p:sp>
          <p:nvSpPr>
            <p:cNvPr id="83" name="Freeform 913"/>
            <p:cNvSpPr>
              <a:spLocks/>
            </p:cNvSpPr>
            <p:nvPr/>
          </p:nvSpPr>
          <p:spPr bwMode="auto">
            <a:xfrm>
              <a:off x="6090" y="1175"/>
              <a:ext cx="265" cy="226"/>
            </a:xfrm>
            <a:custGeom>
              <a:avLst/>
              <a:gdLst>
                <a:gd name="T0" fmla="*/ 104 w 109"/>
                <a:gd name="T1" fmla="*/ 85 h 94"/>
                <a:gd name="T2" fmla="*/ 9 w 109"/>
                <a:gd name="T3" fmla="*/ 85 h 94"/>
                <a:gd name="T4" fmla="*/ 9 w 109"/>
                <a:gd name="T5" fmla="*/ 85 h 94"/>
                <a:gd name="T6" fmla="*/ 9 w 109"/>
                <a:gd name="T7" fmla="*/ 4 h 94"/>
                <a:gd name="T8" fmla="*/ 4 w 109"/>
                <a:gd name="T9" fmla="*/ 0 h 94"/>
                <a:gd name="T10" fmla="*/ 0 w 109"/>
                <a:gd name="T11" fmla="*/ 4 h 94"/>
                <a:gd name="T12" fmla="*/ 0 w 109"/>
                <a:gd name="T13" fmla="*/ 85 h 94"/>
                <a:gd name="T14" fmla="*/ 9 w 109"/>
                <a:gd name="T15" fmla="*/ 94 h 94"/>
                <a:gd name="T16" fmla="*/ 104 w 109"/>
                <a:gd name="T17" fmla="*/ 94 h 94"/>
                <a:gd name="T18" fmla="*/ 109 w 109"/>
                <a:gd name="T19" fmla="*/ 90 h 94"/>
                <a:gd name="T20" fmla="*/ 104 w 109"/>
                <a:gd name="T21" fmla="*/ 8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94">
                  <a:moveTo>
                    <a:pt x="104" y="85"/>
                  </a:moveTo>
                  <a:cubicBezTo>
                    <a:pt x="9" y="85"/>
                    <a:pt x="9" y="85"/>
                    <a:pt x="9" y="85"/>
                  </a:cubicBezTo>
                  <a:cubicBezTo>
                    <a:pt x="9" y="85"/>
                    <a:pt x="9" y="85"/>
                    <a:pt x="9" y="8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2"/>
                    <a:pt x="7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90"/>
                    <a:pt x="4" y="94"/>
                    <a:pt x="9" y="94"/>
                  </a:cubicBezTo>
                  <a:cubicBezTo>
                    <a:pt x="104" y="94"/>
                    <a:pt x="104" y="94"/>
                    <a:pt x="104" y="94"/>
                  </a:cubicBezTo>
                  <a:cubicBezTo>
                    <a:pt x="107" y="94"/>
                    <a:pt x="109" y="92"/>
                    <a:pt x="109" y="90"/>
                  </a:cubicBezTo>
                  <a:cubicBezTo>
                    <a:pt x="109" y="87"/>
                    <a:pt x="107" y="85"/>
                    <a:pt x="104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</a:endParaRPr>
            </a:p>
          </p:txBody>
        </p:sp>
      </p:grpSp>
      <p:sp>
        <p:nvSpPr>
          <p:cNvPr id="84" name="Freeform 53"/>
          <p:cNvSpPr>
            <a:spLocks noEditPoints="1"/>
          </p:cNvSpPr>
          <p:nvPr/>
        </p:nvSpPr>
        <p:spPr bwMode="auto">
          <a:xfrm>
            <a:off x="3676455" y="1602728"/>
            <a:ext cx="343291" cy="343291"/>
          </a:xfrm>
          <a:custGeom>
            <a:avLst/>
            <a:gdLst>
              <a:gd name="T0" fmla="*/ 166 w 449"/>
              <a:gd name="T1" fmla="*/ 362 h 449"/>
              <a:gd name="T2" fmla="*/ 211 w 449"/>
              <a:gd name="T3" fmla="*/ 317 h 449"/>
              <a:gd name="T4" fmla="*/ 237 w 449"/>
              <a:gd name="T5" fmla="*/ 407 h 449"/>
              <a:gd name="T6" fmla="*/ 302 w 449"/>
              <a:gd name="T7" fmla="*/ 313 h 449"/>
              <a:gd name="T8" fmla="*/ 294 w 449"/>
              <a:gd name="T9" fmla="*/ 393 h 449"/>
              <a:gd name="T10" fmla="*/ 395 w 449"/>
              <a:gd name="T11" fmla="*/ 289 h 449"/>
              <a:gd name="T12" fmla="*/ 294 w 449"/>
              <a:gd name="T13" fmla="*/ 393 h 449"/>
              <a:gd name="T14" fmla="*/ 95 w 449"/>
              <a:gd name="T15" fmla="*/ 353 h 449"/>
              <a:gd name="T16" fmla="*/ 121 w 449"/>
              <a:gd name="T17" fmla="*/ 309 h 449"/>
              <a:gd name="T18" fmla="*/ 237 w 449"/>
              <a:gd name="T19" fmla="*/ 293 h 449"/>
              <a:gd name="T20" fmla="*/ 311 w 449"/>
              <a:gd name="T21" fmla="*/ 191 h 449"/>
              <a:gd name="T22" fmla="*/ 307 w 449"/>
              <a:gd name="T23" fmla="*/ 287 h 449"/>
              <a:gd name="T24" fmla="*/ 211 w 449"/>
              <a:gd name="T25" fmla="*/ 293 h 449"/>
              <a:gd name="T26" fmla="*/ 137 w 449"/>
              <a:gd name="T27" fmla="*/ 226 h 449"/>
              <a:gd name="T28" fmla="*/ 211 w 449"/>
              <a:gd name="T29" fmla="*/ 196 h 449"/>
              <a:gd name="T30" fmla="*/ 333 w 449"/>
              <a:gd name="T31" fmla="*/ 282 h 449"/>
              <a:gd name="T32" fmla="*/ 335 w 449"/>
              <a:gd name="T33" fmla="*/ 188 h 449"/>
              <a:gd name="T34" fmla="*/ 407 w 449"/>
              <a:gd name="T35" fmla="*/ 224 h 449"/>
              <a:gd name="T36" fmla="*/ 116 w 449"/>
              <a:gd name="T37" fmla="*/ 281 h 449"/>
              <a:gd name="T38" fmla="*/ 41 w 449"/>
              <a:gd name="T39" fmla="*/ 224 h 449"/>
              <a:gd name="T40" fmla="*/ 114 w 449"/>
              <a:gd name="T41" fmla="*/ 188 h 449"/>
              <a:gd name="T42" fmla="*/ 116 w 449"/>
              <a:gd name="T43" fmla="*/ 281 h 449"/>
              <a:gd name="T44" fmla="*/ 59 w 449"/>
              <a:gd name="T45" fmla="*/ 146 h 449"/>
              <a:gd name="T46" fmla="*/ 158 w 449"/>
              <a:gd name="T47" fmla="*/ 55 h 449"/>
              <a:gd name="T48" fmla="*/ 331 w 449"/>
              <a:gd name="T49" fmla="*/ 164 h 449"/>
              <a:gd name="T50" fmla="*/ 390 w 449"/>
              <a:gd name="T51" fmla="*/ 147 h 449"/>
              <a:gd name="T52" fmla="*/ 211 w 449"/>
              <a:gd name="T53" fmla="*/ 171 h 449"/>
              <a:gd name="T54" fmla="*/ 210 w 449"/>
              <a:gd name="T55" fmla="*/ 43 h 449"/>
              <a:gd name="T56" fmla="*/ 211 w 449"/>
              <a:gd name="T57" fmla="*/ 171 h 449"/>
              <a:gd name="T58" fmla="*/ 237 w 449"/>
              <a:gd name="T59" fmla="*/ 43 h 449"/>
              <a:gd name="T60" fmla="*/ 308 w 449"/>
              <a:gd name="T61" fmla="*/ 167 h 449"/>
              <a:gd name="T62" fmla="*/ 225 w 449"/>
              <a:gd name="T63" fmla="*/ 0 h 449"/>
              <a:gd name="T64" fmla="*/ 225 w 449"/>
              <a:gd name="T65" fmla="*/ 449 h 449"/>
              <a:gd name="T66" fmla="*/ 225 w 449"/>
              <a:gd name="T67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9" h="449">
                <a:moveTo>
                  <a:pt x="211" y="407"/>
                </a:moveTo>
                <a:cubicBezTo>
                  <a:pt x="192" y="407"/>
                  <a:pt x="176" y="387"/>
                  <a:pt x="166" y="362"/>
                </a:cubicBezTo>
                <a:cubicBezTo>
                  <a:pt x="158" y="347"/>
                  <a:pt x="151" y="331"/>
                  <a:pt x="147" y="313"/>
                </a:cubicBezTo>
                <a:cubicBezTo>
                  <a:pt x="168" y="315"/>
                  <a:pt x="189" y="317"/>
                  <a:pt x="211" y="317"/>
                </a:cubicBezTo>
                <a:cubicBezTo>
                  <a:pt x="211" y="407"/>
                  <a:pt x="211" y="407"/>
                  <a:pt x="211" y="407"/>
                </a:cubicBezTo>
                <a:moveTo>
                  <a:pt x="237" y="407"/>
                </a:moveTo>
                <a:cubicBezTo>
                  <a:pt x="237" y="317"/>
                  <a:pt x="237" y="317"/>
                  <a:pt x="237" y="317"/>
                </a:cubicBezTo>
                <a:cubicBezTo>
                  <a:pt x="259" y="317"/>
                  <a:pt x="280" y="315"/>
                  <a:pt x="302" y="313"/>
                </a:cubicBezTo>
                <a:cubicBezTo>
                  <a:pt x="293" y="344"/>
                  <a:pt x="273" y="407"/>
                  <a:pt x="237" y="407"/>
                </a:cubicBezTo>
                <a:moveTo>
                  <a:pt x="294" y="393"/>
                </a:moveTo>
                <a:cubicBezTo>
                  <a:pt x="311" y="370"/>
                  <a:pt x="320" y="343"/>
                  <a:pt x="328" y="310"/>
                </a:cubicBezTo>
                <a:cubicBezTo>
                  <a:pt x="354" y="304"/>
                  <a:pt x="377" y="297"/>
                  <a:pt x="395" y="289"/>
                </a:cubicBezTo>
                <a:cubicBezTo>
                  <a:pt x="386" y="313"/>
                  <a:pt x="373" y="335"/>
                  <a:pt x="354" y="353"/>
                </a:cubicBezTo>
                <a:cubicBezTo>
                  <a:pt x="337" y="371"/>
                  <a:pt x="315" y="384"/>
                  <a:pt x="294" y="393"/>
                </a:cubicBezTo>
                <a:moveTo>
                  <a:pt x="154" y="393"/>
                </a:moveTo>
                <a:cubicBezTo>
                  <a:pt x="133" y="384"/>
                  <a:pt x="112" y="371"/>
                  <a:pt x="95" y="353"/>
                </a:cubicBezTo>
                <a:cubicBezTo>
                  <a:pt x="75" y="335"/>
                  <a:pt x="62" y="312"/>
                  <a:pt x="52" y="286"/>
                </a:cubicBezTo>
                <a:cubicBezTo>
                  <a:pt x="68" y="295"/>
                  <a:pt x="93" y="303"/>
                  <a:pt x="121" y="309"/>
                </a:cubicBezTo>
                <a:cubicBezTo>
                  <a:pt x="128" y="342"/>
                  <a:pt x="138" y="371"/>
                  <a:pt x="154" y="393"/>
                </a:cubicBezTo>
                <a:moveTo>
                  <a:pt x="237" y="293"/>
                </a:moveTo>
                <a:cubicBezTo>
                  <a:pt x="237" y="196"/>
                  <a:pt x="237" y="196"/>
                  <a:pt x="237" y="196"/>
                </a:cubicBezTo>
                <a:cubicBezTo>
                  <a:pt x="263" y="195"/>
                  <a:pt x="287" y="193"/>
                  <a:pt x="311" y="191"/>
                </a:cubicBezTo>
                <a:cubicBezTo>
                  <a:pt x="311" y="203"/>
                  <a:pt x="311" y="214"/>
                  <a:pt x="311" y="226"/>
                </a:cubicBezTo>
                <a:cubicBezTo>
                  <a:pt x="311" y="247"/>
                  <a:pt x="311" y="268"/>
                  <a:pt x="307" y="287"/>
                </a:cubicBezTo>
                <a:cubicBezTo>
                  <a:pt x="284" y="290"/>
                  <a:pt x="261" y="292"/>
                  <a:pt x="237" y="293"/>
                </a:cubicBezTo>
                <a:moveTo>
                  <a:pt x="211" y="293"/>
                </a:moveTo>
                <a:cubicBezTo>
                  <a:pt x="187" y="292"/>
                  <a:pt x="165" y="290"/>
                  <a:pt x="141" y="286"/>
                </a:cubicBezTo>
                <a:cubicBezTo>
                  <a:pt x="138" y="268"/>
                  <a:pt x="137" y="246"/>
                  <a:pt x="137" y="226"/>
                </a:cubicBezTo>
                <a:cubicBezTo>
                  <a:pt x="137" y="214"/>
                  <a:pt x="138" y="203"/>
                  <a:pt x="138" y="191"/>
                </a:cubicBezTo>
                <a:cubicBezTo>
                  <a:pt x="161" y="193"/>
                  <a:pt x="186" y="195"/>
                  <a:pt x="211" y="196"/>
                </a:cubicBezTo>
                <a:cubicBezTo>
                  <a:pt x="211" y="293"/>
                  <a:pt x="211" y="293"/>
                  <a:pt x="211" y="293"/>
                </a:cubicBezTo>
                <a:moveTo>
                  <a:pt x="333" y="282"/>
                </a:moveTo>
                <a:cubicBezTo>
                  <a:pt x="335" y="265"/>
                  <a:pt x="336" y="245"/>
                  <a:pt x="336" y="226"/>
                </a:cubicBezTo>
                <a:cubicBezTo>
                  <a:pt x="336" y="212"/>
                  <a:pt x="336" y="201"/>
                  <a:pt x="335" y="188"/>
                </a:cubicBezTo>
                <a:cubicBezTo>
                  <a:pt x="363" y="185"/>
                  <a:pt x="386" y="177"/>
                  <a:pt x="399" y="171"/>
                </a:cubicBezTo>
                <a:cubicBezTo>
                  <a:pt x="405" y="188"/>
                  <a:pt x="407" y="207"/>
                  <a:pt x="407" y="224"/>
                </a:cubicBezTo>
                <a:cubicBezTo>
                  <a:pt x="407" y="254"/>
                  <a:pt x="405" y="270"/>
                  <a:pt x="333" y="282"/>
                </a:cubicBezTo>
                <a:moveTo>
                  <a:pt x="116" y="281"/>
                </a:moveTo>
                <a:cubicBezTo>
                  <a:pt x="75" y="274"/>
                  <a:pt x="52" y="260"/>
                  <a:pt x="43" y="250"/>
                </a:cubicBezTo>
                <a:cubicBezTo>
                  <a:pt x="41" y="242"/>
                  <a:pt x="41" y="233"/>
                  <a:pt x="41" y="224"/>
                </a:cubicBezTo>
                <a:cubicBezTo>
                  <a:pt x="41" y="206"/>
                  <a:pt x="44" y="187"/>
                  <a:pt x="49" y="171"/>
                </a:cubicBezTo>
                <a:cubicBezTo>
                  <a:pt x="64" y="177"/>
                  <a:pt x="82" y="182"/>
                  <a:pt x="114" y="188"/>
                </a:cubicBezTo>
                <a:cubicBezTo>
                  <a:pt x="113" y="201"/>
                  <a:pt x="112" y="212"/>
                  <a:pt x="112" y="226"/>
                </a:cubicBezTo>
                <a:cubicBezTo>
                  <a:pt x="112" y="245"/>
                  <a:pt x="113" y="264"/>
                  <a:pt x="116" y="281"/>
                </a:cubicBezTo>
                <a:moveTo>
                  <a:pt x="117" y="164"/>
                </a:moveTo>
                <a:cubicBezTo>
                  <a:pt x="76" y="153"/>
                  <a:pt x="65" y="152"/>
                  <a:pt x="59" y="146"/>
                </a:cubicBezTo>
                <a:cubicBezTo>
                  <a:pt x="68" y="128"/>
                  <a:pt x="79" y="110"/>
                  <a:pt x="95" y="96"/>
                </a:cubicBezTo>
                <a:cubicBezTo>
                  <a:pt x="114" y="76"/>
                  <a:pt x="135" y="66"/>
                  <a:pt x="158" y="55"/>
                </a:cubicBezTo>
                <a:cubicBezTo>
                  <a:pt x="138" y="83"/>
                  <a:pt x="124" y="119"/>
                  <a:pt x="117" y="164"/>
                </a:cubicBezTo>
                <a:moveTo>
                  <a:pt x="331" y="164"/>
                </a:moveTo>
                <a:cubicBezTo>
                  <a:pt x="324" y="119"/>
                  <a:pt x="311" y="81"/>
                  <a:pt x="291" y="54"/>
                </a:cubicBezTo>
                <a:cubicBezTo>
                  <a:pt x="333" y="69"/>
                  <a:pt x="370" y="104"/>
                  <a:pt x="390" y="147"/>
                </a:cubicBezTo>
                <a:cubicBezTo>
                  <a:pt x="384" y="151"/>
                  <a:pt x="369" y="157"/>
                  <a:pt x="331" y="164"/>
                </a:cubicBezTo>
                <a:moveTo>
                  <a:pt x="211" y="171"/>
                </a:moveTo>
                <a:cubicBezTo>
                  <a:pt x="187" y="171"/>
                  <a:pt x="164" y="169"/>
                  <a:pt x="141" y="167"/>
                </a:cubicBezTo>
                <a:cubicBezTo>
                  <a:pt x="152" y="104"/>
                  <a:pt x="178" y="55"/>
                  <a:pt x="210" y="43"/>
                </a:cubicBezTo>
                <a:cubicBezTo>
                  <a:pt x="210" y="43"/>
                  <a:pt x="211" y="43"/>
                  <a:pt x="211" y="43"/>
                </a:cubicBezTo>
                <a:cubicBezTo>
                  <a:pt x="211" y="171"/>
                  <a:pt x="211" y="171"/>
                  <a:pt x="211" y="171"/>
                </a:cubicBezTo>
                <a:moveTo>
                  <a:pt x="237" y="171"/>
                </a:moveTo>
                <a:cubicBezTo>
                  <a:pt x="237" y="43"/>
                  <a:pt x="237" y="43"/>
                  <a:pt x="237" y="43"/>
                </a:cubicBezTo>
                <a:cubicBezTo>
                  <a:pt x="242" y="43"/>
                  <a:pt x="249" y="48"/>
                  <a:pt x="255" y="52"/>
                </a:cubicBezTo>
                <a:cubicBezTo>
                  <a:pt x="279" y="74"/>
                  <a:pt x="299" y="117"/>
                  <a:pt x="308" y="167"/>
                </a:cubicBezTo>
                <a:cubicBezTo>
                  <a:pt x="284" y="169"/>
                  <a:pt x="261" y="171"/>
                  <a:pt x="237" y="171"/>
                </a:cubicBezTo>
                <a:moveTo>
                  <a:pt x="225" y="0"/>
                </a:moveTo>
                <a:cubicBezTo>
                  <a:pt x="100" y="0"/>
                  <a:pt x="0" y="100"/>
                  <a:pt x="0" y="224"/>
                </a:cubicBezTo>
                <a:cubicBezTo>
                  <a:pt x="0" y="349"/>
                  <a:pt x="100" y="449"/>
                  <a:pt x="225" y="449"/>
                </a:cubicBezTo>
                <a:cubicBezTo>
                  <a:pt x="350" y="449"/>
                  <a:pt x="449" y="349"/>
                  <a:pt x="449" y="224"/>
                </a:cubicBezTo>
                <a:cubicBezTo>
                  <a:pt x="449" y="100"/>
                  <a:pt x="350" y="0"/>
                  <a:pt x="225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rgbClr val="FFB850"/>
              </a:solidFill>
            </a:endParaRPr>
          </a:p>
        </p:txBody>
      </p:sp>
      <p:grpSp>
        <p:nvGrpSpPr>
          <p:cNvPr id="85" name="Group 46"/>
          <p:cNvGrpSpPr>
            <a:grpSpLocks noChangeAspect="1"/>
          </p:cNvGrpSpPr>
          <p:nvPr/>
        </p:nvGrpSpPr>
        <p:grpSpPr bwMode="auto">
          <a:xfrm>
            <a:off x="5069660" y="1537241"/>
            <a:ext cx="442956" cy="274238"/>
            <a:chOff x="3098" y="1701"/>
            <a:chExt cx="1486" cy="920"/>
          </a:xfrm>
          <a:solidFill>
            <a:schemeClr val="bg1"/>
          </a:solidFill>
          <a:effectLst>
            <a:reflection blurRad="6350" stA="50000" endA="300" endPos="55000" dir="5400000" sy="-100000" algn="bl" rotWithShape="0"/>
          </a:effectLst>
        </p:grpSpPr>
        <p:sp>
          <p:nvSpPr>
            <p:cNvPr id="86" name="Freeform 47"/>
            <p:cNvSpPr>
              <a:spLocks/>
            </p:cNvSpPr>
            <p:nvPr/>
          </p:nvSpPr>
          <p:spPr bwMode="auto">
            <a:xfrm>
              <a:off x="3468" y="1701"/>
              <a:ext cx="746" cy="920"/>
            </a:xfrm>
            <a:custGeom>
              <a:avLst/>
              <a:gdLst>
                <a:gd name="T0" fmla="*/ 157 w 314"/>
                <a:gd name="T1" fmla="*/ 0 h 386"/>
                <a:gd name="T2" fmla="*/ 68 w 314"/>
                <a:gd name="T3" fmla="*/ 89 h 386"/>
                <a:gd name="T4" fmla="*/ 127 w 314"/>
                <a:gd name="T5" fmla="*/ 172 h 386"/>
                <a:gd name="T6" fmla="*/ 103 w 314"/>
                <a:gd name="T7" fmla="*/ 172 h 386"/>
                <a:gd name="T8" fmla="*/ 16 w 314"/>
                <a:gd name="T9" fmla="*/ 320 h 386"/>
                <a:gd name="T10" fmla="*/ 28 w 314"/>
                <a:gd name="T11" fmla="*/ 386 h 386"/>
                <a:gd name="T12" fmla="*/ 132 w 314"/>
                <a:gd name="T13" fmla="*/ 386 h 386"/>
                <a:gd name="T14" fmla="*/ 154 w 314"/>
                <a:gd name="T15" fmla="*/ 203 h 386"/>
                <a:gd name="T16" fmla="*/ 132 w 314"/>
                <a:gd name="T17" fmla="*/ 180 h 386"/>
                <a:gd name="T18" fmla="*/ 182 w 314"/>
                <a:gd name="T19" fmla="*/ 180 h 386"/>
                <a:gd name="T20" fmla="*/ 160 w 314"/>
                <a:gd name="T21" fmla="*/ 203 h 386"/>
                <a:gd name="T22" fmla="*/ 182 w 314"/>
                <a:gd name="T23" fmla="*/ 386 h 386"/>
                <a:gd name="T24" fmla="*/ 286 w 314"/>
                <a:gd name="T25" fmla="*/ 386 h 386"/>
                <a:gd name="T26" fmla="*/ 298 w 314"/>
                <a:gd name="T27" fmla="*/ 320 h 386"/>
                <a:gd name="T28" fmla="*/ 211 w 314"/>
                <a:gd name="T29" fmla="*/ 172 h 386"/>
                <a:gd name="T30" fmla="*/ 187 w 314"/>
                <a:gd name="T31" fmla="*/ 172 h 386"/>
                <a:gd name="T32" fmla="*/ 246 w 314"/>
                <a:gd name="T33" fmla="*/ 89 h 386"/>
                <a:gd name="T34" fmla="*/ 157 w 314"/>
                <a:gd name="T3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386">
                  <a:moveTo>
                    <a:pt x="157" y="0"/>
                  </a:moveTo>
                  <a:cubicBezTo>
                    <a:pt x="108" y="0"/>
                    <a:pt x="68" y="40"/>
                    <a:pt x="68" y="89"/>
                  </a:cubicBezTo>
                  <a:cubicBezTo>
                    <a:pt x="68" y="127"/>
                    <a:pt x="93" y="160"/>
                    <a:pt x="127" y="172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55" y="172"/>
                    <a:pt x="26" y="291"/>
                    <a:pt x="16" y="320"/>
                  </a:cubicBezTo>
                  <a:cubicBezTo>
                    <a:pt x="0" y="363"/>
                    <a:pt x="28" y="386"/>
                    <a:pt x="28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54" y="203"/>
                    <a:pt x="154" y="203"/>
                    <a:pt x="154" y="203"/>
                  </a:cubicBezTo>
                  <a:cubicBezTo>
                    <a:pt x="132" y="180"/>
                    <a:pt x="132" y="180"/>
                    <a:pt x="132" y="180"/>
                  </a:cubicBezTo>
                  <a:cubicBezTo>
                    <a:pt x="182" y="180"/>
                    <a:pt x="182" y="180"/>
                    <a:pt x="182" y="180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82" y="386"/>
                    <a:pt x="182" y="386"/>
                    <a:pt x="182" y="386"/>
                  </a:cubicBezTo>
                  <a:cubicBezTo>
                    <a:pt x="286" y="386"/>
                    <a:pt x="286" y="386"/>
                    <a:pt x="286" y="386"/>
                  </a:cubicBezTo>
                  <a:cubicBezTo>
                    <a:pt x="286" y="386"/>
                    <a:pt x="314" y="363"/>
                    <a:pt x="298" y="320"/>
                  </a:cubicBezTo>
                  <a:cubicBezTo>
                    <a:pt x="288" y="291"/>
                    <a:pt x="259" y="172"/>
                    <a:pt x="211" y="172"/>
                  </a:cubicBezTo>
                  <a:cubicBezTo>
                    <a:pt x="187" y="172"/>
                    <a:pt x="187" y="172"/>
                    <a:pt x="187" y="172"/>
                  </a:cubicBezTo>
                  <a:cubicBezTo>
                    <a:pt x="221" y="160"/>
                    <a:pt x="246" y="127"/>
                    <a:pt x="246" y="89"/>
                  </a:cubicBezTo>
                  <a:cubicBezTo>
                    <a:pt x="246" y="40"/>
                    <a:pt x="206" y="0"/>
                    <a:pt x="15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/>
            </a:p>
          </p:txBody>
        </p:sp>
        <p:sp>
          <p:nvSpPr>
            <p:cNvPr id="87" name="Freeform 48"/>
            <p:cNvSpPr>
              <a:spLocks/>
            </p:cNvSpPr>
            <p:nvPr/>
          </p:nvSpPr>
          <p:spPr bwMode="auto">
            <a:xfrm>
              <a:off x="3098" y="1871"/>
              <a:ext cx="475" cy="750"/>
            </a:xfrm>
            <a:custGeom>
              <a:avLst/>
              <a:gdLst>
                <a:gd name="T0" fmla="*/ 128 w 200"/>
                <a:gd name="T1" fmla="*/ 0 h 315"/>
                <a:gd name="T2" fmla="*/ 55 w 200"/>
                <a:gd name="T3" fmla="*/ 73 h 315"/>
                <a:gd name="T4" fmla="*/ 103 w 200"/>
                <a:gd name="T5" fmla="*/ 141 h 315"/>
                <a:gd name="T6" fmla="*/ 84 w 200"/>
                <a:gd name="T7" fmla="*/ 141 h 315"/>
                <a:gd name="T8" fmla="*/ 13 w 200"/>
                <a:gd name="T9" fmla="*/ 261 h 315"/>
                <a:gd name="T10" fmla="*/ 23 w 200"/>
                <a:gd name="T11" fmla="*/ 315 h 315"/>
                <a:gd name="T12" fmla="*/ 108 w 200"/>
                <a:gd name="T13" fmla="*/ 315 h 315"/>
                <a:gd name="T14" fmla="*/ 126 w 200"/>
                <a:gd name="T15" fmla="*/ 166 h 315"/>
                <a:gd name="T16" fmla="*/ 107 w 200"/>
                <a:gd name="T17" fmla="*/ 147 h 315"/>
                <a:gd name="T18" fmla="*/ 149 w 200"/>
                <a:gd name="T19" fmla="*/ 147 h 315"/>
                <a:gd name="T20" fmla="*/ 130 w 200"/>
                <a:gd name="T21" fmla="*/ 166 h 315"/>
                <a:gd name="T22" fmla="*/ 148 w 200"/>
                <a:gd name="T23" fmla="*/ 315 h 315"/>
                <a:gd name="T24" fmla="*/ 168 w 200"/>
                <a:gd name="T25" fmla="*/ 315 h 315"/>
                <a:gd name="T26" fmla="*/ 161 w 200"/>
                <a:gd name="T27" fmla="*/ 245 h 315"/>
                <a:gd name="T28" fmla="*/ 166 w 200"/>
                <a:gd name="T29" fmla="*/ 228 h 315"/>
                <a:gd name="T30" fmla="*/ 194 w 200"/>
                <a:gd name="T31" fmla="*/ 152 h 315"/>
                <a:gd name="T32" fmla="*/ 172 w 200"/>
                <a:gd name="T33" fmla="*/ 141 h 315"/>
                <a:gd name="T34" fmla="*/ 152 w 200"/>
                <a:gd name="T35" fmla="*/ 141 h 315"/>
                <a:gd name="T36" fmla="*/ 200 w 200"/>
                <a:gd name="T37" fmla="*/ 73 h 315"/>
                <a:gd name="T38" fmla="*/ 128 w 200"/>
                <a:gd name="T39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0" h="315">
                  <a:moveTo>
                    <a:pt x="128" y="0"/>
                  </a:moveTo>
                  <a:cubicBezTo>
                    <a:pt x="88" y="0"/>
                    <a:pt x="55" y="33"/>
                    <a:pt x="55" y="73"/>
                  </a:cubicBezTo>
                  <a:cubicBezTo>
                    <a:pt x="55" y="104"/>
                    <a:pt x="76" y="131"/>
                    <a:pt x="103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45" y="141"/>
                    <a:pt x="21" y="238"/>
                    <a:pt x="13" y="261"/>
                  </a:cubicBezTo>
                  <a:cubicBezTo>
                    <a:pt x="0" y="296"/>
                    <a:pt x="23" y="315"/>
                    <a:pt x="23" y="315"/>
                  </a:cubicBezTo>
                  <a:cubicBezTo>
                    <a:pt x="108" y="315"/>
                    <a:pt x="108" y="315"/>
                    <a:pt x="108" y="315"/>
                  </a:cubicBezTo>
                  <a:cubicBezTo>
                    <a:pt x="126" y="166"/>
                    <a:pt x="126" y="166"/>
                    <a:pt x="126" y="166"/>
                  </a:cubicBezTo>
                  <a:cubicBezTo>
                    <a:pt x="107" y="147"/>
                    <a:pt x="107" y="147"/>
                    <a:pt x="107" y="147"/>
                  </a:cubicBezTo>
                  <a:cubicBezTo>
                    <a:pt x="149" y="147"/>
                    <a:pt x="149" y="147"/>
                    <a:pt x="149" y="147"/>
                  </a:cubicBezTo>
                  <a:cubicBezTo>
                    <a:pt x="130" y="166"/>
                    <a:pt x="130" y="166"/>
                    <a:pt x="130" y="166"/>
                  </a:cubicBezTo>
                  <a:cubicBezTo>
                    <a:pt x="148" y="315"/>
                    <a:pt x="148" y="315"/>
                    <a:pt x="148" y="315"/>
                  </a:cubicBezTo>
                  <a:cubicBezTo>
                    <a:pt x="168" y="315"/>
                    <a:pt x="168" y="315"/>
                    <a:pt x="168" y="315"/>
                  </a:cubicBezTo>
                  <a:cubicBezTo>
                    <a:pt x="160" y="303"/>
                    <a:pt x="149" y="279"/>
                    <a:pt x="161" y="245"/>
                  </a:cubicBezTo>
                  <a:cubicBezTo>
                    <a:pt x="162" y="241"/>
                    <a:pt x="164" y="235"/>
                    <a:pt x="166" y="228"/>
                  </a:cubicBezTo>
                  <a:cubicBezTo>
                    <a:pt x="173" y="207"/>
                    <a:pt x="182" y="178"/>
                    <a:pt x="194" y="152"/>
                  </a:cubicBezTo>
                  <a:cubicBezTo>
                    <a:pt x="188" y="145"/>
                    <a:pt x="180" y="141"/>
                    <a:pt x="172" y="141"/>
                  </a:cubicBezTo>
                  <a:cubicBezTo>
                    <a:pt x="152" y="141"/>
                    <a:pt x="152" y="141"/>
                    <a:pt x="152" y="141"/>
                  </a:cubicBezTo>
                  <a:cubicBezTo>
                    <a:pt x="180" y="131"/>
                    <a:pt x="200" y="104"/>
                    <a:pt x="200" y="73"/>
                  </a:cubicBezTo>
                  <a:cubicBezTo>
                    <a:pt x="200" y="33"/>
                    <a:pt x="168" y="0"/>
                    <a:pt x="12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/>
            </a:p>
          </p:txBody>
        </p:sp>
        <p:sp>
          <p:nvSpPr>
            <p:cNvPr id="88" name="Freeform 49"/>
            <p:cNvSpPr>
              <a:spLocks/>
            </p:cNvSpPr>
            <p:nvPr/>
          </p:nvSpPr>
          <p:spPr bwMode="auto">
            <a:xfrm>
              <a:off x="4110" y="1871"/>
              <a:ext cx="474" cy="750"/>
            </a:xfrm>
            <a:custGeom>
              <a:avLst/>
              <a:gdLst>
                <a:gd name="T0" fmla="*/ 72 w 200"/>
                <a:gd name="T1" fmla="*/ 0 h 315"/>
                <a:gd name="T2" fmla="*/ 0 w 200"/>
                <a:gd name="T3" fmla="*/ 73 h 315"/>
                <a:gd name="T4" fmla="*/ 48 w 200"/>
                <a:gd name="T5" fmla="*/ 141 h 315"/>
                <a:gd name="T6" fmla="*/ 28 w 200"/>
                <a:gd name="T7" fmla="*/ 141 h 315"/>
                <a:gd name="T8" fmla="*/ 6 w 200"/>
                <a:gd name="T9" fmla="*/ 152 h 315"/>
                <a:gd name="T10" fmla="*/ 34 w 200"/>
                <a:gd name="T11" fmla="*/ 228 h 315"/>
                <a:gd name="T12" fmla="*/ 39 w 200"/>
                <a:gd name="T13" fmla="*/ 245 h 315"/>
                <a:gd name="T14" fmla="*/ 32 w 200"/>
                <a:gd name="T15" fmla="*/ 315 h 315"/>
                <a:gd name="T16" fmla="*/ 52 w 200"/>
                <a:gd name="T17" fmla="*/ 315 h 315"/>
                <a:gd name="T18" fmla="*/ 70 w 200"/>
                <a:gd name="T19" fmla="*/ 166 h 315"/>
                <a:gd name="T20" fmla="*/ 52 w 200"/>
                <a:gd name="T21" fmla="*/ 147 h 315"/>
                <a:gd name="T22" fmla="*/ 93 w 200"/>
                <a:gd name="T23" fmla="*/ 147 h 315"/>
                <a:gd name="T24" fmla="*/ 74 w 200"/>
                <a:gd name="T25" fmla="*/ 166 h 315"/>
                <a:gd name="T26" fmla="*/ 92 w 200"/>
                <a:gd name="T27" fmla="*/ 315 h 315"/>
                <a:gd name="T28" fmla="*/ 178 w 200"/>
                <a:gd name="T29" fmla="*/ 315 h 315"/>
                <a:gd name="T30" fmla="*/ 187 w 200"/>
                <a:gd name="T31" fmla="*/ 261 h 315"/>
                <a:gd name="T32" fmla="*/ 116 w 200"/>
                <a:gd name="T33" fmla="*/ 141 h 315"/>
                <a:gd name="T34" fmla="*/ 97 w 200"/>
                <a:gd name="T35" fmla="*/ 141 h 315"/>
                <a:gd name="T36" fmla="*/ 145 w 200"/>
                <a:gd name="T37" fmla="*/ 73 h 315"/>
                <a:gd name="T38" fmla="*/ 72 w 200"/>
                <a:gd name="T39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0" h="315">
                  <a:moveTo>
                    <a:pt x="72" y="0"/>
                  </a:moveTo>
                  <a:cubicBezTo>
                    <a:pt x="32" y="0"/>
                    <a:pt x="0" y="33"/>
                    <a:pt x="0" y="73"/>
                  </a:cubicBezTo>
                  <a:cubicBezTo>
                    <a:pt x="0" y="104"/>
                    <a:pt x="20" y="131"/>
                    <a:pt x="48" y="141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20" y="141"/>
                    <a:pt x="13" y="145"/>
                    <a:pt x="6" y="152"/>
                  </a:cubicBezTo>
                  <a:cubicBezTo>
                    <a:pt x="18" y="178"/>
                    <a:pt x="27" y="207"/>
                    <a:pt x="34" y="228"/>
                  </a:cubicBezTo>
                  <a:cubicBezTo>
                    <a:pt x="36" y="235"/>
                    <a:pt x="38" y="241"/>
                    <a:pt x="39" y="245"/>
                  </a:cubicBezTo>
                  <a:cubicBezTo>
                    <a:pt x="52" y="279"/>
                    <a:pt x="40" y="303"/>
                    <a:pt x="32" y="315"/>
                  </a:cubicBezTo>
                  <a:cubicBezTo>
                    <a:pt x="52" y="315"/>
                    <a:pt x="52" y="315"/>
                    <a:pt x="52" y="315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52" y="147"/>
                    <a:pt x="52" y="147"/>
                    <a:pt x="5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74" y="166"/>
                    <a:pt x="74" y="166"/>
                    <a:pt x="74" y="166"/>
                  </a:cubicBezTo>
                  <a:cubicBezTo>
                    <a:pt x="92" y="315"/>
                    <a:pt x="92" y="315"/>
                    <a:pt x="92" y="315"/>
                  </a:cubicBezTo>
                  <a:cubicBezTo>
                    <a:pt x="178" y="315"/>
                    <a:pt x="178" y="315"/>
                    <a:pt x="178" y="315"/>
                  </a:cubicBezTo>
                  <a:cubicBezTo>
                    <a:pt x="178" y="315"/>
                    <a:pt x="200" y="296"/>
                    <a:pt x="187" y="261"/>
                  </a:cubicBezTo>
                  <a:cubicBezTo>
                    <a:pt x="179" y="238"/>
                    <a:pt x="156" y="141"/>
                    <a:pt x="116" y="141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25" y="131"/>
                    <a:pt x="145" y="104"/>
                    <a:pt x="145" y="73"/>
                  </a:cubicBezTo>
                  <a:cubicBezTo>
                    <a:pt x="145" y="33"/>
                    <a:pt x="112" y="0"/>
                    <a:pt x="7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/>
            </a:p>
          </p:txBody>
        </p:sp>
      </p:grpSp>
      <p:sp>
        <p:nvSpPr>
          <p:cNvPr id="89" name="Freeform 57"/>
          <p:cNvSpPr>
            <a:spLocks noEditPoints="1"/>
          </p:cNvSpPr>
          <p:nvPr/>
        </p:nvSpPr>
        <p:spPr bwMode="auto">
          <a:xfrm>
            <a:off x="6581640" y="1300048"/>
            <a:ext cx="333647" cy="334289"/>
          </a:xfrm>
          <a:custGeom>
            <a:avLst/>
            <a:gdLst>
              <a:gd name="T0" fmla="*/ 145 w 437"/>
              <a:gd name="T1" fmla="*/ 119 h 437"/>
              <a:gd name="T2" fmla="*/ 126 w 437"/>
              <a:gd name="T3" fmla="*/ 159 h 437"/>
              <a:gd name="T4" fmla="*/ 197 w 437"/>
              <a:gd name="T5" fmla="*/ 237 h 437"/>
              <a:gd name="T6" fmla="*/ 214 w 437"/>
              <a:gd name="T7" fmla="*/ 245 h 437"/>
              <a:gd name="T8" fmla="*/ 276 w 437"/>
              <a:gd name="T9" fmla="*/ 245 h 437"/>
              <a:gd name="T10" fmla="*/ 276 w 437"/>
              <a:gd name="T11" fmla="*/ 196 h 437"/>
              <a:gd name="T12" fmla="*/ 225 w 437"/>
              <a:gd name="T13" fmla="*/ 196 h 437"/>
              <a:gd name="T14" fmla="*/ 161 w 437"/>
              <a:gd name="T15" fmla="*/ 126 h 437"/>
              <a:gd name="T16" fmla="*/ 145 w 437"/>
              <a:gd name="T17" fmla="*/ 119 h 437"/>
              <a:gd name="T18" fmla="*/ 219 w 437"/>
              <a:gd name="T19" fmla="*/ 388 h 437"/>
              <a:gd name="T20" fmla="*/ 48 w 437"/>
              <a:gd name="T21" fmla="*/ 218 h 437"/>
              <a:gd name="T22" fmla="*/ 219 w 437"/>
              <a:gd name="T23" fmla="*/ 48 h 437"/>
              <a:gd name="T24" fmla="*/ 388 w 437"/>
              <a:gd name="T25" fmla="*/ 218 h 437"/>
              <a:gd name="T26" fmla="*/ 219 w 437"/>
              <a:gd name="T27" fmla="*/ 388 h 437"/>
              <a:gd name="T28" fmla="*/ 219 w 437"/>
              <a:gd name="T29" fmla="*/ 0 h 437"/>
              <a:gd name="T30" fmla="*/ 0 w 437"/>
              <a:gd name="T31" fmla="*/ 218 h 437"/>
              <a:gd name="T32" fmla="*/ 219 w 437"/>
              <a:gd name="T33" fmla="*/ 437 h 437"/>
              <a:gd name="T34" fmla="*/ 437 w 437"/>
              <a:gd name="T35" fmla="*/ 218 h 437"/>
              <a:gd name="T36" fmla="*/ 219 w 437"/>
              <a:gd name="T37" fmla="*/ 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37" h="437">
                <a:moveTo>
                  <a:pt x="145" y="119"/>
                </a:moveTo>
                <a:cubicBezTo>
                  <a:pt x="127" y="119"/>
                  <a:pt x="110" y="142"/>
                  <a:pt x="126" y="159"/>
                </a:cubicBezTo>
                <a:cubicBezTo>
                  <a:pt x="197" y="237"/>
                  <a:pt x="197" y="237"/>
                  <a:pt x="197" y="237"/>
                </a:cubicBezTo>
                <a:cubicBezTo>
                  <a:pt x="201" y="242"/>
                  <a:pt x="207" y="245"/>
                  <a:pt x="214" y="245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306" y="245"/>
                  <a:pt x="309" y="196"/>
                  <a:pt x="276" y="196"/>
                </a:cubicBezTo>
                <a:cubicBezTo>
                  <a:pt x="225" y="196"/>
                  <a:pt x="225" y="196"/>
                  <a:pt x="225" y="196"/>
                </a:cubicBezTo>
                <a:cubicBezTo>
                  <a:pt x="161" y="126"/>
                  <a:pt x="161" y="126"/>
                  <a:pt x="161" y="126"/>
                </a:cubicBezTo>
                <a:cubicBezTo>
                  <a:pt x="156" y="121"/>
                  <a:pt x="151" y="119"/>
                  <a:pt x="145" y="119"/>
                </a:cubicBezTo>
                <a:moveTo>
                  <a:pt x="219" y="388"/>
                </a:moveTo>
                <a:cubicBezTo>
                  <a:pt x="124" y="388"/>
                  <a:pt x="48" y="312"/>
                  <a:pt x="48" y="218"/>
                </a:cubicBezTo>
                <a:cubicBezTo>
                  <a:pt x="48" y="124"/>
                  <a:pt x="124" y="48"/>
                  <a:pt x="219" y="48"/>
                </a:cubicBezTo>
                <a:cubicBezTo>
                  <a:pt x="313" y="48"/>
                  <a:pt x="388" y="124"/>
                  <a:pt x="388" y="218"/>
                </a:cubicBezTo>
                <a:cubicBezTo>
                  <a:pt x="388" y="312"/>
                  <a:pt x="313" y="388"/>
                  <a:pt x="219" y="388"/>
                </a:cubicBezTo>
                <a:moveTo>
                  <a:pt x="219" y="0"/>
                </a:moveTo>
                <a:cubicBezTo>
                  <a:pt x="98" y="0"/>
                  <a:pt x="0" y="97"/>
                  <a:pt x="0" y="218"/>
                </a:cubicBezTo>
                <a:cubicBezTo>
                  <a:pt x="0" y="339"/>
                  <a:pt x="98" y="437"/>
                  <a:pt x="219" y="437"/>
                </a:cubicBezTo>
                <a:cubicBezTo>
                  <a:pt x="339" y="437"/>
                  <a:pt x="437" y="339"/>
                  <a:pt x="437" y="218"/>
                </a:cubicBezTo>
                <a:cubicBezTo>
                  <a:pt x="437" y="97"/>
                  <a:pt x="339" y="0"/>
                  <a:pt x="219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/>
          </a:p>
        </p:txBody>
      </p:sp>
    </p:spTree>
    <p:extLst>
      <p:ext uri="{BB962C8B-B14F-4D97-AF65-F5344CB8AC3E}">
        <p14:creationId xmlns:p14="http://schemas.microsoft.com/office/powerpoint/2010/main" val="129377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switch dir="r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2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3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1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3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5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7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1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6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5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6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69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7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3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84" grpId="0" animBg="1"/>
          <p:bldP spid="89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2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5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7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3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1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3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5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7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1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6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65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6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69" presetID="16" presetClass="entr" presetSubtype="4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Horizontal)">
                                          <p:cBhvr>
                                            <p:cTn id="7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73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5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4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84" grpId="0" animBg="1"/>
          <p:bldP spid="89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6"/>
          <p:cNvSpPr>
            <a:spLocks noEditPoints="1"/>
          </p:cNvSpPr>
          <p:nvPr/>
        </p:nvSpPr>
        <p:spPr bwMode="auto">
          <a:xfrm>
            <a:off x="5516562" y="1975763"/>
            <a:ext cx="236017" cy="234819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33 h 176"/>
              <a:gd name="T12" fmla="*/ 42 w 176"/>
              <a:gd name="T13" fmla="*/ 88 h 176"/>
              <a:gd name="T14" fmla="*/ 88 w 176"/>
              <a:gd name="T15" fmla="*/ 42 h 176"/>
              <a:gd name="T16" fmla="*/ 134 w 176"/>
              <a:gd name="T17" fmla="*/ 88 h 176"/>
              <a:gd name="T18" fmla="*/ 88 w 176"/>
              <a:gd name="T19" fmla="*/ 13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6"/>
                  <a:pt x="39" y="176"/>
                  <a:pt x="88" y="176"/>
                </a:cubicBezTo>
                <a:cubicBezTo>
                  <a:pt x="137" y="176"/>
                  <a:pt x="176" y="136"/>
                  <a:pt x="176" y="88"/>
                </a:cubicBezTo>
                <a:cubicBezTo>
                  <a:pt x="176" y="39"/>
                  <a:pt x="137" y="0"/>
                  <a:pt x="88" y="0"/>
                </a:cubicBezTo>
                <a:close/>
                <a:moveTo>
                  <a:pt x="88" y="133"/>
                </a:moveTo>
                <a:cubicBezTo>
                  <a:pt x="63" y="133"/>
                  <a:pt x="42" y="113"/>
                  <a:pt x="42" y="88"/>
                </a:cubicBezTo>
                <a:cubicBezTo>
                  <a:pt x="42" y="63"/>
                  <a:pt x="63" y="42"/>
                  <a:pt x="88" y="42"/>
                </a:cubicBezTo>
                <a:cubicBezTo>
                  <a:pt x="113" y="42"/>
                  <a:pt x="134" y="63"/>
                  <a:pt x="134" y="88"/>
                </a:cubicBezTo>
                <a:cubicBezTo>
                  <a:pt x="134" y="113"/>
                  <a:pt x="113" y="133"/>
                  <a:pt x="88" y="13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464988" y="2002741"/>
            <a:ext cx="2343031" cy="351893"/>
            <a:chOff x="7285702" y="2315256"/>
            <a:chExt cx="3123634" cy="469300"/>
          </a:xfrm>
        </p:grpSpPr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0191576" y="2567822"/>
              <a:ext cx="217760" cy="216734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76 w 176"/>
                <a:gd name="T7" fmla="*/ 88 h 176"/>
                <a:gd name="T8" fmla="*/ 88 w 176"/>
                <a:gd name="T9" fmla="*/ 0 h 176"/>
                <a:gd name="T10" fmla="*/ 88 w 176"/>
                <a:gd name="T11" fmla="*/ 133 h 176"/>
                <a:gd name="T12" fmla="*/ 42 w 176"/>
                <a:gd name="T13" fmla="*/ 88 h 176"/>
                <a:gd name="T14" fmla="*/ 88 w 176"/>
                <a:gd name="T15" fmla="*/ 42 h 176"/>
                <a:gd name="T16" fmla="*/ 134 w 176"/>
                <a:gd name="T17" fmla="*/ 88 h 176"/>
                <a:gd name="T18" fmla="*/ 88 w 176"/>
                <a:gd name="T19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6"/>
                    <a:pt x="39" y="176"/>
                    <a:pt x="88" y="176"/>
                  </a:cubicBezTo>
                  <a:cubicBezTo>
                    <a:pt x="137" y="176"/>
                    <a:pt x="176" y="136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88" y="133"/>
                  </a:moveTo>
                  <a:cubicBezTo>
                    <a:pt x="63" y="133"/>
                    <a:pt x="42" y="113"/>
                    <a:pt x="42" y="88"/>
                  </a:cubicBezTo>
                  <a:cubicBezTo>
                    <a:pt x="42" y="63"/>
                    <a:pt x="63" y="42"/>
                    <a:pt x="88" y="42"/>
                  </a:cubicBezTo>
                  <a:cubicBezTo>
                    <a:pt x="113" y="42"/>
                    <a:pt x="134" y="63"/>
                    <a:pt x="134" y="88"/>
                  </a:cubicBezTo>
                  <a:cubicBezTo>
                    <a:pt x="134" y="113"/>
                    <a:pt x="113" y="133"/>
                    <a:pt x="88" y="13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7285702" y="2315256"/>
              <a:ext cx="2912224" cy="429601"/>
              <a:chOff x="7285702" y="2315256"/>
              <a:chExt cx="2912224" cy="429601"/>
            </a:xfrm>
          </p:grpSpPr>
          <p:sp>
            <p:nvSpPr>
              <p:cNvPr id="18" name="任意多边形 17"/>
              <p:cNvSpPr/>
              <p:nvPr/>
            </p:nvSpPr>
            <p:spPr>
              <a:xfrm rot="2700000" flipH="1">
                <a:off x="7085301" y="2515657"/>
                <a:ext cx="429601" cy="28800"/>
              </a:xfrm>
              <a:custGeom>
                <a:avLst/>
                <a:gdLst>
                  <a:gd name="connsiteX0" fmla="*/ 0 w 429601"/>
                  <a:gd name="connsiteY0" fmla="*/ 18000 h 18000"/>
                  <a:gd name="connsiteX1" fmla="*/ 429601 w 429601"/>
                  <a:gd name="connsiteY1" fmla="*/ 18000 h 18000"/>
                  <a:gd name="connsiteX2" fmla="*/ 411602 w 429601"/>
                  <a:gd name="connsiteY2" fmla="*/ 0 h 18000"/>
                  <a:gd name="connsiteX3" fmla="*/ 0 w 429601"/>
                  <a:gd name="connsiteY3" fmla="*/ 0 h 1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9601" h="18000">
                    <a:moveTo>
                      <a:pt x="0" y="18000"/>
                    </a:moveTo>
                    <a:lnTo>
                      <a:pt x="429601" y="18000"/>
                    </a:lnTo>
                    <a:lnTo>
                      <a:pt x="41160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flipH="1">
                <a:off x="7442294" y="2664258"/>
                <a:ext cx="2755632" cy="2880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20" name="Freeform 16"/>
          <p:cNvSpPr>
            <a:spLocks noEditPoints="1"/>
          </p:cNvSpPr>
          <p:nvPr/>
        </p:nvSpPr>
        <p:spPr bwMode="auto">
          <a:xfrm>
            <a:off x="5785678" y="3720035"/>
            <a:ext cx="236017" cy="234819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33 h 176"/>
              <a:gd name="T12" fmla="*/ 42 w 176"/>
              <a:gd name="T13" fmla="*/ 88 h 176"/>
              <a:gd name="T14" fmla="*/ 88 w 176"/>
              <a:gd name="T15" fmla="*/ 42 h 176"/>
              <a:gd name="T16" fmla="*/ 134 w 176"/>
              <a:gd name="T17" fmla="*/ 88 h 176"/>
              <a:gd name="T18" fmla="*/ 88 w 176"/>
              <a:gd name="T19" fmla="*/ 13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6"/>
                  <a:pt x="39" y="176"/>
                  <a:pt x="88" y="176"/>
                </a:cubicBezTo>
                <a:cubicBezTo>
                  <a:pt x="137" y="176"/>
                  <a:pt x="176" y="136"/>
                  <a:pt x="176" y="88"/>
                </a:cubicBezTo>
                <a:cubicBezTo>
                  <a:pt x="176" y="39"/>
                  <a:pt x="137" y="0"/>
                  <a:pt x="88" y="0"/>
                </a:cubicBezTo>
                <a:close/>
                <a:moveTo>
                  <a:pt x="88" y="133"/>
                </a:moveTo>
                <a:cubicBezTo>
                  <a:pt x="63" y="133"/>
                  <a:pt x="42" y="113"/>
                  <a:pt x="42" y="88"/>
                </a:cubicBezTo>
                <a:cubicBezTo>
                  <a:pt x="42" y="63"/>
                  <a:pt x="63" y="42"/>
                  <a:pt x="88" y="42"/>
                </a:cubicBezTo>
                <a:cubicBezTo>
                  <a:pt x="113" y="42"/>
                  <a:pt x="134" y="63"/>
                  <a:pt x="134" y="88"/>
                </a:cubicBezTo>
                <a:cubicBezTo>
                  <a:pt x="134" y="113"/>
                  <a:pt x="113" y="133"/>
                  <a:pt x="88" y="13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734105" y="3747012"/>
            <a:ext cx="2025967" cy="351893"/>
            <a:chOff x="7644477" y="4641489"/>
            <a:chExt cx="2700937" cy="469300"/>
          </a:xfrm>
        </p:grpSpPr>
        <p:grpSp>
          <p:nvGrpSpPr>
            <p:cNvPr id="22" name="组合 21"/>
            <p:cNvGrpSpPr/>
            <p:nvPr/>
          </p:nvGrpSpPr>
          <p:grpSpPr>
            <a:xfrm>
              <a:off x="7644477" y="4641489"/>
              <a:ext cx="2488890" cy="429601"/>
              <a:chOff x="7644477" y="4641489"/>
              <a:chExt cx="2488890" cy="429601"/>
            </a:xfrm>
          </p:grpSpPr>
          <p:sp>
            <p:nvSpPr>
              <p:cNvPr id="24" name="矩形 23"/>
              <p:cNvSpPr/>
              <p:nvPr/>
            </p:nvSpPr>
            <p:spPr>
              <a:xfrm flipH="1">
                <a:off x="7800060" y="4990491"/>
                <a:ext cx="2333307" cy="2880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5" name="任意多边形 24"/>
              <p:cNvSpPr/>
              <p:nvPr/>
            </p:nvSpPr>
            <p:spPr>
              <a:xfrm rot="2700000" flipH="1">
                <a:off x="7444076" y="4841890"/>
                <a:ext cx="429601" cy="28800"/>
              </a:xfrm>
              <a:custGeom>
                <a:avLst/>
                <a:gdLst>
                  <a:gd name="connsiteX0" fmla="*/ 0 w 429601"/>
                  <a:gd name="connsiteY0" fmla="*/ 18000 h 18000"/>
                  <a:gd name="connsiteX1" fmla="*/ 429601 w 429601"/>
                  <a:gd name="connsiteY1" fmla="*/ 18000 h 18000"/>
                  <a:gd name="connsiteX2" fmla="*/ 411602 w 429601"/>
                  <a:gd name="connsiteY2" fmla="*/ 0 h 18000"/>
                  <a:gd name="connsiteX3" fmla="*/ 0 w 429601"/>
                  <a:gd name="connsiteY3" fmla="*/ 0 h 1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9601" h="18000">
                    <a:moveTo>
                      <a:pt x="0" y="18000"/>
                    </a:moveTo>
                    <a:lnTo>
                      <a:pt x="429601" y="18000"/>
                    </a:lnTo>
                    <a:lnTo>
                      <a:pt x="41160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0127654" y="4894055"/>
              <a:ext cx="217760" cy="216734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76 w 176"/>
                <a:gd name="T7" fmla="*/ 88 h 176"/>
                <a:gd name="T8" fmla="*/ 88 w 176"/>
                <a:gd name="T9" fmla="*/ 0 h 176"/>
                <a:gd name="T10" fmla="*/ 88 w 176"/>
                <a:gd name="T11" fmla="*/ 133 h 176"/>
                <a:gd name="T12" fmla="*/ 42 w 176"/>
                <a:gd name="T13" fmla="*/ 88 h 176"/>
                <a:gd name="T14" fmla="*/ 88 w 176"/>
                <a:gd name="T15" fmla="*/ 42 h 176"/>
                <a:gd name="T16" fmla="*/ 134 w 176"/>
                <a:gd name="T17" fmla="*/ 88 h 176"/>
                <a:gd name="T18" fmla="*/ 88 w 176"/>
                <a:gd name="T19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6"/>
                    <a:pt x="39" y="176"/>
                    <a:pt x="88" y="176"/>
                  </a:cubicBezTo>
                  <a:cubicBezTo>
                    <a:pt x="137" y="176"/>
                    <a:pt x="176" y="136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88" y="133"/>
                  </a:moveTo>
                  <a:cubicBezTo>
                    <a:pt x="63" y="133"/>
                    <a:pt x="42" y="113"/>
                    <a:pt x="42" y="88"/>
                  </a:cubicBezTo>
                  <a:cubicBezTo>
                    <a:pt x="42" y="63"/>
                    <a:pt x="63" y="42"/>
                    <a:pt x="88" y="42"/>
                  </a:cubicBezTo>
                  <a:cubicBezTo>
                    <a:pt x="113" y="42"/>
                    <a:pt x="134" y="63"/>
                    <a:pt x="134" y="88"/>
                  </a:cubicBezTo>
                  <a:cubicBezTo>
                    <a:pt x="134" y="113"/>
                    <a:pt x="113" y="133"/>
                    <a:pt x="88" y="13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6" name="Freeform 16"/>
          <p:cNvSpPr>
            <a:spLocks noEditPoints="1"/>
          </p:cNvSpPr>
          <p:nvPr/>
        </p:nvSpPr>
        <p:spPr bwMode="auto">
          <a:xfrm flipH="1" flipV="1">
            <a:off x="2875890" y="2721349"/>
            <a:ext cx="236017" cy="234819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33 h 176"/>
              <a:gd name="T12" fmla="*/ 42 w 176"/>
              <a:gd name="T13" fmla="*/ 88 h 176"/>
              <a:gd name="T14" fmla="*/ 88 w 176"/>
              <a:gd name="T15" fmla="*/ 42 h 176"/>
              <a:gd name="T16" fmla="*/ 134 w 176"/>
              <a:gd name="T17" fmla="*/ 88 h 176"/>
              <a:gd name="T18" fmla="*/ 88 w 176"/>
              <a:gd name="T19" fmla="*/ 13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6"/>
                  <a:pt x="39" y="176"/>
                  <a:pt x="88" y="176"/>
                </a:cubicBezTo>
                <a:cubicBezTo>
                  <a:pt x="137" y="176"/>
                  <a:pt x="176" y="136"/>
                  <a:pt x="176" y="88"/>
                </a:cubicBezTo>
                <a:cubicBezTo>
                  <a:pt x="176" y="39"/>
                  <a:pt x="137" y="0"/>
                  <a:pt x="88" y="0"/>
                </a:cubicBezTo>
                <a:close/>
                <a:moveTo>
                  <a:pt x="88" y="133"/>
                </a:moveTo>
                <a:cubicBezTo>
                  <a:pt x="63" y="133"/>
                  <a:pt x="42" y="113"/>
                  <a:pt x="42" y="88"/>
                </a:cubicBezTo>
                <a:cubicBezTo>
                  <a:pt x="42" y="63"/>
                  <a:pt x="63" y="42"/>
                  <a:pt x="88" y="42"/>
                </a:cubicBezTo>
                <a:cubicBezTo>
                  <a:pt x="113" y="42"/>
                  <a:pt x="134" y="63"/>
                  <a:pt x="134" y="88"/>
                </a:cubicBezTo>
                <a:cubicBezTo>
                  <a:pt x="134" y="113"/>
                  <a:pt x="113" y="133"/>
                  <a:pt x="88" y="13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62919" y="2588488"/>
            <a:ext cx="2418618" cy="354905"/>
            <a:chOff x="1054646" y="2853730"/>
            <a:chExt cx="3224404" cy="473316"/>
          </a:xfrm>
        </p:grpSpPr>
        <p:grpSp>
          <p:nvGrpSpPr>
            <p:cNvPr id="28" name="组合 27"/>
            <p:cNvGrpSpPr/>
            <p:nvPr/>
          </p:nvGrpSpPr>
          <p:grpSpPr>
            <a:xfrm>
              <a:off x="1270669" y="2897445"/>
              <a:ext cx="3008381" cy="429601"/>
              <a:chOff x="1414685" y="2583842"/>
              <a:chExt cx="3008381" cy="429601"/>
            </a:xfrm>
          </p:grpSpPr>
          <p:sp>
            <p:nvSpPr>
              <p:cNvPr id="30" name="矩形 29"/>
              <p:cNvSpPr/>
              <p:nvPr/>
            </p:nvSpPr>
            <p:spPr>
              <a:xfrm flipV="1">
                <a:off x="1414685" y="2641741"/>
                <a:ext cx="2852495" cy="2160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1" name="任意多边形 30"/>
              <p:cNvSpPr/>
              <p:nvPr/>
            </p:nvSpPr>
            <p:spPr>
              <a:xfrm rot="2700000" flipV="1">
                <a:off x="4193865" y="2784243"/>
                <a:ext cx="429601" cy="28800"/>
              </a:xfrm>
              <a:custGeom>
                <a:avLst/>
                <a:gdLst>
                  <a:gd name="connsiteX0" fmla="*/ 0 w 429601"/>
                  <a:gd name="connsiteY0" fmla="*/ 18000 h 18000"/>
                  <a:gd name="connsiteX1" fmla="*/ 429601 w 429601"/>
                  <a:gd name="connsiteY1" fmla="*/ 18000 h 18000"/>
                  <a:gd name="connsiteX2" fmla="*/ 411602 w 429601"/>
                  <a:gd name="connsiteY2" fmla="*/ 0 h 18000"/>
                  <a:gd name="connsiteX3" fmla="*/ 0 w 429601"/>
                  <a:gd name="connsiteY3" fmla="*/ 0 h 1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9601" h="18000">
                    <a:moveTo>
                      <a:pt x="0" y="18000"/>
                    </a:moveTo>
                    <a:lnTo>
                      <a:pt x="429601" y="18000"/>
                    </a:lnTo>
                    <a:lnTo>
                      <a:pt x="41160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29" name="Freeform 16"/>
            <p:cNvSpPr>
              <a:spLocks noEditPoints="1"/>
            </p:cNvSpPr>
            <p:nvPr/>
          </p:nvSpPr>
          <p:spPr bwMode="auto">
            <a:xfrm flipH="1" flipV="1">
              <a:off x="1054646" y="2853730"/>
              <a:ext cx="217760" cy="216734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76 w 176"/>
                <a:gd name="T7" fmla="*/ 88 h 176"/>
                <a:gd name="T8" fmla="*/ 88 w 176"/>
                <a:gd name="T9" fmla="*/ 0 h 176"/>
                <a:gd name="T10" fmla="*/ 88 w 176"/>
                <a:gd name="T11" fmla="*/ 133 h 176"/>
                <a:gd name="T12" fmla="*/ 42 w 176"/>
                <a:gd name="T13" fmla="*/ 88 h 176"/>
                <a:gd name="T14" fmla="*/ 88 w 176"/>
                <a:gd name="T15" fmla="*/ 42 h 176"/>
                <a:gd name="T16" fmla="*/ 134 w 176"/>
                <a:gd name="T17" fmla="*/ 88 h 176"/>
                <a:gd name="T18" fmla="*/ 88 w 176"/>
                <a:gd name="T19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6"/>
                    <a:pt x="39" y="176"/>
                    <a:pt x="88" y="176"/>
                  </a:cubicBezTo>
                  <a:cubicBezTo>
                    <a:pt x="137" y="176"/>
                    <a:pt x="176" y="136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88" y="133"/>
                  </a:moveTo>
                  <a:cubicBezTo>
                    <a:pt x="63" y="133"/>
                    <a:pt x="42" y="113"/>
                    <a:pt x="42" y="88"/>
                  </a:cubicBezTo>
                  <a:cubicBezTo>
                    <a:pt x="42" y="63"/>
                    <a:pt x="63" y="42"/>
                    <a:pt x="88" y="42"/>
                  </a:cubicBezTo>
                  <a:cubicBezTo>
                    <a:pt x="113" y="42"/>
                    <a:pt x="134" y="63"/>
                    <a:pt x="134" y="88"/>
                  </a:cubicBezTo>
                  <a:cubicBezTo>
                    <a:pt x="134" y="113"/>
                    <a:pt x="113" y="133"/>
                    <a:pt x="88" y="13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2" name="Freeform 16"/>
          <p:cNvSpPr>
            <a:spLocks noEditPoints="1"/>
          </p:cNvSpPr>
          <p:nvPr/>
        </p:nvSpPr>
        <p:spPr bwMode="auto">
          <a:xfrm flipH="1" flipV="1">
            <a:off x="3452583" y="4023717"/>
            <a:ext cx="236017" cy="234819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33 h 176"/>
              <a:gd name="T12" fmla="*/ 42 w 176"/>
              <a:gd name="T13" fmla="*/ 88 h 176"/>
              <a:gd name="T14" fmla="*/ 88 w 176"/>
              <a:gd name="T15" fmla="*/ 42 h 176"/>
              <a:gd name="T16" fmla="*/ 134 w 176"/>
              <a:gd name="T17" fmla="*/ 88 h 176"/>
              <a:gd name="T18" fmla="*/ 88 w 176"/>
              <a:gd name="T19" fmla="*/ 13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6"/>
                  <a:pt x="39" y="176"/>
                  <a:pt x="88" y="176"/>
                </a:cubicBezTo>
                <a:cubicBezTo>
                  <a:pt x="137" y="176"/>
                  <a:pt x="176" y="136"/>
                  <a:pt x="176" y="88"/>
                </a:cubicBezTo>
                <a:cubicBezTo>
                  <a:pt x="176" y="39"/>
                  <a:pt x="137" y="0"/>
                  <a:pt x="88" y="0"/>
                </a:cubicBezTo>
                <a:close/>
                <a:moveTo>
                  <a:pt x="88" y="133"/>
                </a:moveTo>
                <a:cubicBezTo>
                  <a:pt x="63" y="133"/>
                  <a:pt x="42" y="113"/>
                  <a:pt x="42" y="88"/>
                </a:cubicBezTo>
                <a:cubicBezTo>
                  <a:pt x="42" y="63"/>
                  <a:pt x="63" y="42"/>
                  <a:pt x="88" y="42"/>
                </a:cubicBezTo>
                <a:cubicBezTo>
                  <a:pt x="113" y="42"/>
                  <a:pt x="134" y="63"/>
                  <a:pt x="134" y="88"/>
                </a:cubicBezTo>
                <a:cubicBezTo>
                  <a:pt x="134" y="113"/>
                  <a:pt x="113" y="133"/>
                  <a:pt x="88" y="13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897812" y="3915790"/>
            <a:ext cx="2853363" cy="356540"/>
            <a:chOff x="1196926" y="4866578"/>
            <a:chExt cx="3803989" cy="475497"/>
          </a:xfrm>
        </p:grpSpPr>
        <p:grpSp>
          <p:nvGrpSpPr>
            <p:cNvPr id="34" name="组合 33"/>
            <p:cNvGrpSpPr/>
            <p:nvPr/>
          </p:nvGrpSpPr>
          <p:grpSpPr>
            <a:xfrm>
              <a:off x="1414686" y="4912474"/>
              <a:ext cx="3586229" cy="429601"/>
              <a:chOff x="1414686" y="4912474"/>
              <a:chExt cx="3586229" cy="429601"/>
            </a:xfrm>
          </p:grpSpPr>
          <p:sp>
            <p:nvSpPr>
              <p:cNvPr id="36" name="矩形 35"/>
              <p:cNvSpPr/>
              <p:nvPr/>
            </p:nvSpPr>
            <p:spPr>
              <a:xfrm flipV="1">
                <a:off x="1414686" y="4964274"/>
                <a:ext cx="3420000" cy="2880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7" name="任意多边形 36"/>
              <p:cNvSpPr/>
              <p:nvPr/>
            </p:nvSpPr>
            <p:spPr>
              <a:xfrm rot="2700000" flipV="1">
                <a:off x="4771714" y="5112875"/>
                <a:ext cx="429601" cy="28800"/>
              </a:xfrm>
              <a:custGeom>
                <a:avLst/>
                <a:gdLst>
                  <a:gd name="connsiteX0" fmla="*/ 0 w 429601"/>
                  <a:gd name="connsiteY0" fmla="*/ 18000 h 18000"/>
                  <a:gd name="connsiteX1" fmla="*/ 429601 w 429601"/>
                  <a:gd name="connsiteY1" fmla="*/ 18000 h 18000"/>
                  <a:gd name="connsiteX2" fmla="*/ 411602 w 429601"/>
                  <a:gd name="connsiteY2" fmla="*/ 0 h 18000"/>
                  <a:gd name="connsiteX3" fmla="*/ 0 w 429601"/>
                  <a:gd name="connsiteY3" fmla="*/ 0 h 1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9601" h="18000">
                    <a:moveTo>
                      <a:pt x="0" y="18000"/>
                    </a:moveTo>
                    <a:lnTo>
                      <a:pt x="429601" y="18000"/>
                    </a:lnTo>
                    <a:lnTo>
                      <a:pt x="41160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35" name="Freeform 16"/>
            <p:cNvSpPr>
              <a:spLocks noEditPoints="1"/>
            </p:cNvSpPr>
            <p:nvPr/>
          </p:nvSpPr>
          <p:spPr bwMode="auto">
            <a:xfrm flipH="1" flipV="1">
              <a:off x="1196926" y="4866578"/>
              <a:ext cx="217760" cy="216734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76 w 176"/>
                <a:gd name="T7" fmla="*/ 88 h 176"/>
                <a:gd name="T8" fmla="*/ 88 w 176"/>
                <a:gd name="T9" fmla="*/ 0 h 176"/>
                <a:gd name="T10" fmla="*/ 88 w 176"/>
                <a:gd name="T11" fmla="*/ 133 h 176"/>
                <a:gd name="T12" fmla="*/ 42 w 176"/>
                <a:gd name="T13" fmla="*/ 88 h 176"/>
                <a:gd name="T14" fmla="*/ 88 w 176"/>
                <a:gd name="T15" fmla="*/ 42 h 176"/>
                <a:gd name="T16" fmla="*/ 134 w 176"/>
                <a:gd name="T17" fmla="*/ 88 h 176"/>
                <a:gd name="T18" fmla="*/ 88 w 176"/>
                <a:gd name="T19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6"/>
                    <a:pt x="39" y="176"/>
                    <a:pt x="88" y="176"/>
                  </a:cubicBezTo>
                  <a:cubicBezTo>
                    <a:pt x="137" y="176"/>
                    <a:pt x="176" y="136"/>
                    <a:pt x="176" y="88"/>
                  </a:cubicBezTo>
                  <a:cubicBezTo>
                    <a:pt x="176" y="39"/>
                    <a:pt x="137" y="0"/>
                    <a:pt x="88" y="0"/>
                  </a:cubicBezTo>
                  <a:close/>
                  <a:moveTo>
                    <a:pt x="88" y="133"/>
                  </a:moveTo>
                  <a:cubicBezTo>
                    <a:pt x="63" y="133"/>
                    <a:pt x="42" y="113"/>
                    <a:pt x="42" y="88"/>
                  </a:cubicBezTo>
                  <a:cubicBezTo>
                    <a:pt x="42" y="63"/>
                    <a:pt x="63" y="42"/>
                    <a:pt x="88" y="42"/>
                  </a:cubicBezTo>
                  <a:cubicBezTo>
                    <a:pt x="113" y="42"/>
                    <a:pt x="134" y="63"/>
                    <a:pt x="134" y="88"/>
                  </a:cubicBezTo>
                  <a:cubicBezTo>
                    <a:pt x="134" y="113"/>
                    <a:pt x="113" y="133"/>
                    <a:pt x="88" y="13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129570" y="990307"/>
            <a:ext cx="1287320" cy="1286855"/>
            <a:chOff x="5505375" y="965032"/>
            <a:chExt cx="1716204" cy="1716204"/>
          </a:xfrm>
        </p:grpSpPr>
        <p:grpSp>
          <p:nvGrpSpPr>
            <p:cNvPr id="39" name="组合 38"/>
            <p:cNvGrpSpPr/>
            <p:nvPr/>
          </p:nvGrpSpPr>
          <p:grpSpPr>
            <a:xfrm>
              <a:off x="5505375" y="965032"/>
              <a:ext cx="1716204" cy="1716204"/>
              <a:chOff x="1200760" y="3842075"/>
              <a:chExt cx="1784148" cy="1784148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1200760" y="3842075"/>
                <a:ext cx="1784148" cy="1784148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1475770" y="4117085"/>
                <a:ext cx="1234127" cy="1234127"/>
              </a:xfrm>
              <a:prstGeom prst="ellipse">
                <a:avLst/>
              </a:prstGeom>
              <a:solidFill>
                <a:srgbClr val="8AC028"/>
              </a:soli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文本框 66"/>
            <p:cNvSpPr txBox="1"/>
            <p:nvPr/>
          </p:nvSpPr>
          <p:spPr>
            <a:xfrm>
              <a:off x="5676154" y="1414524"/>
              <a:ext cx="1374644" cy="861974"/>
            </a:xfrm>
            <a:prstGeom prst="rect">
              <a:avLst/>
            </a:prstGeom>
            <a:noFill/>
            <a:effectLst>
              <a:outerShdw blurRad="25400" dist="12700" algn="l" rotWithShape="0">
                <a:prstClr val="black">
                  <a:alpha val="19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effectLst>
                    <a:outerShdw blurRad="76200" dist="63500" dir="2700000" algn="tl" rotWithShape="0">
                      <a:prstClr val="black">
                        <a:lumMod val="65000"/>
                        <a:lumOff val="35000"/>
                        <a:alpha val="40000"/>
                      </a:prstClr>
                    </a:outerShdw>
                  </a:effectLst>
                  <a:latin typeface="Impact" panose="020B0806030902050204" pitchFamily="34" charset="0"/>
                </a:rPr>
                <a:t>A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76200" dist="63500" dir="2700000" algn="tl" rotWithShape="0">
                    <a:prstClr val="black">
                      <a:lumMod val="65000"/>
                      <a:lumOff val="35000"/>
                      <a:alpha val="40000"/>
                    </a:prstClr>
                  </a:outerShdw>
                </a:effectLst>
                <a:latin typeface="Impact" panose="020B0806030902050204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3407641" y="2230447"/>
            <a:ext cx="1148039" cy="1147625"/>
            <a:chOff x="4542929" y="2618936"/>
            <a:chExt cx="1530520" cy="1530520"/>
          </a:xfrm>
        </p:grpSpPr>
        <p:grpSp>
          <p:nvGrpSpPr>
            <p:cNvPr id="44" name="组合 43"/>
            <p:cNvGrpSpPr/>
            <p:nvPr/>
          </p:nvGrpSpPr>
          <p:grpSpPr>
            <a:xfrm>
              <a:off x="4542929" y="2618936"/>
              <a:ext cx="1530520" cy="1530520"/>
              <a:chOff x="1200760" y="3842075"/>
              <a:chExt cx="1784148" cy="1784148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1200760" y="3842075"/>
                <a:ext cx="1784148" cy="1784148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1475770" y="4117085"/>
                <a:ext cx="1234127" cy="1234127"/>
              </a:xfrm>
              <a:prstGeom prst="ellipse">
                <a:avLst/>
              </a:prstGeom>
              <a:solidFill>
                <a:srgbClr val="8AC028"/>
              </a:soli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" name="文本框 80"/>
            <p:cNvSpPr txBox="1"/>
            <p:nvPr/>
          </p:nvSpPr>
          <p:spPr>
            <a:xfrm>
              <a:off x="4625120" y="2975870"/>
              <a:ext cx="1374644" cy="861974"/>
            </a:xfrm>
            <a:prstGeom prst="rect">
              <a:avLst/>
            </a:prstGeom>
            <a:noFill/>
            <a:effectLst>
              <a:outerShdw blurRad="25400" dist="12700" algn="l" rotWithShape="0">
                <a:prstClr val="black">
                  <a:alpha val="19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effectLst>
                    <a:outerShdw blurRad="76200" dist="63500" dir="2700000" algn="tl" rotWithShape="0">
                      <a:prstClr val="black">
                        <a:lumMod val="65000"/>
                        <a:lumOff val="35000"/>
                        <a:alpha val="40000"/>
                      </a:prstClr>
                    </a:outerShdw>
                  </a:effectLst>
                  <a:latin typeface="Impact" panose="020B0806030902050204" pitchFamily="34" charset="0"/>
                </a:rPr>
                <a:t>B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76200" dist="63500" dir="2700000" algn="tl" rotWithShape="0">
                    <a:prstClr val="black">
                      <a:lumMod val="65000"/>
                      <a:lumOff val="35000"/>
                      <a:alpha val="40000"/>
                    </a:prstClr>
                  </a:outerShdw>
                </a:effectLst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599347" y="2966419"/>
            <a:ext cx="1057680" cy="1057298"/>
            <a:chOff x="6131664" y="3600460"/>
            <a:chExt cx="1410056" cy="1410056"/>
          </a:xfrm>
        </p:grpSpPr>
        <p:grpSp>
          <p:nvGrpSpPr>
            <p:cNvPr id="49" name="组合 48"/>
            <p:cNvGrpSpPr/>
            <p:nvPr/>
          </p:nvGrpSpPr>
          <p:grpSpPr>
            <a:xfrm>
              <a:off x="6131664" y="3600460"/>
              <a:ext cx="1410056" cy="1410056"/>
              <a:chOff x="1200760" y="3842075"/>
              <a:chExt cx="1784148" cy="1784148"/>
            </a:xfrm>
          </p:grpSpPr>
          <p:sp>
            <p:nvSpPr>
              <p:cNvPr id="51" name="椭圆 50"/>
              <p:cNvSpPr/>
              <p:nvPr/>
            </p:nvSpPr>
            <p:spPr>
              <a:xfrm>
                <a:off x="1200760" y="3842075"/>
                <a:ext cx="1784148" cy="1784148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1475770" y="4117085"/>
                <a:ext cx="1234127" cy="1234127"/>
              </a:xfrm>
              <a:prstGeom prst="ellipse">
                <a:avLst/>
              </a:prstGeom>
              <a:solidFill>
                <a:srgbClr val="8AC028"/>
              </a:soli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0" name="文本框 81"/>
            <p:cNvSpPr txBox="1"/>
            <p:nvPr/>
          </p:nvSpPr>
          <p:spPr>
            <a:xfrm>
              <a:off x="6154376" y="3896098"/>
              <a:ext cx="1374645" cy="861974"/>
            </a:xfrm>
            <a:prstGeom prst="rect">
              <a:avLst/>
            </a:prstGeom>
            <a:noFill/>
            <a:effectLst>
              <a:outerShdw blurRad="25400" dist="12700" algn="l" rotWithShape="0">
                <a:prstClr val="black">
                  <a:alpha val="19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effectLst>
                    <a:outerShdw blurRad="76200" dist="63500" dir="2700000" algn="tl" rotWithShape="0">
                      <a:prstClr val="black">
                        <a:lumMod val="65000"/>
                        <a:lumOff val="35000"/>
                        <a:alpha val="40000"/>
                      </a:prstClr>
                    </a:outerShdw>
                  </a:effectLst>
                  <a:latin typeface="Impact" panose="020B0806030902050204" pitchFamily="34" charset="0"/>
                </a:rPr>
                <a:t>C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76200" dist="63500" dir="2700000" algn="tl" rotWithShape="0">
                    <a:prstClr val="black">
                      <a:lumMod val="65000"/>
                      <a:lumOff val="35000"/>
                      <a:alpha val="40000"/>
                    </a:prstClr>
                  </a:outerShdw>
                </a:effectLst>
                <a:latin typeface="Impact" panose="020B0806030902050204" pitchFamily="34" charset="0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863160" y="3984017"/>
            <a:ext cx="1031117" cy="917252"/>
            <a:chOff x="5150210" y="4957584"/>
            <a:chExt cx="1374644" cy="1223288"/>
          </a:xfrm>
        </p:grpSpPr>
        <p:grpSp>
          <p:nvGrpSpPr>
            <p:cNvPr id="54" name="组合 53"/>
            <p:cNvGrpSpPr/>
            <p:nvPr/>
          </p:nvGrpSpPr>
          <p:grpSpPr>
            <a:xfrm>
              <a:off x="5225889" y="4957584"/>
              <a:ext cx="1223288" cy="1223288"/>
              <a:chOff x="1200760" y="3842075"/>
              <a:chExt cx="1784148" cy="1784148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1200760" y="3842075"/>
                <a:ext cx="1784148" cy="1784148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1475770" y="4117085"/>
                <a:ext cx="1234127" cy="1234127"/>
              </a:xfrm>
              <a:prstGeom prst="ellipse">
                <a:avLst/>
              </a:prstGeom>
              <a:solidFill>
                <a:srgbClr val="8AC028"/>
              </a:solidFill>
              <a:ln>
                <a:noFill/>
              </a:ln>
              <a:effectLst>
                <a:innerShdw blurRad="228600" dist="889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5" name="文本框 82"/>
            <p:cNvSpPr txBox="1"/>
            <p:nvPr/>
          </p:nvSpPr>
          <p:spPr>
            <a:xfrm>
              <a:off x="5150210" y="5146140"/>
              <a:ext cx="1374644" cy="861977"/>
            </a:xfrm>
            <a:prstGeom prst="rect">
              <a:avLst/>
            </a:prstGeom>
            <a:noFill/>
            <a:effectLst>
              <a:outerShdw blurRad="25400" dist="12700" algn="l" rotWithShape="0">
                <a:prstClr val="black">
                  <a:alpha val="19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effectLst>
                    <a:outerShdw blurRad="76200" dist="63500" dir="2700000" algn="tl" rotWithShape="0">
                      <a:prstClr val="black">
                        <a:lumMod val="65000"/>
                        <a:lumOff val="35000"/>
                        <a:alpha val="40000"/>
                      </a:prstClr>
                    </a:outerShdw>
                  </a:effectLst>
                  <a:latin typeface="Impact" panose="020B0806030902050204" pitchFamily="34" charset="0"/>
                </a:rPr>
                <a:t>D</a:t>
              </a:r>
              <a:endParaRPr lang="zh-CN" altLang="en-US" sz="3600" dirty="0">
                <a:solidFill>
                  <a:schemeClr val="bg1"/>
                </a:solidFill>
                <a:effectLst>
                  <a:outerShdw blurRad="76200" dist="63500" dir="2700000" algn="tl" rotWithShape="0">
                    <a:prstClr val="black">
                      <a:lumMod val="65000"/>
                      <a:lumOff val="35000"/>
                      <a:alpha val="40000"/>
                    </a:prstClr>
                  </a:outerShdw>
                </a:effectLst>
                <a:latin typeface="Impact" panose="020B0806030902050204" pitchFamily="34" charset="0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036184" y="3258453"/>
            <a:ext cx="1240380" cy="683007"/>
            <a:chOff x="1381398" y="3989930"/>
            <a:chExt cx="1653625" cy="910888"/>
          </a:xfrm>
        </p:grpSpPr>
        <p:sp>
          <p:nvSpPr>
            <p:cNvPr id="59" name="Freeform 983"/>
            <p:cNvSpPr>
              <a:spLocks noEditPoints="1"/>
            </p:cNvSpPr>
            <p:nvPr/>
          </p:nvSpPr>
          <p:spPr bwMode="auto">
            <a:xfrm>
              <a:off x="1873575" y="3989930"/>
              <a:ext cx="540751" cy="554818"/>
            </a:xfrm>
            <a:custGeom>
              <a:avLst/>
              <a:gdLst>
                <a:gd name="T0" fmla="*/ 116 w 232"/>
                <a:gd name="T1" fmla="*/ 88 h 239"/>
                <a:gd name="T2" fmla="*/ 84 w 232"/>
                <a:gd name="T3" fmla="*/ 119 h 239"/>
                <a:gd name="T4" fmla="*/ 116 w 232"/>
                <a:gd name="T5" fmla="*/ 151 h 239"/>
                <a:gd name="T6" fmla="*/ 148 w 232"/>
                <a:gd name="T7" fmla="*/ 119 h 239"/>
                <a:gd name="T8" fmla="*/ 116 w 232"/>
                <a:gd name="T9" fmla="*/ 88 h 239"/>
                <a:gd name="T10" fmla="*/ 49 w 232"/>
                <a:gd name="T11" fmla="*/ 197 h 239"/>
                <a:gd name="T12" fmla="*/ 44 w 232"/>
                <a:gd name="T13" fmla="*/ 191 h 239"/>
                <a:gd name="T14" fmla="*/ 14 w 232"/>
                <a:gd name="T15" fmla="*/ 119 h 239"/>
                <a:gd name="T16" fmla="*/ 93 w 232"/>
                <a:gd name="T17" fmla="*/ 20 h 239"/>
                <a:gd name="T18" fmla="*/ 90 w 232"/>
                <a:gd name="T19" fmla="*/ 7 h 239"/>
                <a:gd name="T20" fmla="*/ 0 w 232"/>
                <a:gd name="T21" fmla="*/ 119 h 239"/>
                <a:gd name="T22" fmla="*/ 34 w 232"/>
                <a:gd name="T23" fmla="*/ 201 h 239"/>
                <a:gd name="T24" fmla="*/ 44 w 232"/>
                <a:gd name="T25" fmla="*/ 210 h 239"/>
                <a:gd name="T26" fmla="*/ 34 w 232"/>
                <a:gd name="T27" fmla="*/ 239 h 239"/>
                <a:gd name="T28" fmla="*/ 116 w 232"/>
                <a:gd name="T29" fmla="*/ 228 h 239"/>
                <a:gd name="T30" fmla="*/ 60 w 232"/>
                <a:gd name="T31" fmla="*/ 167 h 239"/>
                <a:gd name="T32" fmla="*/ 49 w 232"/>
                <a:gd name="T33" fmla="*/ 197 h 239"/>
                <a:gd name="T34" fmla="*/ 188 w 232"/>
                <a:gd name="T35" fmla="*/ 29 h 239"/>
                <a:gd name="T36" fmla="*/ 198 w 232"/>
                <a:gd name="T37" fmla="*/ 0 h 239"/>
                <a:gd name="T38" fmla="*/ 116 w 232"/>
                <a:gd name="T39" fmla="*/ 10 h 239"/>
                <a:gd name="T40" fmla="*/ 172 w 232"/>
                <a:gd name="T41" fmla="*/ 72 h 239"/>
                <a:gd name="T42" fmla="*/ 183 w 232"/>
                <a:gd name="T43" fmla="*/ 42 h 239"/>
                <a:gd name="T44" fmla="*/ 218 w 232"/>
                <a:gd name="T45" fmla="*/ 119 h 239"/>
                <a:gd name="T46" fmla="*/ 188 w 232"/>
                <a:gd name="T47" fmla="*/ 191 h 239"/>
                <a:gd name="T48" fmla="*/ 139 w 232"/>
                <a:gd name="T49" fmla="*/ 219 h 239"/>
                <a:gd name="T50" fmla="*/ 142 w 232"/>
                <a:gd name="T51" fmla="*/ 232 h 239"/>
                <a:gd name="T52" fmla="*/ 198 w 232"/>
                <a:gd name="T53" fmla="*/ 201 h 239"/>
                <a:gd name="T54" fmla="*/ 232 w 232"/>
                <a:gd name="T55" fmla="*/ 119 h 239"/>
                <a:gd name="T56" fmla="*/ 188 w 232"/>
                <a:gd name="T57" fmla="*/ 2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2" h="239">
                  <a:moveTo>
                    <a:pt x="116" y="88"/>
                  </a:moveTo>
                  <a:cubicBezTo>
                    <a:pt x="98" y="88"/>
                    <a:pt x="84" y="102"/>
                    <a:pt x="84" y="119"/>
                  </a:cubicBezTo>
                  <a:cubicBezTo>
                    <a:pt x="84" y="137"/>
                    <a:pt x="98" y="151"/>
                    <a:pt x="116" y="151"/>
                  </a:cubicBezTo>
                  <a:cubicBezTo>
                    <a:pt x="134" y="151"/>
                    <a:pt x="148" y="137"/>
                    <a:pt x="148" y="119"/>
                  </a:cubicBezTo>
                  <a:cubicBezTo>
                    <a:pt x="148" y="102"/>
                    <a:pt x="134" y="88"/>
                    <a:pt x="116" y="88"/>
                  </a:cubicBezTo>
                  <a:close/>
                  <a:moveTo>
                    <a:pt x="49" y="197"/>
                  </a:moveTo>
                  <a:cubicBezTo>
                    <a:pt x="47" y="195"/>
                    <a:pt x="46" y="193"/>
                    <a:pt x="44" y="191"/>
                  </a:cubicBezTo>
                  <a:cubicBezTo>
                    <a:pt x="25" y="172"/>
                    <a:pt x="14" y="147"/>
                    <a:pt x="14" y="119"/>
                  </a:cubicBezTo>
                  <a:cubicBezTo>
                    <a:pt x="14" y="71"/>
                    <a:pt x="48" y="30"/>
                    <a:pt x="93" y="2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39" y="19"/>
                    <a:pt x="0" y="65"/>
                    <a:pt x="0" y="119"/>
                  </a:cubicBezTo>
                  <a:cubicBezTo>
                    <a:pt x="0" y="150"/>
                    <a:pt x="12" y="179"/>
                    <a:pt x="34" y="201"/>
                  </a:cubicBezTo>
                  <a:cubicBezTo>
                    <a:pt x="37" y="204"/>
                    <a:pt x="41" y="207"/>
                    <a:pt x="44" y="210"/>
                  </a:cubicBezTo>
                  <a:cubicBezTo>
                    <a:pt x="34" y="239"/>
                    <a:pt x="34" y="239"/>
                    <a:pt x="34" y="239"/>
                  </a:cubicBezTo>
                  <a:cubicBezTo>
                    <a:pt x="116" y="228"/>
                    <a:pt x="116" y="228"/>
                    <a:pt x="116" y="228"/>
                  </a:cubicBezTo>
                  <a:cubicBezTo>
                    <a:pt x="60" y="167"/>
                    <a:pt x="60" y="167"/>
                    <a:pt x="60" y="167"/>
                  </a:cubicBezTo>
                  <a:lnTo>
                    <a:pt x="49" y="197"/>
                  </a:lnTo>
                  <a:close/>
                  <a:moveTo>
                    <a:pt x="188" y="29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72" y="72"/>
                    <a:pt x="172" y="72"/>
                    <a:pt x="172" y="72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204" y="61"/>
                    <a:pt x="218" y="89"/>
                    <a:pt x="218" y="119"/>
                  </a:cubicBezTo>
                  <a:cubicBezTo>
                    <a:pt x="218" y="147"/>
                    <a:pt x="207" y="172"/>
                    <a:pt x="188" y="191"/>
                  </a:cubicBezTo>
                  <a:cubicBezTo>
                    <a:pt x="174" y="205"/>
                    <a:pt x="157" y="214"/>
                    <a:pt x="139" y="219"/>
                  </a:cubicBezTo>
                  <a:cubicBezTo>
                    <a:pt x="142" y="232"/>
                    <a:pt x="142" y="232"/>
                    <a:pt x="142" y="232"/>
                  </a:cubicBezTo>
                  <a:cubicBezTo>
                    <a:pt x="163" y="227"/>
                    <a:pt x="182" y="217"/>
                    <a:pt x="198" y="201"/>
                  </a:cubicBezTo>
                  <a:cubicBezTo>
                    <a:pt x="220" y="179"/>
                    <a:pt x="232" y="150"/>
                    <a:pt x="232" y="119"/>
                  </a:cubicBezTo>
                  <a:cubicBezTo>
                    <a:pt x="232" y="83"/>
                    <a:pt x="214" y="50"/>
                    <a:pt x="188" y="29"/>
                  </a:cubicBezTo>
                  <a:close/>
                </a:path>
              </a:pathLst>
            </a:custGeom>
            <a:solidFill>
              <a:srgbClr val="8AC028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0" name="文本框 102"/>
            <p:cNvSpPr txBox="1"/>
            <p:nvPr/>
          </p:nvSpPr>
          <p:spPr>
            <a:xfrm>
              <a:off x="1381398" y="4531400"/>
              <a:ext cx="1653625" cy="369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专项行动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1007675" y="1059822"/>
            <a:ext cx="1971179" cy="864320"/>
            <a:chOff x="1342678" y="1269554"/>
            <a:chExt cx="2627897" cy="1152693"/>
          </a:xfrm>
        </p:grpSpPr>
        <p:sp>
          <p:nvSpPr>
            <p:cNvPr id="62" name="Freeform 979"/>
            <p:cNvSpPr>
              <a:spLocks noEditPoints="1"/>
            </p:cNvSpPr>
            <p:nvPr/>
          </p:nvSpPr>
          <p:spPr bwMode="auto">
            <a:xfrm>
              <a:off x="1730116" y="1269554"/>
              <a:ext cx="642872" cy="574887"/>
            </a:xfrm>
            <a:custGeom>
              <a:avLst/>
              <a:gdLst>
                <a:gd name="T0" fmla="*/ 242 w 364"/>
                <a:gd name="T1" fmla="*/ 177 h 326"/>
                <a:gd name="T2" fmla="*/ 202 w 364"/>
                <a:gd name="T3" fmla="*/ 142 h 326"/>
                <a:gd name="T4" fmla="*/ 188 w 364"/>
                <a:gd name="T5" fmla="*/ 100 h 326"/>
                <a:gd name="T6" fmla="*/ 135 w 364"/>
                <a:gd name="T7" fmla="*/ 104 h 326"/>
                <a:gd name="T8" fmla="*/ 95 w 364"/>
                <a:gd name="T9" fmla="*/ 84 h 326"/>
                <a:gd name="T10" fmla="*/ 60 w 364"/>
                <a:gd name="T11" fmla="*/ 124 h 326"/>
                <a:gd name="T12" fmla="*/ 18 w 364"/>
                <a:gd name="T13" fmla="*/ 138 h 326"/>
                <a:gd name="T14" fmla="*/ 22 w 364"/>
                <a:gd name="T15" fmla="*/ 191 h 326"/>
                <a:gd name="T16" fmla="*/ 2 w 364"/>
                <a:gd name="T17" fmla="*/ 231 h 326"/>
                <a:gd name="T18" fmla="*/ 42 w 364"/>
                <a:gd name="T19" fmla="*/ 266 h 326"/>
                <a:gd name="T20" fmla="*/ 56 w 364"/>
                <a:gd name="T21" fmla="*/ 308 h 326"/>
                <a:gd name="T22" fmla="*/ 109 w 364"/>
                <a:gd name="T23" fmla="*/ 304 h 326"/>
                <a:gd name="T24" fmla="*/ 149 w 364"/>
                <a:gd name="T25" fmla="*/ 324 h 326"/>
                <a:gd name="T26" fmla="*/ 184 w 364"/>
                <a:gd name="T27" fmla="*/ 283 h 326"/>
                <a:gd name="T28" fmla="*/ 226 w 364"/>
                <a:gd name="T29" fmla="*/ 270 h 326"/>
                <a:gd name="T30" fmla="*/ 222 w 364"/>
                <a:gd name="T31" fmla="*/ 216 h 326"/>
                <a:gd name="T32" fmla="*/ 127 w 364"/>
                <a:gd name="T33" fmla="*/ 280 h 326"/>
                <a:gd name="T34" fmla="*/ 117 w 364"/>
                <a:gd name="T35" fmla="*/ 127 h 326"/>
                <a:gd name="T36" fmla="*/ 127 w 364"/>
                <a:gd name="T37" fmla="*/ 280 h 326"/>
                <a:gd name="T38" fmla="*/ 364 w 364"/>
                <a:gd name="T39" fmla="*/ 90 h 326"/>
                <a:gd name="T40" fmla="*/ 348 w 364"/>
                <a:gd name="T41" fmla="*/ 66 h 326"/>
                <a:gd name="T42" fmla="*/ 345 w 364"/>
                <a:gd name="T43" fmla="*/ 29 h 326"/>
                <a:gd name="T44" fmla="*/ 316 w 364"/>
                <a:gd name="T45" fmla="*/ 24 h 326"/>
                <a:gd name="T46" fmla="*/ 289 w 364"/>
                <a:gd name="T47" fmla="*/ 0 h 326"/>
                <a:gd name="T48" fmla="*/ 264 w 364"/>
                <a:gd name="T49" fmla="*/ 16 h 326"/>
                <a:gd name="T50" fmla="*/ 228 w 364"/>
                <a:gd name="T51" fmla="*/ 19 h 326"/>
                <a:gd name="T52" fmla="*/ 222 w 364"/>
                <a:gd name="T53" fmla="*/ 48 h 326"/>
                <a:gd name="T54" fmla="*/ 198 w 364"/>
                <a:gd name="T55" fmla="*/ 75 h 326"/>
                <a:gd name="T56" fmla="*/ 215 w 364"/>
                <a:gd name="T57" fmla="*/ 100 h 326"/>
                <a:gd name="T58" fmla="*/ 217 w 364"/>
                <a:gd name="T59" fmla="*/ 136 h 326"/>
                <a:gd name="T60" fmla="*/ 247 w 364"/>
                <a:gd name="T61" fmla="*/ 142 h 326"/>
                <a:gd name="T62" fmla="*/ 274 w 364"/>
                <a:gd name="T63" fmla="*/ 166 h 326"/>
                <a:gd name="T64" fmla="*/ 299 w 364"/>
                <a:gd name="T65" fmla="*/ 149 h 326"/>
                <a:gd name="T66" fmla="*/ 335 w 364"/>
                <a:gd name="T67" fmla="*/ 147 h 326"/>
                <a:gd name="T68" fmla="*/ 340 w 364"/>
                <a:gd name="T69" fmla="*/ 117 h 326"/>
                <a:gd name="T70" fmla="*/ 285 w 364"/>
                <a:gd name="T71" fmla="*/ 135 h 326"/>
                <a:gd name="T72" fmla="*/ 278 w 364"/>
                <a:gd name="T73" fmla="*/ 31 h 326"/>
                <a:gd name="T74" fmla="*/ 285 w 364"/>
                <a:gd name="T75" fmla="*/ 13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4" h="326">
                  <a:moveTo>
                    <a:pt x="244" y="215"/>
                  </a:moveTo>
                  <a:cubicBezTo>
                    <a:pt x="242" y="177"/>
                    <a:pt x="242" y="177"/>
                    <a:pt x="242" y="177"/>
                  </a:cubicBezTo>
                  <a:cubicBezTo>
                    <a:pt x="219" y="179"/>
                    <a:pt x="219" y="179"/>
                    <a:pt x="219" y="179"/>
                  </a:cubicBezTo>
                  <a:cubicBezTo>
                    <a:pt x="216" y="165"/>
                    <a:pt x="210" y="153"/>
                    <a:pt x="202" y="142"/>
                  </a:cubicBezTo>
                  <a:cubicBezTo>
                    <a:pt x="216" y="125"/>
                    <a:pt x="216" y="125"/>
                    <a:pt x="216" y="125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73" y="117"/>
                    <a:pt x="173" y="117"/>
                    <a:pt x="173" y="117"/>
                  </a:cubicBezTo>
                  <a:cubicBezTo>
                    <a:pt x="161" y="110"/>
                    <a:pt x="148" y="106"/>
                    <a:pt x="135" y="104"/>
                  </a:cubicBezTo>
                  <a:cubicBezTo>
                    <a:pt x="133" y="81"/>
                    <a:pt x="133" y="81"/>
                    <a:pt x="133" y="81"/>
                  </a:cubicBezTo>
                  <a:cubicBezTo>
                    <a:pt x="95" y="84"/>
                    <a:pt x="95" y="84"/>
                    <a:pt x="95" y="84"/>
                  </a:cubicBezTo>
                  <a:cubicBezTo>
                    <a:pt x="97" y="106"/>
                    <a:pt x="97" y="106"/>
                    <a:pt x="97" y="106"/>
                  </a:cubicBezTo>
                  <a:cubicBezTo>
                    <a:pt x="83" y="110"/>
                    <a:pt x="71" y="116"/>
                    <a:pt x="60" y="12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18" y="138"/>
                    <a:pt x="18" y="138"/>
                    <a:pt x="18" y="138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28" y="164"/>
                    <a:pt x="24" y="177"/>
                    <a:pt x="22" y="191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2" y="231"/>
                    <a:pt x="2" y="231"/>
                    <a:pt x="2" y="231"/>
                  </a:cubicBezTo>
                  <a:cubicBezTo>
                    <a:pt x="25" y="229"/>
                    <a:pt x="25" y="229"/>
                    <a:pt x="25" y="229"/>
                  </a:cubicBezTo>
                  <a:cubicBezTo>
                    <a:pt x="28" y="243"/>
                    <a:pt x="34" y="255"/>
                    <a:pt x="42" y="266"/>
                  </a:cubicBezTo>
                  <a:cubicBezTo>
                    <a:pt x="28" y="282"/>
                    <a:pt x="28" y="282"/>
                    <a:pt x="28" y="282"/>
                  </a:cubicBezTo>
                  <a:cubicBezTo>
                    <a:pt x="56" y="308"/>
                    <a:pt x="56" y="308"/>
                    <a:pt x="56" y="308"/>
                  </a:cubicBezTo>
                  <a:cubicBezTo>
                    <a:pt x="71" y="291"/>
                    <a:pt x="71" y="291"/>
                    <a:pt x="71" y="291"/>
                  </a:cubicBezTo>
                  <a:cubicBezTo>
                    <a:pt x="83" y="297"/>
                    <a:pt x="96" y="302"/>
                    <a:pt x="109" y="304"/>
                  </a:cubicBezTo>
                  <a:cubicBezTo>
                    <a:pt x="111" y="326"/>
                    <a:pt x="111" y="326"/>
                    <a:pt x="111" y="326"/>
                  </a:cubicBezTo>
                  <a:cubicBezTo>
                    <a:pt x="149" y="324"/>
                    <a:pt x="149" y="324"/>
                    <a:pt x="149" y="324"/>
                  </a:cubicBezTo>
                  <a:cubicBezTo>
                    <a:pt x="147" y="301"/>
                    <a:pt x="147" y="301"/>
                    <a:pt x="147" y="301"/>
                  </a:cubicBezTo>
                  <a:cubicBezTo>
                    <a:pt x="161" y="298"/>
                    <a:pt x="173" y="292"/>
                    <a:pt x="184" y="283"/>
                  </a:cubicBezTo>
                  <a:cubicBezTo>
                    <a:pt x="201" y="298"/>
                    <a:pt x="201" y="298"/>
                    <a:pt x="201" y="298"/>
                  </a:cubicBezTo>
                  <a:cubicBezTo>
                    <a:pt x="226" y="270"/>
                    <a:pt x="226" y="270"/>
                    <a:pt x="226" y="270"/>
                  </a:cubicBezTo>
                  <a:cubicBezTo>
                    <a:pt x="209" y="255"/>
                    <a:pt x="209" y="255"/>
                    <a:pt x="209" y="255"/>
                  </a:cubicBezTo>
                  <a:cubicBezTo>
                    <a:pt x="216" y="243"/>
                    <a:pt x="220" y="230"/>
                    <a:pt x="222" y="216"/>
                  </a:cubicBezTo>
                  <a:lnTo>
                    <a:pt x="244" y="215"/>
                  </a:lnTo>
                  <a:close/>
                  <a:moveTo>
                    <a:pt x="127" y="280"/>
                  </a:moveTo>
                  <a:cubicBezTo>
                    <a:pt x="85" y="283"/>
                    <a:pt x="48" y="251"/>
                    <a:pt x="45" y="209"/>
                  </a:cubicBezTo>
                  <a:cubicBezTo>
                    <a:pt x="43" y="167"/>
                    <a:pt x="75" y="130"/>
                    <a:pt x="117" y="127"/>
                  </a:cubicBezTo>
                  <a:cubicBezTo>
                    <a:pt x="159" y="124"/>
                    <a:pt x="196" y="157"/>
                    <a:pt x="199" y="199"/>
                  </a:cubicBezTo>
                  <a:cubicBezTo>
                    <a:pt x="201" y="241"/>
                    <a:pt x="169" y="278"/>
                    <a:pt x="127" y="280"/>
                  </a:cubicBezTo>
                  <a:close/>
                  <a:moveTo>
                    <a:pt x="349" y="91"/>
                  </a:moveTo>
                  <a:cubicBezTo>
                    <a:pt x="364" y="90"/>
                    <a:pt x="364" y="90"/>
                    <a:pt x="364" y="90"/>
                  </a:cubicBezTo>
                  <a:cubicBezTo>
                    <a:pt x="363" y="65"/>
                    <a:pt x="363" y="65"/>
                    <a:pt x="363" y="65"/>
                  </a:cubicBezTo>
                  <a:cubicBezTo>
                    <a:pt x="348" y="66"/>
                    <a:pt x="348" y="66"/>
                    <a:pt x="348" y="66"/>
                  </a:cubicBezTo>
                  <a:cubicBezTo>
                    <a:pt x="345" y="56"/>
                    <a:pt x="341" y="48"/>
                    <a:pt x="335" y="4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26" y="12"/>
                    <a:pt x="326" y="12"/>
                    <a:pt x="326" y="12"/>
                  </a:cubicBezTo>
                  <a:cubicBezTo>
                    <a:pt x="316" y="24"/>
                    <a:pt x="316" y="24"/>
                    <a:pt x="316" y="24"/>
                  </a:cubicBezTo>
                  <a:cubicBezTo>
                    <a:pt x="308" y="19"/>
                    <a:pt x="299" y="16"/>
                    <a:pt x="290" y="15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4" y="16"/>
                    <a:pt x="264" y="16"/>
                    <a:pt x="264" y="16"/>
                  </a:cubicBezTo>
                  <a:cubicBezTo>
                    <a:pt x="255" y="19"/>
                    <a:pt x="247" y="23"/>
                    <a:pt x="239" y="29"/>
                  </a:cubicBezTo>
                  <a:cubicBezTo>
                    <a:pt x="228" y="19"/>
                    <a:pt x="228" y="19"/>
                    <a:pt x="228" y="19"/>
                  </a:cubicBezTo>
                  <a:cubicBezTo>
                    <a:pt x="211" y="38"/>
                    <a:pt x="211" y="38"/>
                    <a:pt x="211" y="38"/>
                  </a:cubicBezTo>
                  <a:cubicBezTo>
                    <a:pt x="222" y="48"/>
                    <a:pt x="222" y="48"/>
                    <a:pt x="222" y="48"/>
                  </a:cubicBezTo>
                  <a:cubicBezTo>
                    <a:pt x="218" y="56"/>
                    <a:pt x="215" y="65"/>
                    <a:pt x="213" y="74"/>
                  </a:cubicBezTo>
                  <a:cubicBezTo>
                    <a:pt x="198" y="75"/>
                    <a:pt x="198" y="75"/>
                    <a:pt x="198" y="75"/>
                  </a:cubicBezTo>
                  <a:cubicBezTo>
                    <a:pt x="200" y="101"/>
                    <a:pt x="200" y="101"/>
                    <a:pt x="200" y="101"/>
                  </a:cubicBezTo>
                  <a:cubicBezTo>
                    <a:pt x="215" y="100"/>
                    <a:pt x="215" y="100"/>
                    <a:pt x="215" y="100"/>
                  </a:cubicBezTo>
                  <a:cubicBezTo>
                    <a:pt x="218" y="109"/>
                    <a:pt x="222" y="117"/>
                    <a:pt x="227" y="125"/>
                  </a:cubicBezTo>
                  <a:cubicBezTo>
                    <a:pt x="217" y="136"/>
                    <a:pt x="217" y="136"/>
                    <a:pt x="217" y="136"/>
                  </a:cubicBezTo>
                  <a:cubicBezTo>
                    <a:pt x="237" y="153"/>
                    <a:pt x="237" y="153"/>
                    <a:pt x="237" y="153"/>
                  </a:cubicBezTo>
                  <a:cubicBezTo>
                    <a:pt x="247" y="142"/>
                    <a:pt x="247" y="142"/>
                    <a:pt x="247" y="142"/>
                  </a:cubicBezTo>
                  <a:cubicBezTo>
                    <a:pt x="255" y="146"/>
                    <a:pt x="263" y="149"/>
                    <a:pt x="273" y="151"/>
                  </a:cubicBezTo>
                  <a:cubicBezTo>
                    <a:pt x="274" y="166"/>
                    <a:pt x="274" y="166"/>
                    <a:pt x="274" y="166"/>
                  </a:cubicBezTo>
                  <a:cubicBezTo>
                    <a:pt x="300" y="164"/>
                    <a:pt x="300" y="164"/>
                    <a:pt x="300" y="164"/>
                  </a:cubicBezTo>
                  <a:cubicBezTo>
                    <a:pt x="299" y="149"/>
                    <a:pt x="299" y="149"/>
                    <a:pt x="299" y="149"/>
                  </a:cubicBezTo>
                  <a:cubicBezTo>
                    <a:pt x="308" y="147"/>
                    <a:pt x="316" y="142"/>
                    <a:pt x="323" y="137"/>
                  </a:cubicBezTo>
                  <a:cubicBezTo>
                    <a:pt x="335" y="147"/>
                    <a:pt x="335" y="147"/>
                    <a:pt x="335" y="147"/>
                  </a:cubicBezTo>
                  <a:cubicBezTo>
                    <a:pt x="352" y="127"/>
                    <a:pt x="352" y="127"/>
                    <a:pt x="352" y="127"/>
                  </a:cubicBezTo>
                  <a:cubicBezTo>
                    <a:pt x="340" y="117"/>
                    <a:pt x="340" y="117"/>
                    <a:pt x="340" y="117"/>
                  </a:cubicBezTo>
                  <a:cubicBezTo>
                    <a:pt x="345" y="110"/>
                    <a:pt x="348" y="101"/>
                    <a:pt x="349" y="91"/>
                  </a:cubicBezTo>
                  <a:close/>
                  <a:moveTo>
                    <a:pt x="285" y="135"/>
                  </a:moveTo>
                  <a:cubicBezTo>
                    <a:pt x="256" y="137"/>
                    <a:pt x="231" y="115"/>
                    <a:pt x="229" y="86"/>
                  </a:cubicBezTo>
                  <a:cubicBezTo>
                    <a:pt x="227" y="57"/>
                    <a:pt x="249" y="32"/>
                    <a:pt x="278" y="31"/>
                  </a:cubicBezTo>
                  <a:cubicBezTo>
                    <a:pt x="307" y="29"/>
                    <a:pt x="332" y="51"/>
                    <a:pt x="333" y="79"/>
                  </a:cubicBezTo>
                  <a:cubicBezTo>
                    <a:pt x="335" y="108"/>
                    <a:pt x="313" y="133"/>
                    <a:pt x="285" y="135"/>
                  </a:cubicBezTo>
                  <a:close/>
                </a:path>
              </a:pathLst>
            </a:custGeom>
            <a:solidFill>
              <a:srgbClr val="8AC028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3" name="文本框 118"/>
            <p:cNvSpPr txBox="1"/>
            <p:nvPr/>
          </p:nvSpPr>
          <p:spPr>
            <a:xfrm>
              <a:off x="1342678" y="1809776"/>
              <a:ext cx="1653625" cy="369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信息安全</a:t>
              </a:r>
            </a:p>
          </p:txBody>
        </p:sp>
        <p:sp>
          <p:nvSpPr>
            <p:cNvPr id="64" name="矩形 47"/>
            <p:cNvSpPr>
              <a:spLocks noChangeArrowheads="1"/>
            </p:cNvSpPr>
            <p:nvPr/>
          </p:nvSpPr>
          <p:spPr bwMode="auto">
            <a:xfrm>
              <a:off x="1364664" y="2136297"/>
              <a:ext cx="2605911" cy="285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>
                <a:lnSpc>
                  <a:spcPct val="130000"/>
                </a:lnSpc>
                <a:spcBef>
                  <a:spcPct val="0"/>
                </a:spcBef>
              </a:pPr>
              <a:endPara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sp>
        <p:nvSpPr>
          <p:cNvPr id="65" name="矩形 47"/>
          <p:cNvSpPr>
            <a:spLocks noChangeArrowheads="1"/>
          </p:cNvSpPr>
          <p:nvPr/>
        </p:nvSpPr>
        <p:spPr bwMode="auto">
          <a:xfrm>
            <a:off x="1060945" y="4082286"/>
            <a:ext cx="1954687" cy="75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0" tIns="25715" rIns="51430" bIns="25715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年初有项重点工作关于垃圾焚烧企业的值守推广，我区域对垃圾焚烧推广情况落实情况差，另外值守服务中出现的问题（软件、人工漏报情况较多）</a:t>
            </a:r>
            <a:endParaRPr lang="en-US" altLang="zh-CN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5706273" y="963125"/>
            <a:ext cx="1972127" cy="1263963"/>
            <a:chOff x="7607374" y="928782"/>
            <a:chExt cx="2629160" cy="1685674"/>
          </a:xfrm>
        </p:grpSpPr>
        <p:sp>
          <p:nvSpPr>
            <p:cNvPr id="67" name="Freeform 975"/>
            <p:cNvSpPr>
              <a:spLocks noEditPoints="1"/>
            </p:cNvSpPr>
            <p:nvPr/>
          </p:nvSpPr>
          <p:spPr bwMode="auto">
            <a:xfrm>
              <a:off x="9378174" y="928782"/>
              <a:ext cx="425060" cy="524931"/>
            </a:xfrm>
            <a:custGeom>
              <a:avLst/>
              <a:gdLst>
                <a:gd name="T0" fmla="*/ 120 w 349"/>
                <a:gd name="T1" fmla="*/ 0 h 431"/>
                <a:gd name="T2" fmla="*/ 117 w 349"/>
                <a:gd name="T3" fmla="*/ 3 h 431"/>
                <a:gd name="T4" fmla="*/ 2 w 349"/>
                <a:gd name="T5" fmla="*/ 117 h 431"/>
                <a:gd name="T6" fmla="*/ 0 w 349"/>
                <a:gd name="T7" fmla="*/ 120 h 431"/>
                <a:gd name="T8" fmla="*/ 0 w 349"/>
                <a:gd name="T9" fmla="*/ 431 h 431"/>
                <a:gd name="T10" fmla="*/ 349 w 349"/>
                <a:gd name="T11" fmla="*/ 431 h 431"/>
                <a:gd name="T12" fmla="*/ 349 w 349"/>
                <a:gd name="T13" fmla="*/ 0 h 431"/>
                <a:gd name="T14" fmla="*/ 120 w 349"/>
                <a:gd name="T15" fmla="*/ 0 h 431"/>
                <a:gd name="T16" fmla="*/ 114 w 349"/>
                <a:gd name="T17" fmla="*/ 37 h 431"/>
                <a:gd name="T18" fmla="*/ 114 w 349"/>
                <a:gd name="T19" fmla="*/ 114 h 431"/>
                <a:gd name="T20" fmla="*/ 37 w 349"/>
                <a:gd name="T21" fmla="*/ 114 h 431"/>
                <a:gd name="T22" fmla="*/ 114 w 349"/>
                <a:gd name="T23" fmla="*/ 37 h 431"/>
                <a:gd name="T24" fmla="*/ 328 w 349"/>
                <a:gd name="T25" fmla="*/ 410 h 431"/>
                <a:gd name="T26" fmla="*/ 20 w 349"/>
                <a:gd name="T27" fmla="*/ 410 h 431"/>
                <a:gd name="T28" fmla="*/ 20 w 349"/>
                <a:gd name="T29" fmla="*/ 136 h 431"/>
                <a:gd name="T30" fmla="*/ 135 w 349"/>
                <a:gd name="T31" fmla="*/ 136 h 431"/>
                <a:gd name="T32" fmla="*/ 135 w 349"/>
                <a:gd name="T33" fmla="*/ 22 h 431"/>
                <a:gd name="T34" fmla="*/ 328 w 349"/>
                <a:gd name="T35" fmla="*/ 22 h 431"/>
                <a:gd name="T36" fmla="*/ 328 w 349"/>
                <a:gd name="T37" fmla="*/ 410 h 431"/>
                <a:gd name="T38" fmla="*/ 75 w 349"/>
                <a:gd name="T39" fmla="*/ 317 h 431"/>
                <a:gd name="T40" fmla="*/ 145 w 349"/>
                <a:gd name="T41" fmla="*/ 249 h 431"/>
                <a:gd name="T42" fmla="*/ 187 w 349"/>
                <a:gd name="T43" fmla="*/ 290 h 431"/>
                <a:gd name="T44" fmla="*/ 300 w 349"/>
                <a:gd name="T45" fmla="*/ 178 h 431"/>
                <a:gd name="T46" fmla="*/ 285 w 349"/>
                <a:gd name="T47" fmla="*/ 163 h 431"/>
                <a:gd name="T48" fmla="*/ 187 w 349"/>
                <a:gd name="T49" fmla="*/ 259 h 431"/>
                <a:gd name="T50" fmla="*/ 152 w 349"/>
                <a:gd name="T51" fmla="*/ 225 h 431"/>
                <a:gd name="T52" fmla="*/ 145 w 349"/>
                <a:gd name="T53" fmla="*/ 218 h 431"/>
                <a:gd name="T54" fmla="*/ 138 w 349"/>
                <a:gd name="T55" fmla="*/ 225 h 431"/>
                <a:gd name="T56" fmla="*/ 60 w 349"/>
                <a:gd name="T57" fmla="*/ 302 h 431"/>
                <a:gd name="T58" fmla="*/ 75 w 349"/>
                <a:gd name="T59" fmla="*/ 317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9" h="431">
                  <a:moveTo>
                    <a:pt x="120" y="0"/>
                  </a:moveTo>
                  <a:lnTo>
                    <a:pt x="117" y="3"/>
                  </a:lnTo>
                  <a:lnTo>
                    <a:pt x="2" y="117"/>
                  </a:lnTo>
                  <a:lnTo>
                    <a:pt x="0" y="120"/>
                  </a:lnTo>
                  <a:lnTo>
                    <a:pt x="0" y="431"/>
                  </a:lnTo>
                  <a:lnTo>
                    <a:pt x="349" y="431"/>
                  </a:lnTo>
                  <a:lnTo>
                    <a:pt x="349" y="0"/>
                  </a:lnTo>
                  <a:lnTo>
                    <a:pt x="120" y="0"/>
                  </a:lnTo>
                  <a:close/>
                  <a:moveTo>
                    <a:pt x="114" y="37"/>
                  </a:moveTo>
                  <a:lnTo>
                    <a:pt x="114" y="114"/>
                  </a:lnTo>
                  <a:lnTo>
                    <a:pt x="37" y="114"/>
                  </a:lnTo>
                  <a:lnTo>
                    <a:pt x="114" y="37"/>
                  </a:lnTo>
                  <a:close/>
                  <a:moveTo>
                    <a:pt x="328" y="410"/>
                  </a:moveTo>
                  <a:lnTo>
                    <a:pt x="20" y="410"/>
                  </a:lnTo>
                  <a:lnTo>
                    <a:pt x="20" y="136"/>
                  </a:lnTo>
                  <a:lnTo>
                    <a:pt x="135" y="136"/>
                  </a:lnTo>
                  <a:lnTo>
                    <a:pt x="135" y="22"/>
                  </a:lnTo>
                  <a:lnTo>
                    <a:pt x="328" y="22"/>
                  </a:lnTo>
                  <a:lnTo>
                    <a:pt x="328" y="410"/>
                  </a:lnTo>
                  <a:close/>
                  <a:moveTo>
                    <a:pt x="75" y="317"/>
                  </a:moveTo>
                  <a:lnTo>
                    <a:pt x="145" y="249"/>
                  </a:lnTo>
                  <a:lnTo>
                    <a:pt x="187" y="290"/>
                  </a:lnTo>
                  <a:lnTo>
                    <a:pt x="300" y="178"/>
                  </a:lnTo>
                  <a:lnTo>
                    <a:pt x="285" y="163"/>
                  </a:lnTo>
                  <a:lnTo>
                    <a:pt x="187" y="259"/>
                  </a:lnTo>
                  <a:lnTo>
                    <a:pt x="152" y="225"/>
                  </a:lnTo>
                  <a:lnTo>
                    <a:pt x="145" y="218"/>
                  </a:lnTo>
                  <a:lnTo>
                    <a:pt x="138" y="225"/>
                  </a:lnTo>
                  <a:lnTo>
                    <a:pt x="60" y="302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rgbClr val="8AC028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8" name="文本框 96"/>
            <p:cNvSpPr txBox="1"/>
            <p:nvPr/>
          </p:nvSpPr>
          <p:spPr>
            <a:xfrm>
              <a:off x="8834069" y="1507064"/>
              <a:ext cx="1402465" cy="369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投诉事件</a:t>
              </a:r>
            </a:p>
          </p:txBody>
        </p:sp>
        <p:sp>
          <p:nvSpPr>
            <p:cNvPr id="69" name="矩形 47"/>
            <p:cNvSpPr>
              <a:spLocks noChangeArrowheads="1"/>
            </p:cNvSpPr>
            <p:nvPr/>
          </p:nvSpPr>
          <p:spPr bwMode="auto">
            <a:xfrm>
              <a:off x="7607374" y="1848264"/>
              <a:ext cx="2605910" cy="766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虽没有收到客户纸质投诉函，但部分客户对服务工作并不满意，包括产品质量和研发效率上。例：</a:t>
              </a:r>
              <a:endPara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5820059" y="2232058"/>
            <a:ext cx="1954687" cy="1694699"/>
            <a:chOff x="7669107" y="2954762"/>
            <a:chExt cx="2605910" cy="2260122"/>
          </a:xfrm>
        </p:grpSpPr>
        <p:sp>
          <p:nvSpPr>
            <p:cNvPr id="71" name="Freeform 987"/>
            <p:cNvSpPr>
              <a:spLocks noEditPoints="1"/>
            </p:cNvSpPr>
            <p:nvPr/>
          </p:nvSpPr>
          <p:spPr bwMode="auto">
            <a:xfrm>
              <a:off x="9385696" y="2954762"/>
              <a:ext cx="446333" cy="717951"/>
            </a:xfrm>
            <a:custGeom>
              <a:avLst/>
              <a:gdLst>
                <a:gd name="T0" fmla="*/ 133 w 205"/>
                <a:gd name="T1" fmla="*/ 170 h 331"/>
                <a:gd name="T2" fmla="*/ 148 w 205"/>
                <a:gd name="T3" fmla="*/ 126 h 331"/>
                <a:gd name="T4" fmla="*/ 148 w 205"/>
                <a:gd name="T5" fmla="*/ 110 h 331"/>
                <a:gd name="T6" fmla="*/ 48 w 205"/>
                <a:gd name="T7" fmla="*/ 118 h 331"/>
                <a:gd name="T8" fmla="*/ 71 w 205"/>
                <a:gd name="T9" fmla="*/ 126 h 331"/>
                <a:gd name="T10" fmla="*/ 39 w 205"/>
                <a:gd name="T11" fmla="*/ 224 h 331"/>
                <a:gd name="T12" fmla="*/ 44 w 205"/>
                <a:gd name="T13" fmla="*/ 331 h 331"/>
                <a:gd name="T14" fmla="*/ 205 w 205"/>
                <a:gd name="T15" fmla="*/ 298 h 331"/>
                <a:gd name="T16" fmla="*/ 161 w 205"/>
                <a:gd name="T17" fmla="*/ 315 h 331"/>
                <a:gd name="T18" fmla="*/ 16 w 205"/>
                <a:gd name="T19" fmla="*/ 298 h 331"/>
                <a:gd name="T20" fmla="*/ 87 w 205"/>
                <a:gd name="T21" fmla="*/ 170 h 331"/>
                <a:gd name="T22" fmla="*/ 117 w 205"/>
                <a:gd name="T23" fmla="*/ 126 h 331"/>
                <a:gd name="T24" fmla="*/ 153 w 205"/>
                <a:gd name="T25" fmla="*/ 234 h 331"/>
                <a:gd name="T26" fmla="*/ 161 w 205"/>
                <a:gd name="T27" fmla="*/ 315 h 331"/>
                <a:gd name="T28" fmla="*/ 121 w 205"/>
                <a:gd name="T29" fmla="*/ 262 h 331"/>
                <a:gd name="T30" fmla="*/ 101 w 205"/>
                <a:gd name="T31" fmla="*/ 258 h 331"/>
                <a:gd name="T32" fmla="*/ 63 w 205"/>
                <a:gd name="T33" fmla="*/ 263 h 331"/>
                <a:gd name="T34" fmla="*/ 48 w 205"/>
                <a:gd name="T35" fmla="*/ 259 h 331"/>
                <a:gd name="T36" fmla="*/ 24 w 205"/>
                <a:gd name="T37" fmla="*/ 298 h 331"/>
                <a:gd name="T38" fmla="*/ 161 w 205"/>
                <a:gd name="T39" fmla="*/ 307 h 331"/>
                <a:gd name="T40" fmla="*/ 167 w 205"/>
                <a:gd name="T41" fmla="*/ 266 h 331"/>
                <a:gd name="T42" fmla="*/ 165 w 205"/>
                <a:gd name="T43" fmla="*/ 264 h 331"/>
                <a:gd name="T44" fmla="*/ 144 w 205"/>
                <a:gd name="T45" fmla="*/ 248 h 331"/>
                <a:gd name="T46" fmla="*/ 124 w 205"/>
                <a:gd name="T47" fmla="*/ 23 h 331"/>
                <a:gd name="T48" fmla="*/ 124 w 205"/>
                <a:gd name="T49" fmla="*/ 0 h 331"/>
                <a:gd name="T50" fmla="*/ 124 w 205"/>
                <a:gd name="T51" fmla="*/ 23 h 331"/>
                <a:gd name="T52" fmla="*/ 91 w 205"/>
                <a:gd name="T53" fmla="*/ 49 h 331"/>
                <a:gd name="T54" fmla="*/ 74 w 205"/>
                <a:gd name="T55" fmla="*/ 32 h 331"/>
                <a:gd name="T56" fmla="*/ 58 w 205"/>
                <a:gd name="T57" fmla="*/ 49 h 331"/>
                <a:gd name="T58" fmla="*/ 68 w 205"/>
                <a:gd name="T59" fmla="*/ 43 h 331"/>
                <a:gd name="T60" fmla="*/ 80 w 205"/>
                <a:gd name="T61" fmla="*/ 43 h 331"/>
                <a:gd name="T62" fmla="*/ 74 w 205"/>
                <a:gd name="T63" fmla="*/ 57 h 331"/>
                <a:gd name="T64" fmla="*/ 68 w 205"/>
                <a:gd name="T65" fmla="*/ 43 h 331"/>
                <a:gd name="T66" fmla="*/ 92 w 205"/>
                <a:gd name="T67" fmla="*/ 102 h 331"/>
                <a:gd name="T68" fmla="*/ 98 w 205"/>
                <a:gd name="T69" fmla="*/ 82 h 331"/>
                <a:gd name="T70" fmla="*/ 129 w 205"/>
                <a:gd name="T71" fmla="*/ 82 h 331"/>
                <a:gd name="T72" fmla="*/ 134 w 205"/>
                <a:gd name="T73" fmla="*/ 102 h 331"/>
                <a:gd name="T74" fmla="*/ 143 w 205"/>
                <a:gd name="T75" fmla="*/ 97 h 331"/>
                <a:gd name="T76" fmla="*/ 113 w 205"/>
                <a:gd name="T77" fmla="*/ 68 h 331"/>
                <a:gd name="T78" fmla="*/ 84 w 205"/>
                <a:gd name="T79" fmla="*/ 9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5" h="331">
                  <a:moveTo>
                    <a:pt x="165" y="224"/>
                  </a:moveTo>
                  <a:cubicBezTo>
                    <a:pt x="150" y="204"/>
                    <a:pt x="133" y="184"/>
                    <a:pt x="133" y="170"/>
                  </a:cubicBezTo>
                  <a:cubicBezTo>
                    <a:pt x="133" y="126"/>
                    <a:pt x="133" y="126"/>
                    <a:pt x="133" y="126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53" y="126"/>
                    <a:pt x="156" y="122"/>
                    <a:pt x="156" y="118"/>
                  </a:cubicBezTo>
                  <a:cubicBezTo>
                    <a:pt x="156" y="113"/>
                    <a:pt x="153" y="110"/>
                    <a:pt x="148" y="110"/>
                  </a:cubicBezTo>
                  <a:cubicBezTo>
                    <a:pt x="56" y="110"/>
                    <a:pt x="56" y="110"/>
                    <a:pt x="56" y="110"/>
                  </a:cubicBezTo>
                  <a:cubicBezTo>
                    <a:pt x="52" y="110"/>
                    <a:pt x="48" y="113"/>
                    <a:pt x="48" y="118"/>
                  </a:cubicBezTo>
                  <a:cubicBezTo>
                    <a:pt x="48" y="122"/>
                    <a:pt x="52" y="126"/>
                    <a:pt x="56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70"/>
                    <a:pt x="71" y="170"/>
                    <a:pt x="71" y="170"/>
                  </a:cubicBezTo>
                  <a:cubicBezTo>
                    <a:pt x="71" y="184"/>
                    <a:pt x="55" y="204"/>
                    <a:pt x="39" y="224"/>
                  </a:cubicBezTo>
                  <a:cubicBezTo>
                    <a:pt x="20" y="249"/>
                    <a:pt x="0" y="274"/>
                    <a:pt x="0" y="298"/>
                  </a:cubicBezTo>
                  <a:cubicBezTo>
                    <a:pt x="0" y="318"/>
                    <a:pt x="16" y="331"/>
                    <a:pt x="44" y="331"/>
                  </a:cubicBezTo>
                  <a:cubicBezTo>
                    <a:pt x="161" y="331"/>
                    <a:pt x="161" y="331"/>
                    <a:pt x="161" y="331"/>
                  </a:cubicBezTo>
                  <a:cubicBezTo>
                    <a:pt x="188" y="331"/>
                    <a:pt x="205" y="318"/>
                    <a:pt x="205" y="298"/>
                  </a:cubicBezTo>
                  <a:cubicBezTo>
                    <a:pt x="205" y="274"/>
                    <a:pt x="185" y="249"/>
                    <a:pt x="165" y="224"/>
                  </a:cubicBezTo>
                  <a:close/>
                  <a:moveTo>
                    <a:pt x="161" y="315"/>
                  </a:moveTo>
                  <a:cubicBezTo>
                    <a:pt x="44" y="315"/>
                    <a:pt x="44" y="315"/>
                    <a:pt x="44" y="315"/>
                  </a:cubicBezTo>
                  <a:cubicBezTo>
                    <a:pt x="33" y="315"/>
                    <a:pt x="16" y="313"/>
                    <a:pt x="16" y="298"/>
                  </a:cubicBezTo>
                  <a:cubicBezTo>
                    <a:pt x="16" y="280"/>
                    <a:pt x="34" y="257"/>
                    <a:pt x="52" y="234"/>
                  </a:cubicBezTo>
                  <a:cubicBezTo>
                    <a:pt x="70" y="211"/>
                    <a:pt x="87" y="189"/>
                    <a:pt x="87" y="170"/>
                  </a:cubicBezTo>
                  <a:cubicBezTo>
                    <a:pt x="87" y="126"/>
                    <a:pt x="87" y="126"/>
                    <a:pt x="87" y="126"/>
                  </a:cubicBezTo>
                  <a:cubicBezTo>
                    <a:pt x="117" y="126"/>
                    <a:pt x="117" y="126"/>
                    <a:pt x="117" y="126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189"/>
                    <a:pt x="135" y="211"/>
                    <a:pt x="153" y="234"/>
                  </a:cubicBezTo>
                  <a:cubicBezTo>
                    <a:pt x="171" y="257"/>
                    <a:pt x="189" y="280"/>
                    <a:pt x="189" y="298"/>
                  </a:cubicBezTo>
                  <a:cubicBezTo>
                    <a:pt x="189" y="313"/>
                    <a:pt x="171" y="315"/>
                    <a:pt x="161" y="315"/>
                  </a:cubicBezTo>
                  <a:close/>
                  <a:moveTo>
                    <a:pt x="122" y="263"/>
                  </a:moveTo>
                  <a:cubicBezTo>
                    <a:pt x="122" y="263"/>
                    <a:pt x="121" y="263"/>
                    <a:pt x="121" y="262"/>
                  </a:cubicBezTo>
                  <a:cubicBezTo>
                    <a:pt x="118" y="258"/>
                    <a:pt x="114" y="256"/>
                    <a:pt x="109" y="256"/>
                  </a:cubicBezTo>
                  <a:cubicBezTo>
                    <a:pt x="106" y="256"/>
                    <a:pt x="103" y="257"/>
                    <a:pt x="101" y="258"/>
                  </a:cubicBezTo>
                  <a:cubicBezTo>
                    <a:pt x="99" y="250"/>
                    <a:pt x="91" y="244"/>
                    <a:pt x="82" y="244"/>
                  </a:cubicBezTo>
                  <a:cubicBezTo>
                    <a:pt x="72" y="244"/>
                    <a:pt x="63" y="252"/>
                    <a:pt x="63" y="263"/>
                  </a:cubicBezTo>
                  <a:cubicBezTo>
                    <a:pt x="63" y="264"/>
                    <a:pt x="63" y="264"/>
                    <a:pt x="63" y="265"/>
                  </a:cubicBezTo>
                  <a:cubicBezTo>
                    <a:pt x="59" y="261"/>
                    <a:pt x="54" y="259"/>
                    <a:pt x="48" y="259"/>
                  </a:cubicBezTo>
                  <a:cubicBezTo>
                    <a:pt x="46" y="259"/>
                    <a:pt x="44" y="260"/>
                    <a:pt x="42" y="260"/>
                  </a:cubicBezTo>
                  <a:cubicBezTo>
                    <a:pt x="32" y="274"/>
                    <a:pt x="24" y="288"/>
                    <a:pt x="24" y="298"/>
                  </a:cubicBezTo>
                  <a:cubicBezTo>
                    <a:pt x="24" y="306"/>
                    <a:pt x="34" y="307"/>
                    <a:pt x="44" y="307"/>
                  </a:cubicBezTo>
                  <a:cubicBezTo>
                    <a:pt x="161" y="307"/>
                    <a:pt x="161" y="307"/>
                    <a:pt x="161" y="307"/>
                  </a:cubicBezTo>
                  <a:cubicBezTo>
                    <a:pt x="170" y="307"/>
                    <a:pt x="181" y="306"/>
                    <a:pt x="181" y="298"/>
                  </a:cubicBezTo>
                  <a:cubicBezTo>
                    <a:pt x="181" y="289"/>
                    <a:pt x="175" y="278"/>
                    <a:pt x="167" y="266"/>
                  </a:cubicBezTo>
                  <a:cubicBezTo>
                    <a:pt x="167" y="266"/>
                    <a:pt x="166" y="266"/>
                    <a:pt x="166" y="266"/>
                  </a:cubicBezTo>
                  <a:cubicBezTo>
                    <a:pt x="166" y="265"/>
                    <a:pt x="166" y="265"/>
                    <a:pt x="165" y="264"/>
                  </a:cubicBezTo>
                  <a:cubicBezTo>
                    <a:pt x="163" y="260"/>
                    <a:pt x="160" y="256"/>
                    <a:pt x="156" y="252"/>
                  </a:cubicBezTo>
                  <a:cubicBezTo>
                    <a:pt x="153" y="249"/>
                    <a:pt x="148" y="248"/>
                    <a:pt x="144" y="248"/>
                  </a:cubicBezTo>
                  <a:cubicBezTo>
                    <a:pt x="134" y="248"/>
                    <a:pt x="125" y="254"/>
                    <a:pt x="122" y="263"/>
                  </a:cubicBezTo>
                  <a:close/>
                  <a:moveTo>
                    <a:pt x="124" y="23"/>
                  </a:moveTo>
                  <a:cubicBezTo>
                    <a:pt x="130" y="23"/>
                    <a:pt x="135" y="18"/>
                    <a:pt x="135" y="11"/>
                  </a:cubicBezTo>
                  <a:cubicBezTo>
                    <a:pt x="135" y="5"/>
                    <a:pt x="130" y="0"/>
                    <a:pt x="124" y="0"/>
                  </a:cubicBezTo>
                  <a:cubicBezTo>
                    <a:pt x="118" y="0"/>
                    <a:pt x="112" y="5"/>
                    <a:pt x="112" y="11"/>
                  </a:cubicBezTo>
                  <a:cubicBezTo>
                    <a:pt x="112" y="18"/>
                    <a:pt x="118" y="23"/>
                    <a:pt x="124" y="23"/>
                  </a:cubicBezTo>
                  <a:close/>
                  <a:moveTo>
                    <a:pt x="74" y="65"/>
                  </a:moveTo>
                  <a:cubicBezTo>
                    <a:pt x="83" y="65"/>
                    <a:pt x="91" y="58"/>
                    <a:pt x="91" y="49"/>
                  </a:cubicBezTo>
                  <a:cubicBezTo>
                    <a:pt x="91" y="45"/>
                    <a:pt x="89" y="40"/>
                    <a:pt x="86" y="37"/>
                  </a:cubicBezTo>
                  <a:cubicBezTo>
                    <a:pt x="83" y="34"/>
                    <a:pt x="79" y="32"/>
                    <a:pt x="74" y="32"/>
                  </a:cubicBezTo>
                  <a:cubicBezTo>
                    <a:pt x="70" y="32"/>
                    <a:pt x="66" y="34"/>
                    <a:pt x="62" y="37"/>
                  </a:cubicBezTo>
                  <a:cubicBezTo>
                    <a:pt x="59" y="40"/>
                    <a:pt x="58" y="45"/>
                    <a:pt x="58" y="49"/>
                  </a:cubicBezTo>
                  <a:cubicBezTo>
                    <a:pt x="58" y="58"/>
                    <a:pt x="65" y="65"/>
                    <a:pt x="74" y="65"/>
                  </a:cubicBezTo>
                  <a:close/>
                  <a:moveTo>
                    <a:pt x="68" y="43"/>
                  </a:moveTo>
                  <a:cubicBezTo>
                    <a:pt x="70" y="41"/>
                    <a:pt x="72" y="40"/>
                    <a:pt x="74" y="40"/>
                  </a:cubicBezTo>
                  <a:cubicBezTo>
                    <a:pt x="76" y="40"/>
                    <a:pt x="79" y="41"/>
                    <a:pt x="80" y="43"/>
                  </a:cubicBezTo>
                  <a:cubicBezTo>
                    <a:pt x="82" y="45"/>
                    <a:pt x="83" y="47"/>
                    <a:pt x="83" y="49"/>
                  </a:cubicBezTo>
                  <a:cubicBezTo>
                    <a:pt x="83" y="54"/>
                    <a:pt x="79" y="57"/>
                    <a:pt x="74" y="57"/>
                  </a:cubicBezTo>
                  <a:cubicBezTo>
                    <a:pt x="69" y="57"/>
                    <a:pt x="66" y="54"/>
                    <a:pt x="66" y="49"/>
                  </a:cubicBezTo>
                  <a:cubicBezTo>
                    <a:pt x="66" y="47"/>
                    <a:pt x="66" y="45"/>
                    <a:pt x="68" y="43"/>
                  </a:cubicBezTo>
                  <a:close/>
                  <a:moveTo>
                    <a:pt x="84" y="102"/>
                  </a:moveTo>
                  <a:cubicBezTo>
                    <a:pt x="92" y="102"/>
                    <a:pt x="92" y="102"/>
                    <a:pt x="92" y="102"/>
                  </a:cubicBezTo>
                  <a:cubicBezTo>
                    <a:pt x="92" y="100"/>
                    <a:pt x="92" y="99"/>
                    <a:pt x="92" y="97"/>
                  </a:cubicBezTo>
                  <a:cubicBezTo>
                    <a:pt x="92" y="92"/>
                    <a:pt x="94" y="86"/>
                    <a:pt x="98" y="82"/>
                  </a:cubicBezTo>
                  <a:cubicBezTo>
                    <a:pt x="102" y="78"/>
                    <a:pt x="108" y="76"/>
                    <a:pt x="113" y="76"/>
                  </a:cubicBezTo>
                  <a:cubicBezTo>
                    <a:pt x="119" y="76"/>
                    <a:pt x="124" y="78"/>
                    <a:pt x="129" y="82"/>
                  </a:cubicBezTo>
                  <a:cubicBezTo>
                    <a:pt x="133" y="86"/>
                    <a:pt x="135" y="92"/>
                    <a:pt x="135" y="97"/>
                  </a:cubicBezTo>
                  <a:cubicBezTo>
                    <a:pt x="135" y="99"/>
                    <a:pt x="135" y="100"/>
                    <a:pt x="134" y="102"/>
                  </a:cubicBezTo>
                  <a:cubicBezTo>
                    <a:pt x="142" y="102"/>
                    <a:pt x="142" y="102"/>
                    <a:pt x="142" y="102"/>
                  </a:cubicBezTo>
                  <a:cubicBezTo>
                    <a:pt x="143" y="100"/>
                    <a:pt x="143" y="99"/>
                    <a:pt x="143" y="97"/>
                  </a:cubicBezTo>
                  <a:cubicBezTo>
                    <a:pt x="143" y="89"/>
                    <a:pt x="140" y="82"/>
                    <a:pt x="134" y="76"/>
                  </a:cubicBezTo>
                  <a:cubicBezTo>
                    <a:pt x="129" y="71"/>
                    <a:pt x="121" y="68"/>
                    <a:pt x="113" y="68"/>
                  </a:cubicBezTo>
                  <a:cubicBezTo>
                    <a:pt x="105" y="68"/>
                    <a:pt x="98" y="71"/>
                    <a:pt x="92" y="76"/>
                  </a:cubicBezTo>
                  <a:cubicBezTo>
                    <a:pt x="87" y="82"/>
                    <a:pt x="84" y="89"/>
                    <a:pt x="84" y="97"/>
                  </a:cubicBezTo>
                  <a:cubicBezTo>
                    <a:pt x="84" y="99"/>
                    <a:pt x="84" y="100"/>
                    <a:pt x="84" y="102"/>
                  </a:cubicBezTo>
                  <a:close/>
                </a:path>
              </a:pathLst>
            </a:custGeom>
            <a:solidFill>
              <a:srgbClr val="8AC028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2" name="文本框 98"/>
            <p:cNvSpPr txBox="1"/>
            <p:nvPr/>
          </p:nvSpPr>
          <p:spPr>
            <a:xfrm>
              <a:off x="8834070" y="3667304"/>
              <a:ext cx="1402465" cy="369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rPr>
                <a:t>目标责任</a:t>
              </a:r>
            </a:p>
          </p:txBody>
        </p:sp>
        <p:sp>
          <p:nvSpPr>
            <p:cNvPr id="73" name="矩形 47"/>
            <p:cNvSpPr>
              <a:spLocks noChangeArrowheads="1"/>
            </p:cNvSpPr>
            <p:nvPr/>
          </p:nvSpPr>
          <p:spPr bwMode="auto">
            <a:xfrm>
              <a:off x="7669107" y="3968449"/>
              <a:ext cx="2605910" cy="124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1430" tIns="25715" rIns="51430" bIns="25715">
              <a:spAutoFit/>
            </a:bodyPr>
            <a:lstStyle/>
            <a:p>
              <a:pPr algn="r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在去年开展企业级服务工作中我区域人员推广情况较为良好，今年开始在此工作中较为落后，一是因为政策，二是个人任务责任不明确，三是产品核心竞争力。</a:t>
              </a:r>
              <a:endPara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sp>
        <p:nvSpPr>
          <p:cNvPr id="74" name="矩形 47">
            <a:extLst>
              <a:ext uri="{FF2B5EF4-FFF2-40B4-BE49-F238E27FC236}">
                <a16:creationId xmlns:a16="http://schemas.microsoft.com/office/drawing/2014/main" id="{7010AC0F-DB7C-4FB9-B4A2-242D12A1A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014" y="1735722"/>
            <a:ext cx="1954687" cy="93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0" tIns="25715" rIns="51430" bIns="25715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今年是建国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90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周年，在国家强调各信息化信息安全的同时，各地政府单位对咱们的系统进行安全测评，实际发现系统漏洞很多，更新频次很慢，山西出现专网勒索病毒情况。</a:t>
            </a:r>
            <a:endParaRPr lang="en-US" altLang="zh-CN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82" name="圆角矩形 5">
            <a:extLst>
              <a:ext uri="{FF2B5EF4-FFF2-40B4-BE49-F238E27FC236}">
                <a16:creationId xmlns:a16="http://schemas.microsoft.com/office/drawing/2014/main" id="{FA14DA1E-0997-41C4-A92A-EB833C9E54B7}"/>
              </a:ext>
            </a:extLst>
          </p:cNvPr>
          <p:cNvSpPr/>
          <p:nvPr/>
        </p:nvSpPr>
        <p:spPr>
          <a:xfrm>
            <a:off x="144119" y="78884"/>
            <a:ext cx="2500149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77A9842A-A027-49E7-B306-79BADF20FB60}"/>
              </a:ext>
            </a:extLst>
          </p:cNvPr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9B3CBF6C-EC77-42A8-A0DB-090CD1429AC5}"/>
                </a:ext>
              </a:extLst>
            </p:cNvPr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C7817077-CC6D-44BD-96C7-95AFB6532EA6}"/>
                </a:ext>
              </a:extLst>
            </p:cNvPr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2C4F8C35-C799-4D53-A515-DC2EAC884C70}"/>
              </a:ext>
            </a:extLst>
          </p:cNvPr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87" name="圆角矩形 10">
              <a:extLst>
                <a:ext uri="{FF2B5EF4-FFF2-40B4-BE49-F238E27FC236}">
                  <a16:creationId xmlns:a16="http://schemas.microsoft.com/office/drawing/2014/main" id="{EFC00EBD-6759-4D1D-9662-68BF95227C9D}"/>
                </a:ext>
              </a:extLst>
            </p:cNvPr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88" name="圆角矩形 11">
              <a:extLst>
                <a:ext uri="{FF2B5EF4-FFF2-40B4-BE49-F238E27FC236}">
                  <a16:creationId xmlns:a16="http://schemas.microsoft.com/office/drawing/2014/main" id="{3CC98262-A901-4108-BB73-741C10076482}"/>
                </a:ext>
              </a:extLst>
            </p:cNvPr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89" name="文本框 88">
            <a:extLst>
              <a:ext uri="{FF2B5EF4-FFF2-40B4-BE49-F238E27FC236}">
                <a16:creationId xmlns:a16="http://schemas.microsoft.com/office/drawing/2014/main" id="{6EC32EBF-FA31-4BA6-AA90-1291B296C267}"/>
              </a:ext>
            </a:extLst>
          </p:cNvPr>
          <p:cNvSpPr txBox="1"/>
          <p:nvPr/>
        </p:nvSpPr>
        <p:spPr>
          <a:xfrm>
            <a:off x="243720" y="105774"/>
            <a:ext cx="250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上半年工作中的问题</a:t>
            </a:r>
          </a:p>
        </p:txBody>
      </p:sp>
    </p:spTree>
    <p:extLst>
      <p:ext uri="{BB962C8B-B14F-4D97-AF65-F5344CB8AC3E}">
        <p14:creationId xmlns:p14="http://schemas.microsoft.com/office/powerpoint/2010/main" val="282299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2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2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1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1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7" dur="1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8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9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0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41" dur="1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2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43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440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900"/>
                                </p:stCondLst>
                                <p:childTnLst>
                                  <p:par>
                                    <p:cTn id="5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5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1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1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63" dur="1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67" dur="1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8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69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71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7100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7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1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1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89" dur="1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0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91" dur="2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2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93" dur="1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4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95" dur="2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8800"/>
                                </p:stCondLst>
                                <p:childTnLst>
                                  <p:par>
                                    <p:cTn id="97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99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9800"/>
                                </p:stCondLst>
                                <p:childTnLst>
                                  <p:par>
                                    <p:cTn id="10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10300"/>
                                </p:stCondLst>
                                <p:childTnLst>
                                  <p:par>
                                    <p:cTn id="10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5" fill="hold">
                                <p:stCondLst>
                                  <p:cond delay="10800"/>
                                </p:stCondLst>
                                <p:childTnLst>
                                  <p:par>
                                    <p:cTn id="11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8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9" fill="hold">
                                <p:stCondLst>
                                  <p:cond delay="11300"/>
                                </p:stCondLst>
                                <p:childTnLst>
                                  <p:par>
                                    <p:cTn id="12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2" fill="hold">
                                <p:stCondLst>
                                  <p:cond delay="11300"/>
                                </p:stCondLst>
                                <p:childTnLst>
                                  <p:par>
                                    <p:cTn id="123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11800"/>
                                </p:stCondLst>
                                <p:childTnLst>
                                  <p:par>
                                    <p:cTn id="128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30" dur="7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20" grpId="0" animBg="1"/>
          <p:bldP spid="26" grpId="0" animBg="1"/>
          <p:bldP spid="32" grpId="0" animBg="1"/>
          <p:bldP spid="65" grpId="0"/>
          <p:bldP spid="82" grpId="0" animBg="1"/>
          <p:bldP spid="8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13" dur="2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4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5" dur="1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200" fill="hold"/>
                                            <p:tgtEl>
                                              <p:spTgt spid="38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1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1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1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5" dur="1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37" dur="1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8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39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0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41" dur="1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2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43" dur="200" fill="hold"/>
                                            <p:tgtEl>
                                              <p:spTgt spid="43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7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4400"/>
                                </p:stCondLst>
                                <p:childTnLst>
                                  <p:par>
                                    <p:cTn id="49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900"/>
                                </p:stCondLst>
                                <p:childTnLst>
                                  <p:par>
                                    <p:cTn id="53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5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1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1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1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63" dur="1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67" dur="1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8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69" dur="200" fill="hold"/>
                                            <p:tgtEl>
                                              <p:spTgt spid="48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71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7100"/>
                                </p:stCondLst>
                                <p:childTnLst>
                                  <p:par>
                                    <p:cTn id="7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7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1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1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8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89" dur="1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0" presetID="6" presetClass="emph" presetSubtype="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animScale>
                                          <p:cBhvr>
                                            <p:cTn id="91" dur="2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90000" y="9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2" presetID="6" presetClass="emph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93" dur="1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4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95" dur="200" fill="hold"/>
                                            <p:tgtEl>
                                              <p:spTgt spid="53"/>
                                            </p:tgtEl>
                                          </p:cBhvr>
                                          <p:by x="95000" y="9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8800"/>
                                </p:stCondLst>
                                <p:childTnLst>
                                  <p:par>
                                    <p:cTn id="97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99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9800"/>
                                </p:stCondLst>
                                <p:childTnLst>
                                  <p:par>
                                    <p:cTn id="10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10300"/>
                                </p:stCondLst>
                                <p:childTnLst>
                                  <p:par>
                                    <p:cTn id="10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5" fill="hold">
                                <p:stCondLst>
                                  <p:cond delay="10800"/>
                                </p:stCondLst>
                                <p:childTnLst>
                                  <p:par>
                                    <p:cTn id="11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8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9" fill="hold">
                                <p:stCondLst>
                                  <p:cond delay="11300"/>
                                </p:stCondLst>
                                <p:childTnLst>
                                  <p:par>
                                    <p:cTn id="12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2" fill="hold">
                                <p:stCondLst>
                                  <p:cond delay="11300"/>
                                </p:stCondLst>
                                <p:childTnLst>
                                  <p:par>
                                    <p:cTn id="123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11800"/>
                                </p:stCondLst>
                                <p:childTnLst>
                                  <p:par>
                                    <p:cTn id="128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30" dur="7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20" grpId="0" animBg="1"/>
          <p:bldP spid="26" grpId="0" animBg="1"/>
          <p:bldP spid="32" grpId="0" animBg="1"/>
          <p:bldP spid="65" grpId="0"/>
          <p:bldP spid="82" grpId="0" animBg="1"/>
          <p:bldP spid="89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C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菱形 1"/>
          <p:cNvSpPr/>
          <p:nvPr/>
        </p:nvSpPr>
        <p:spPr>
          <a:xfrm>
            <a:off x="3222000" y="657225"/>
            <a:ext cx="2700000" cy="2700000"/>
          </a:xfrm>
          <a:prstGeom prst="diamond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/>
          </a:p>
        </p:txBody>
      </p:sp>
      <p:sp>
        <p:nvSpPr>
          <p:cNvPr id="3" name="文本框 2"/>
          <p:cNvSpPr txBox="1"/>
          <p:nvPr/>
        </p:nvSpPr>
        <p:spPr>
          <a:xfrm>
            <a:off x="2528888" y="3733891"/>
            <a:ext cx="40862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问题、思考、规划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57538" y="1418603"/>
            <a:ext cx="2828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PART</a:t>
            </a:r>
          </a:p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FOUR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直角三角形 5"/>
          <p:cNvSpPr>
            <a:spLocks noChangeAspect="1"/>
          </p:cNvSpPr>
          <p:nvPr/>
        </p:nvSpPr>
        <p:spPr>
          <a:xfrm flipV="1">
            <a:off x="3157538" y="579432"/>
            <a:ext cx="1350000" cy="135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591999" y="1927552"/>
            <a:ext cx="665828" cy="5975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5819790" y="1835625"/>
            <a:ext cx="665828" cy="5975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383925" y="1760871"/>
            <a:ext cx="665828" cy="59753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2736961" y="1945212"/>
            <a:ext cx="665828" cy="59753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2964752" y="1853285"/>
            <a:ext cx="665828" cy="5975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2528887" y="1778532"/>
            <a:ext cx="665828" cy="5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1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4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5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44119" y="78884"/>
            <a:ext cx="1729620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8" name="椭圆 7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11" name="圆角矩形 10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43720" y="99050"/>
            <a:ext cx="1630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5459663" y="1326802"/>
            <a:ext cx="630230" cy="63023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361136" y="1777942"/>
            <a:ext cx="769476" cy="769476"/>
            <a:chOff x="1695226" y="3321784"/>
            <a:chExt cx="1250759" cy="1250759"/>
          </a:xfrm>
        </p:grpSpPr>
        <p:sp>
          <p:nvSpPr>
            <p:cNvPr id="18" name="椭圆 17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rgbClr val="8AC028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002793" y="2383112"/>
            <a:ext cx="890519" cy="89051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6" name="TextBox 16"/>
          <p:cNvSpPr txBox="1"/>
          <p:nvPr/>
        </p:nvSpPr>
        <p:spPr>
          <a:xfrm>
            <a:off x="6406262" y="2128651"/>
            <a:ext cx="21595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公司是否计划上市？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资本市场我们要做什么？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8" name="TextBox 18"/>
          <p:cNvSpPr txBox="1"/>
          <p:nvPr/>
        </p:nvSpPr>
        <p:spPr>
          <a:xfrm>
            <a:off x="6028655" y="3065467"/>
            <a:ext cx="19800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我们的目标是什么？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完成了我们将做什么？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现阶段处于什么？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0" name="TextBox 20"/>
          <p:cNvSpPr txBox="1"/>
          <p:nvPr/>
        </p:nvSpPr>
        <p:spPr>
          <a:xfrm>
            <a:off x="4750901" y="396038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公司及部门的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定义？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2" name="TextBox 22"/>
          <p:cNvSpPr txBox="1"/>
          <p:nvPr/>
        </p:nvSpPr>
        <p:spPr>
          <a:xfrm>
            <a:off x="1268764" y="3434799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公司发展的商业模式？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4" name="TextBox 24"/>
          <p:cNvSpPr txBox="1"/>
          <p:nvPr/>
        </p:nvSpPr>
        <p:spPr>
          <a:xfrm>
            <a:off x="1098608" y="1533148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公司发展的战略？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H="1" flipV="1">
            <a:off x="6023716" y="3065467"/>
            <a:ext cx="4076" cy="619757"/>
          </a:xfrm>
          <a:prstGeom prst="line">
            <a:avLst/>
          </a:prstGeom>
          <a:ln w="12700">
            <a:solidFill>
              <a:srgbClr val="8AC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6403468" y="2200659"/>
            <a:ext cx="3324" cy="620469"/>
          </a:xfrm>
          <a:prstGeom prst="line">
            <a:avLst/>
          </a:prstGeom>
          <a:ln w="12700">
            <a:solidFill>
              <a:srgbClr val="8AC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4653154" y="3913061"/>
            <a:ext cx="8518" cy="660954"/>
          </a:xfrm>
          <a:prstGeom prst="line">
            <a:avLst/>
          </a:prstGeom>
          <a:ln w="12700">
            <a:solidFill>
              <a:srgbClr val="8AC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1234170" y="3245361"/>
            <a:ext cx="4901" cy="734040"/>
          </a:xfrm>
          <a:prstGeom prst="line">
            <a:avLst/>
          </a:prstGeom>
          <a:ln w="12700">
            <a:solidFill>
              <a:srgbClr val="8AC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1061429" y="1371078"/>
            <a:ext cx="0" cy="782048"/>
          </a:xfrm>
          <a:prstGeom prst="line">
            <a:avLst/>
          </a:prstGeom>
          <a:ln w="12700">
            <a:solidFill>
              <a:srgbClr val="8AC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/>
          <p:cNvGrpSpPr/>
          <p:nvPr/>
        </p:nvGrpSpPr>
        <p:grpSpPr>
          <a:xfrm>
            <a:off x="4304319" y="2821128"/>
            <a:ext cx="984394" cy="984394"/>
            <a:chOff x="1695226" y="3321784"/>
            <a:chExt cx="1250759" cy="1250759"/>
          </a:xfrm>
        </p:grpSpPr>
        <p:sp>
          <p:nvSpPr>
            <p:cNvPr id="42" name="椭圆 41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rgbClr val="8AC028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210252" y="2461088"/>
            <a:ext cx="1360493" cy="136049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5" name="同心圆 4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2681865" y="1278821"/>
            <a:ext cx="1625118" cy="1625118"/>
            <a:chOff x="1695226" y="3321784"/>
            <a:chExt cx="1250759" cy="1250759"/>
          </a:xfrm>
        </p:grpSpPr>
        <p:sp>
          <p:nvSpPr>
            <p:cNvPr id="48" name="椭圆 47"/>
            <p:cNvSpPr/>
            <p:nvPr/>
          </p:nvSpPr>
          <p:spPr>
            <a:xfrm>
              <a:off x="1695226" y="3321784"/>
              <a:ext cx="1250759" cy="1250759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chemeClr val="bg1">
                    <a:lumMod val="85000"/>
                  </a:schemeClr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127000" dist="381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1826937" y="3453495"/>
              <a:ext cx="987336" cy="987336"/>
            </a:xfrm>
            <a:prstGeom prst="ellipse">
              <a:avLst/>
            </a:prstGeom>
            <a:solidFill>
              <a:srgbClr val="8AC028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966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3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0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6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8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9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1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2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26" grpId="0"/>
          <p:bldP spid="28" grpId="0"/>
          <p:bldP spid="30" grpId="0"/>
          <p:bldP spid="32" grpId="0"/>
          <p:bldP spid="3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1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51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3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1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0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4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6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7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77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1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26" grpId="0"/>
          <p:bldP spid="28" grpId="0"/>
          <p:bldP spid="30" grpId="0"/>
          <p:bldP spid="32" grpId="0"/>
          <p:bldP spid="34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29784"/>
          </a:xfrm>
          <a:prstGeom prst="rect">
            <a:avLst/>
          </a:prstGeom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9013" y="369866"/>
            <a:ext cx="1409412" cy="155676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337660">
            <a:off x="67540" y="2708573"/>
            <a:ext cx="742857" cy="6666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597468">
            <a:off x="65172" y="1811998"/>
            <a:ext cx="742857" cy="6666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862215">
            <a:off x="901216" y="2923790"/>
            <a:ext cx="496805" cy="445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08280">
            <a:off x="865086" y="2236140"/>
            <a:ext cx="742857" cy="6666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441201">
            <a:off x="720570" y="839920"/>
            <a:ext cx="449603" cy="4034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337660">
            <a:off x="4369198" y="-23456"/>
            <a:ext cx="742857" cy="66666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597468">
            <a:off x="4923405" y="409018"/>
            <a:ext cx="534404" cy="4795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73720">
            <a:off x="5575855" y="804487"/>
            <a:ext cx="1017905" cy="9135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282260" y="914478"/>
            <a:ext cx="665828" cy="59753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862215">
            <a:off x="4708524" y="1180196"/>
            <a:ext cx="620965" cy="557276"/>
          </a:xfrm>
          <a:prstGeom prst="rect">
            <a:avLst/>
          </a:prstGeom>
          <a:ln>
            <a:noFill/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08280">
            <a:off x="5468044" y="257508"/>
            <a:ext cx="534404" cy="479594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3725359" y="3222193"/>
            <a:ext cx="692111" cy="692111"/>
            <a:chOff x="4967145" y="3923836"/>
            <a:chExt cx="922815" cy="922815"/>
          </a:xfrm>
        </p:grpSpPr>
        <p:sp>
          <p:nvSpPr>
            <p:cNvPr id="18" name="椭圆 17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感</a:t>
              </a:r>
            </a:p>
          </p:txBody>
        </p:sp>
      </p:grpSp>
      <p:cxnSp>
        <p:nvCxnSpPr>
          <p:cNvPr id="20" name="直接连接符 19"/>
          <p:cNvCxnSpPr/>
          <p:nvPr/>
        </p:nvCxnSpPr>
        <p:spPr>
          <a:xfrm>
            <a:off x="3995290" y="4206896"/>
            <a:ext cx="4631762" cy="0"/>
          </a:xfrm>
          <a:prstGeom prst="line">
            <a:avLst/>
          </a:prstGeom>
          <a:ln w="19050">
            <a:solidFill>
              <a:srgbClr val="8AC0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646348" y="4368258"/>
            <a:ext cx="2396810" cy="323165"/>
          </a:xfrm>
          <a:prstGeom prst="rect">
            <a:avLst/>
          </a:prstGeom>
          <a:solidFill>
            <a:srgbClr val="8AC028"/>
          </a:solidFill>
        </p:spPr>
        <p:txBody>
          <a:bodyPr wrap="none" rtlCol="0">
            <a:spAutoFit/>
          </a:bodyPr>
          <a:lstStyle/>
          <a:p>
            <a:r>
              <a: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晋豫陕服务大区：段     尧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4638025" y="3222193"/>
            <a:ext cx="692111" cy="692111"/>
            <a:chOff x="4967145" y="3923836"/>
            <a:chExt cx="922815" cy="922815"/>
          </a:xfrm>
        </p:grpSpPr>
        <p:sp>
          <p:nvSpPr>
            <p:cNvPr id="23" name="椭圆 22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550690" y="3222193"/>
            <a:ext cx="692111" cy="692111"/>
            <a:chOff x="4967145" y="3923836"/>
            <a:chExt cx="922815" cy="922815"/>
          </a:xfrm>
        </p:grpSpPr>
        <p:sp>
          <p:nvSpPr>
            <p:cNvPr id="26" name="椭圆 25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463355" y="3222193"/>
            <a:ext cx="692111" cy="692111"/>
            <a:chOff x="4967145" y="3923836"/>
            <a:chExt cx="922815" cy="922815"/>
          </a:xfrm>
        </p:grpSpPr>
        <p:sp>
          <p:nvSpPr>
            <p:cNvPr id="29" name="椭圆 28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376020" y="3222193"/>
            <a:ext cx="692111" cy="692111"/>
            <a:chOff x="4967145" y="3923836"/>
            <a:chExt cx="922815" cy="922815"/>
          </a:xfrm>
        </p:grpSpPr>
        <p:sp>
          <p:nvSpPr>
            <p:cNvPr id="32" name="椭圆 31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聆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288686" y="3222193"/>
            <a:ext cx="692111" cy="692111"/>
            <a:chOff x="4967145" y="3923836"/>
            <a:chExt cx="922815" cy="922815"/>
          </a:xfrm>
        </p:grpSpPr>
        <p:sp>
          <p:nvSpPr>
            <p:cNvPr id="35" name="椭圆 34"/>
            <p:cNvSpPr/>
            <p:nvPr/>
          </p:nvSpPr>
          <p:spPr>
            <a:xfrm>
              <a:off x="4967145" y="3923836"/>
              <a:ext cx="922815" cy="922815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126546" y="4062077"/>
              <a:ext cx="5306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700" b="1" dirty="0">
                  <a:gradFill flip="none" rotWithShape="1">
                    <a:gsLst>
                      <a:gs pos="0">
                        <a:srgbClr val="8AC028"/>
                      </a:gs>
                      <a:gs pos="100000">
                        <a:srgbClr val="296700"/>
                      </a:gs>
                    </a:gsLst>
                    <a:lin ang="0" scaled="1"/>
                    <a:tileRect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听</a:t>
              </a:r>
            </a:p>
          </p:txBody>
        </p:sp>
      </p:grpSp>
      <p:pic>
        <p:nvPicPr>
          <p:cNvPr id="37" name="图片 3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443" y="-209544"/>
            <a:ext cx="5304131" cy="38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8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0">
        <p14:reveal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00"/>
                            </p:stCondLst>
                            <p:childTnLst>
                              <p:par>
                                <p:cTn id="22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30" dur="2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7" dur="2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44" dur="2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mph" presetSubtype="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51" dur="2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mph" presetSubtype="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8" dur="2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6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10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5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8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8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8" presetClass="emph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9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8" presetClass="emph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Rot by="21600000">
                                      <p:cBhvr>
                                        <p:cTn id="9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10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8" presetClass="emph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11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8" presetClass="emph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21600000">
                                      <p:cBhvr>
                                        <p:cTn id="11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2" presetClass="entr" presetSubtype="1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Rot by="21600000">
                                      <p:cBhvr>
                                        <p:cTn id="1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2" presetClass="entr" presetSubtype="1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Rot by="21600000">
                                      <p:cBhvr>
                                        <p:cTn id="12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3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3429311" y="589475"/>
            <a:ext cx="5184348" cy="4554025"/>
          </a:xfrm>
          <a:custGeom>
            <a:avLst/>
            <a:gdLst>
              <a:gd name="connsiteX0" fmla="*/ 3367134 w 6912464"/>
              <a:gd name="connsiteY0" fmla="*/ 0 h 6072033"/>
              <a:gd name="connsiteX1" fmla="*/ 6909205 w 6912464"/>
              <a:gd name="connsiteY1" fmla="*/ 10447 h 6072033"/>
              <a:gd name="connsiteX2" fmla="*/ 6912464 w 6912464"/>
              <a:gd name="connsiteY2" fmla="*/ 6072033 h 6072033"/>
              <a:gd name="connsiteX3" fmla="*/ 0 w 6912464"/>
              <a:gd name="connsiteY3" fmla="*/ 6072033 h 6072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12464" h="6072033">
                <a:moveTo>
                  <a:pt x="3367134" y="0"/>
                </a:moveTo>
                <a:lnTo>
                  <a:pt x="6909205" y="10447"/>
                </a:lnTo>
                <a:lnTo>
                  <a:pt x="6912464" y="6072033"/>
                </a:lnTo>
                <a:lnTo>
                  <a:pt x="0" y="6072033"/>
                </a:lnTo>
                <a:close/>
              </a:path>
            </a:pathLst>
          </a:custGeom>
          <a:solidFill>
            <a:srgbClr val="8AC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3" name="梯形 17">
            <a:hlinkClick r:id="rId2"/>
          </p:cNvPr>
          <p:cNvSpPr/>
          <p:nvPr/>
        </p:nvSpPr>
        <p:spPr>
          <a:xfrm>
            <a:off x="3628104" y="-7836"/>
            <a:ext cx="5515897" cy="5151335"/>
          </a:xfrm>
          <a:custGeom>
            <a:avLst/>
            <a:gdLst>
              <a:gd name="connsiteX0" fmla="*/ 0 w 7354529"/>
              <a:gd name="connsiteY0" fmla="*/ 6858000 h 6858000"/>
              <a:gd name="connsiteX1" fmla="*/ 1714500 w 7354529"/>
              <a:gd name="connsiteY1" fmla="*/ 0 h 6858000"/>
              <a:gd name="connsiteX2" fmla="*/ 5640029 w 7354529"/>
              <a:gd name="connsiteY2" fmla="*/ 0 h 6858000"/>
              <a:gd name="connsiteX3" fmla="*/ 7354529 w 7354529"/>
              <a:gd name="connsiteY3" fmla="*/ 6858000 h 6858000"/>
              <a:gd name="connsiteX4" fmla="*/ 0 w 7354529"/>
              <a:gd name="connsiteY4" fmla="*/ 6858000 h 6858000"/>
              <a:gd name="connsiteX0" fmla="*/ 0 w 7354529"/>
              <a:gd name="connsiteY0" fmla="*/ 6858000 h 6858000"/>
              <a:gd name="connsiteX1" fmla="*/ 1714500 w 7354529"/>
              <a:gd name="connsiteY1" fmla="*/ 0 h 6858000"/>
              <a:gd name="connsiteX2" fmla="*/ 7350842 w 7354529"/>
              <a:gd name="connsiteY2" fmla="*/ 0 h 6858000"/>
              <a:gd name="connsiteX3" fmla="*/ 7354529 w 7354529"/>
              <a:gd name="connsiteY3" fmla="*/ 6858000 h 6858000"/>
              <a:gd name="connsiteX4" fmla="*/ 0 w 7354529"/>
              <a:gd name="connsiteY4" fmla="*/ 6858000 h 6858000"/>
              <a:gd name="connsiteX0" fmla="*/ 0 w 7354529"/>
              <a:gd name="connsiteY0" fmla="*/ 6887497 h 6887497"/>
              <a:gd name="connsiteX1" fmla="*/ 3808771 w 7354529"/>
              <a:gd name="connsiteY1" fmla="*/ 0 h 6887497"/>
              <a:gd name="connsiteX2" fmla="*/ 7350842 w 7354529"/>
              <a:gd name="connsiteY2" fmla="*/ 29497 h 6887497"/>
              <a:gd name="connsiteX3" fmla="*/ 7354529 w 7354529"/>
              <a:gd name="connsiteY3" fmla="*/ 6887497 h 6887497"/>
              <a:gd name="connsiteX4" fmla="*/ 0 w 7354529"/>
              <a:gd name="connsiteY4" fmla="*/ 6887497 h 6887497"/>
              <a:gd name="connsiteX0" fmla="*/ 0 w 7354529"/>
              <a:gd name="connsiteY0" fmla="*/ 6868447 h 6868447"/>
              <a:gd name="connsiteX1" fmla="*/ 3808771 w 7354529"/>
              <a:gd name="connsiteY1" fmla="*/ 0 h 6868447"/>
              <a:gd name="connsiteX2" fmla="*/ 7350842 w 7354529"/>
              <a:gd name="connsiteY2" fmla="*/ 10447 h 6868447"/>
              <a:gd name="connsiteX3" fmla="*/ 7354529 w 7354529"/>
              <a:gd name="connsiteY3" fmla="*/ 6868447 h 6868447"/>
              <a:gd name="connsiteX4" fmla="*/ 0 w 7354529"/>
              <a:gd name="connsiteY4" fmla="*/ 6868447 h 686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54529" h="6868447">
                <a:moveTo>
                  <a:pt x="0" y="6868447"/>
                </a:moveTo>
                <a:lnTo>
                  <a:pt x="3808771" y="0"/>
                </a:lnTo>
                <a:lnTo>
                  <a:pt x="7350842" y="10447"/>
                </a:lnTo>
                <a:lnTo>
                  <a:pt x="7354529" y="6868447"/>
                </a:lnTo>
                <a:lnTo>
                  <a:pt x="0" y="6868447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4" name="文本框 3"/>
          <p:cNvSpPr txBox="1"/>
          <p:nvPr/>
        </p:nvSpPr>
        <p:spPr>
          <a:xfrm>
            <a:off x="114654" y="287655"/>
            <a:ext cx="297165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50" b="1" u="sng" dirty="0">
                <a:solidFill>
                  <a:srgbClr val="8AC028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CONTENT</a:t>
            </a:r>
            <a:endParaRPr lang="zh-CN" altLang="en-US" sz="4050" b="1" u="sng" dirty="0">
              <a:solidFill>
                <a:srgbClr val="8AC028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98373" y="1213961"/>
            <a:ext cx="275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年上半年大区工作情况</a:t>
            </a:r>
            <a:endParaRPr lang="da-DK" altLang="zh-CN" sz="15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71378" y="988650"/>
            <a:ext cx="76146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50" b="1" u="sng" dirty="0">
                <a:solidFill>
                  <a:srgbClr val="8AC028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01</a:t>
            </a:r>
            <a:endParaRPr lang="zh-CN" altLang="en-US" sz="4050" b="1" u="sng" dirty="0">
              <a:solidFill>
                <a:srgbClr val="8AC028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81215" y="2284288"/>
            <a:ext cx="275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年下半年大区工作计划</a:t>
            </a:r>
            <a:endParaRPr lang="da-DK" altLang="zh-CN" sz="15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85803" y="2019731"/>
            <a:ext cx="76146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50" b="1" u="sng" dirty="0">
                <a:solidFill>
                  <a:srgbClr val="8AC028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02</a:t>
            </a:r>
            <a:endParaRPr lang="zh-CN" altLang="en-US" sz="4050" b="1" u="sng" dirty="0">
              <a:solidFill>
                <a:srgbClr val="8AC028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61695" y="3363632"/>
            <a:ext cx="2751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年上半年工作优缺点分析</a:t>
            </a:r>
            <a:endParaRPr lang="da-DK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0229" y="3050812"/>
            <a:ext cx="76146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50" b="1" u="sng" dirty="0">
                <a:solidFill>
                  <a:srgbClr val="8AC028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03</a:t>
            </a:r>
            <a:endParaRPr lang="zh-CN" altLang="en-US" sz="4050" b="1" u="sng" dirty="0">
              <a:solidFill>
                <a:srgbClr val="8AC028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34313" y="4381421"/>
            <a:ext cx="2435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问题、思考、规划</a:t>
            </a:r>
            <a:endParaRPr lang="da-DK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4654" y="4081894"/>
            <a:ext cx="76146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50" b="1" u="sng" dirty="0">
                <a:solidFill>
                  <a:srgbClr val="8AC028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04</a:t>
            </a:r>
            <a:endParaRPr lang="zh-CN" altLang="en-US" sz="4050" b="1" u="sng" dirty="0">
              <a:solidFill>
                <a:srgbClr val="8AC028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C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菱形 1"/>
          <p:cNvSpPr/>
          <p:nvPr/>
        </p:nvSpPr>
        <p:spPr>
          <a:xfrm>
            <a:off x="3222000" y="657225"/>
            <a:ext cx="2700000" cy="2700000"/>
          </a:xfrm>
          <a:prstGeom prst="diamond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/>
          </a:p>
        </p:txBody>
      </p:sp>
      <p:sp>
        <p:nvSpPr>
          <p:cNvPr id="3" name="文本框 2"/>
          <p:cNvSpPr txBox="1"/>
          <p:nvPr/>
        </p:nvSpPr>
        <p:spPr>
          <a:xfrm>
            <a:off x="2183613" y="3621458"/>
            <a:ext cx="47767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年上半年工作情况汇报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57538" y="1418603"/>
            <a:ext cx="2828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PART</a:t>
            </a:r>
          </a:p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ONE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直角三角形 5"/>
          <p:cNvSpPr>
            <a:spLocks noChangeAspect="1"/>
          </p:cNvSpPr>
          <p:nvPr/>
        </p:nvSpPr>
        <p:spPr>
          <a:xfrm flipV="1">
            <a:off x="3157538" y="579432"/>
            <a:ext cx="1350000" cy="135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591999" y="1927552"/>
            <a:ext cx="665828" cy="5975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5819790" y="1835625"/>
            <a:ext cx="665828" cy="5975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383925" y="1760871"/>
            <a:ext cx="665828" cy="59753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2736961" y="1945212"/>
            <a:ext cx="665828" cy="59753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2964752" y="1853285"/>
            <a:ext cx="665828" cy="5975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2528887" y="1778532"/>
            <a:ext cx="665828" cy="5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3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4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5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144118" y="78884"/>
            <a:ext cx="2841757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8" name="椭圆 7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11" name="圆角矩形 10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90237" y="114932"/>
            <a:ext cx="2861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年上半年工作情况汇报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839352" y="1290528"/>
            <a:ext cx="1656402" cy="2195340"/>
            <a:chOff x="838994" y="1290926"/>
            <a:chExt cx="1656913" cy="2196018"/>
          </a:xfrm>
        </p:grpSpPr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38994" y="1536474"/>
              <a:ext cx="1656913" cy="1950470"/>
            </a:xfrm>
            <a:custGeom>
              <a:avLst/>
              <a:gdLst>
                <a:gd name="T0" fmla="*/ 2392 w 2544"/>
                <a:gd name="T1" fmla="*/ 1121 h 2994"/>
                <a:gd name="T2" fmla="*/ 2392 w 2544"/>
                <a:gd name="T3" fmla="*/ 1121 h 2994"/>
                <a:gd name="T4" fmla="*/ 2392 w 2544"/>
                <a:gd name="T5" fmla="*/ 1119 h 2994"/>
                <a:gd name="T6" fmla="*/ 2362 w 2544"/>
                <a:gd name="T7" fmla="*/ 1067 h 2994"/>
                <a:gd name="T8" fmla="*/ 1844 w 2544"/>
                <a:gd name="T9" fmla="*/ 161 h 2994"/>
                <a:gd name="T10" fmla="*/ 1684 w 2544"/>
                <a:gd name="T11" fmla="*/ 0 h 2994"/>
                <a:gd name="T12" fmla="*/ 838 w 2544"/>
                <a:gd name="T13" fmla="*/ 0 h 2994"/>
                <a:gd name="T14" fmla="*/ 677 w 2544"/>
                <a:gd name="T15" fmla="*/ 161 h 2994"/>
                <a:gd name="T16" fmla="*/ 157 w 2544"/>
                <a:gd name="T17" fmla="*/ 1110 h 2994"/>
                <a:gd name="T18" fmla="*/ 0 w 2544"/>
                <a:gd name="T19" fmla="*/ 1722 h 2994"/>
                <a:gd name="T20" fmla="*/ 1272 w 2544"/>
                <a:gd name="T21" fmla="*/ 2994 h 2994"/>
                <a:gd name="T22" fmla="*/ 2544 w 2544"/>
                <a:gd name="T23" fmla="*/ 1722 h 2994"/>
                <a:gd name="T24" fmla="*/ 2392 w 2544"/>
                <a:gd name="T25" fmla="*/ 1121 h 2994"/>
                <a:gd name="T26" fmla="*/ 1572 w 2544"/>
                <a:gd name="T27" fmla="*/ 467 h 2994"/>
                <a:gd name="T28" fmla="*/ 971 w 2544"/>
                <a:gd name="T29" fmla="*/ 467 h 2994"/>
                <a:gd name="T30" fmla="*/ 844 w 2544"/>
                <a:gd name="T31" fmla="*/ 340 h 2994"/>
                <a:gd name="T32" fmla="*/ 971 w 2544"/>
                <a:gd name="T33" fmla="*/ 212 h 2994"/>
                <a:gd name="T34" fmla="*/ 1572 w 2544"/>
                <a:gd name="T35" fmla="*/ 212 h 2994"/>
                <a:gd name="T36" fmla="*/ 1700 w 2544"/>
                <a:gd name="T37" fmla="*/ 340 h 2994"/>
                <a:gd name="T38" fmla="*/ 1572 w 2544"/>
                <a:gd name="T39" fmla="*/ 467 h 2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4" h="2994">
                  <a:moveTo>
                    <a:pt x="2392" y="1121"/>
                  </a:moveTo>
                  <a:cubicBezTo>
                    <a:pt x="2392" y="1121"/>
                    <a:pt x="2392" y="1121"/>
                    <a:pt x="2392" y="1121"/>
                  </a:cubicBezTo>
                  <a:cubicBezTo>
                    <a:pt x="2392" y="1119"/>
                    <a:pt x="2392" y="1119"/>
                    <a:pt x="2392" y="1119"/>
                  </a:cubicBezTo>
                  <a:cubicBezTo>
                    <a:pt x="2382" y="1102"/>
                    <a:pt x="2372" y="1084"/>
                    <a:pt x="2362" y="1067"/>
                  </a:cubicBezTo>
                  <a:cubicBezTo>
                    <a:pt x="1844" y="161"/>
                    <a:pt x="1844" y="161"/>
                    <a:pt x="1844" y="161"/>
                  </a:cubicBezTo>
                  <a:cubicBezTo>
                    <a:pt x="1789" y="73"/>
                    <a:pt x="1772" y="0"/>
                    <a:pt x="1684" y="0"/>
                  </a:cubicBezTo>
                  <a:cubicBezTo>
                    <a:pt x="838" y="0"/>
                    <a:pt x="838" y="0"/>
                    <a:pt x="838" y="0"/>
                  </a:cubicBezTo>
                  <a:cubicBezTo>
                    <a:pt x="749" y="0"/>
                    <a:pt x="740" y="66"/>
                    <a:pt x="677" y="161"/>
                  </a:cubicBezTo>
                  <a:cubicBezTo>
                    <a:pt x="157" y="1110"/>
                    <a:pt x="157" y="1110"/>
                    <a:pt x="157" y="1110"/>
                  </a:cubicBezTo>
                  <a:cubicBezTo>
                    <a:pt x="57" y="1292"/>
                    <a:pt x="0" y="1501"/>
                    <a:pt x="0" y="1722"/>
                  </a:cubicBezTo>
                  <a:cubicBezTo>
                    <a:pt x="0" y="2425"/>
                    <a:pt x="570" y="2994"/>
                    <a:pt x="1272" y="2994"/>
                  </a:cubicBezTo>
                  <a:cubicBezTo>
                    <a:pt x="1974" y="2994"/>
                    <a:pt x="2544" y="2425"/>
                    <a:pt x="2544" y="1722"/>
                  </a:cubicBezTo>
                  <a:cubicBezTo>
                    <a:pt x="2544" y="1505"/>
                    <a:pt x="2489" y="1300"/>
                    <a:pt x="2392" y="1121"/>
                  </a:cubicBezTo>
                  <a:close/>
                  <a:moveTo>
                    <a:pt x="1572" y="467"/>
                  </a:moveTo>
                  <a:cubicBezTo>
                    <a:pt x="971" y="467"/>
                    <a:pt x="971" y="467"/>
                    <a:pt x="971" y="467"/>
                  </a:cubicBezTo>
                  <a:cubicBezTo>
                    <a:pt x="901" y="467"/>
                    <a:pt x="844" y="410"/>
                    <a:pt x="844" y="340"/>
                  </a:cubicBezTo>
                  <a:cubicBezTo>
                    <a:pt x="844" y="269"/>
                    <a:pt x="901" y="212"/>
                    <a:pt x="971" y="212"/>
                  </a:cubicBezTo>
                  <a:cubicBezTo>
                    <a:pt x="1572" y="212"/>
                    <a:pt x="1572" y="212"/>
                    <a:pt x="1572" y="212"/>
                  </a:cubicBezTo>
                  <a:cubicBezTo>
                    <a:pt x="1643" y="212"/>
                    <a:pt x="1700" y="269"/>
                    <a:pt x="1700" y="340"/>
                  </a:cubicBezTo>
                  <a:cubicBezTo>
                    <a:pt x="1700" y="410"/>
                    <a:pt x="1643" y="467"/>
                    <a:pt x="1572" y="467"/>
                  </a:cubicBezTo>
                  <a:close/>
                </a:path>
              </a:pathLst>
            </a:custGeom>
            <a:solidFill>
              <a:srgbClr val="8AC028"/>
            </a:solidFill>
            <a:ln w="28575" cap="flat">
              <a:noFill/>
              <a:prstDash val="solid"/>
              <a:miter lim="800000"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68" tIns="34284" rIns="68568" bIns="34284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005463" y="2015207"/>
              <a:ext cx="1315880" cy="1316058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BBBBBB"/>
                </a:gs>
              </a:gsLst>
              <a:lin ang="2700000" scaled="0"/>
              <a:tileRect/>
            </a:gradFill>
            <a:ln w="92075">
              <a:gradFill flip="none" rotWithShape="1">
                <a:gsLst>
                  <a:gs pos="0">
                    <a:srgbClr val="FFFFFF"/>
                  </a:gs>
                  <a:gs pos="100000">
                    <a:srgbClr val="B3B6B4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01</a:t>
              </a:r>
              <a:endPara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435838" y="1290926"/>
              <a:ext cx="76891" cy="552293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847283" y="1290926"/>
              <a:ext cx="76891" cy="552293"/>
            </a:xfrm>
            <a:prstGeom prst="rect">
              <a:avLst/>
            </a:prstGeom>
          </p:spPr>
        </p:pic>
        <p:sp>
          <p:nvSpPr>
            <p:cNvPr id="19" name="矩形 18"/>
            <p:cNvSpPr/>
            <p:nvPr/>
          </p:nvSpPr>
          <p:spPr>
            <a:xfrm>
              <a:off x="1512728" y="1302930"/>
              <a:ext cx="334553" cy="466825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819458" y="1290528"/>
            <a:ext cx="1656402" cy="2195340"/>
            <a:chOff x="2819711" y="1290926"/>
            <a:chExt cx="1656913" cy="2196018"/>
          </a:xfrm>
        </p:grpSpPr>
        <p:sp>
          <p:nvSpPr>
            <p:cNvPr id="22" name="Freeform 9"/>
            <p:cNvSpPr>
              <a:spLocks noEditPoints="1"/>
            </p:cNvSpPr>
            <p:nvPr/>
          </p:nvSpPr>
          <p:spPr bwMode="auto">
            <a:xfrm>
              <a:off x="2819711" y="1536474"/>
              <a:ext cx="1656913" cy="1950470"/>
            </a:xfrm>
            <a:custGeom>
              <a:avLst/>
              <a:gdLst>
                <a:gd name="T0" fmla="*/ 2392 w 2544"/>
                <a:gd name="T1" fmla="*/ 1121 h 2994"/>
                <a:gd name="T2" fmla="*/ 2392 w 2544"/>
                <a:gd name="T3" fmla="*/ 1121 h 2994"/>
                <a:gd name="T4" fmla="*/ 2392 w 2544"/>
                <a:gd name="T5" fmla="*/ 1119 h 2994"/>
                <a:gd name="T6" fmla="*/ 2362 w 2544"/>
                <a:gd name="T7" fmla="*/ 1067 h 2994"/>
                <a:gd name="T8" fmla="*/ 1844 w 2544"/>
                <a:gd name="T9" fmla="*/ 161 h 2994"/>
                <a:gd name="T10" fmla="*/ 1684 w 2544"/>
                <a:gd name="T11" fmla="*/ 0 h 2994"/>
                <a:gd name="T12" fmla="*/ 838 w 2544"/>
                <a:gd name="T13" fmla="*/ 0 h 2994"/>
                <a:gd name="T14" fmla="*/ 677 w 2544"/>
                <a:gd name="T15" fmla="*/ 161 h 2994"/>
                <a:gd name="T16" fmla="*/ 157 w 2544"/>
                <a:gd name="T17" fmla="*/ 1110 h 2994"/>
                <a:gd name="T18" fmla="*/ 0 w 2544"/>
                <a:gd name="T19" fmla="*/ 1722 h 2994"/>
                <a:gd name="T20" fmla="*/ 1272 w 2544"/>
                <a:gd name="T21" fmla="*/ 2994 h 2994"/>
                <a:gd name="T22" fmla="*/ 2544 w 2544"/>
                <a:gd name="T23" fmla="*/ 1722 h 2994"/>
                <a:gd name="T24" fmla="*/ 2392 w 2544"/>
                <a:gd name="T25" fmla="*/ 1121 h 2994"/>
                <a:gd name="T26" fmla="*/ 1572 w 2544"/>
                <a:gd name="T27" fmla="*/ 467 h 2994"/>
                <a:gd name="T28" fmla="*/ 971 w 2544"/>
                <a:gd name="T29" fmla="*/ 467 h 2994"/>
                <a:gd name="T30" fmla="*/ 844 w 2544"/>
                <a:gd name="T31" fmla="*/ 340 h 2994"/>
                <a:gd name="T32" fmla="*/ 971 w 2544"/>
                <a:gd name="T33" fmla="*/ 212 h 2994"/>
                <a:gd name="T34" fmla="*/ 1572 w 2544"/>
                <a:gd name="T35" fmla="*/ 212 h 2994"/>
                <a:gd name="T36" fmla="*/ 1700 w 2544"/>
                <a:gd name="T37" fmla="*/ 340 h 2994"/>
                <a:gd name="T38" fmla="*/ 1572 w 2544"/>
                <a:gd name="T39" fmla="*/ 467 h 2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4" h="2994">
                  <a:moveTo>
                    <a:pt x="2392" y="1121"/>
                  </a:moveTo>
                  <a:cubicBezTo>
                    <a:pt x="2392" y="1121"/>
                    <a:pt x="2392" y="1121"/>
                    <a:pt x="2392" y="1121"/>
                  </a:cubicBezTo>
                  <a:cubicBezTo>
                    <a:pt x="2392" y="1119"/>
                    <a:pt x="2392" y="1119"/>
                    <a:pt x="2392" y="1119"/>
                  </a:cubicBezTo>
                  <a:cubicBezTo>
                    <a:pt x="2382" y="1102"/>
                    <a:pt x="2372" y="1084"/>
                    <a:pt x="2362" y="1067"/>
                  </a:cubicBezTo>
                  <a:cubicBezTo>
                    <a:pt x="1844" y="161"/>
                    <a:pt x="1844" y="161"/>
                    <a:pt x="1844" y="161"/>
                  </a:cubicBezTo>
                  <a:cubicBezTo>
                    <a:pt x="1789" y="73"/>
                    <a:pt x="1772" y="0"/>
                    <a:pt x="1684" y="0"/>
                  </a:cubicBezTo>
                  <a:cubicBezTo>
                    <a:pt x="838" y="0"/>
                    <a:pt x="838" y="0"/>
                    <a:pt x="838" y="0"/>
                  </a:cubicBezTo>
                  <a:cubicBezTo>
                    <a:pt x="749" y="0"/>
                    <a:pt x="740" y="66"/>
                    <a:pt x="677" y="161"/>
                  </a:cubicBezTo>
                  <a:cubicBezTo>
                    <a:pt x="157" y="1110"/>
                    <a:pt x="157" y="1110"/>
                    <a:pt x="157" y="1110"/>
                  </a:cubicBezTo>
                  <a:cubicBezTo>
                    <a:pt x="57" y="1292"/>
                    <a:pt x="0" y="1501"/>
                    <a:pt x="0" y="1722"/>
                  </a:cubicBezTo>
                  <a:cubicBezTo>
                    <a:pt x="0" y="2425"/>
                    <a:pt x="570" y="2994"/>
                    <a:pt x="1272" y="2994"/>
                  </a:cubicBezTo>
                  <a:cubicBezTo>
                    <a:pt x="1974" y="2994"/>
                    <a:pt x="2544" y="2425"/>
                    <a:pt x="2544" y="1722"/>
                  </a:cubicBezTo>
                  <a:cubicBezTo>
                    <a:pt x="2544" y="1505"/>
                    <a:pt x="2489" y="1300"/>
                    <a:pt x="2392" y="1121"/>
                  </a:cubicBezTo>
                  <a:close/>
                  <a:moveTo>
                    <a:pt x="1572" y="467"/>
                  </a:moveTo>
                  <a:cubicBezTo>
                    <a:pt x="971" y="467"/>
                    <a:pt x="971" y="467"/>
                    <a:pt x="971" y="467"/>
                  </a:cubicBezTo>
                  <a:cubicBezTo>
                    <a:pt x="901" y="467"/>
                    <a:pt x="844" y="410"/>
                    <a:pt x="844" y="340"/>
                  </a:cubicBezTo>
                  <a:cubicBezTo>
                    <a:pt x="844" y="269"/>
                    <a:pt x="901" y="212"/>
                    <a:pt x="971" y="212"/>
                  </a:cubicBezTo>
                  <a:cubicBezTo>
                    <a:pt x="1572" y="212"/>
                    <a:pt x="1572" y="212"/>
                    <a:pt x="1572" y="212"/>
                  </a:cubicBezTo>
                  <a:cubicBezTo>
                    <a:pt x="1643" y="212"/>
                    <a:pt x="1700" y="269"/>
                    <a:pt x="1700" y="340"/>
                  </a:cubicBezTo>
                  <a:cubicBezTo>
                    <a:pt x="1700" y="410"/>
                    <a:pt x="1643" y="467"/>
                    <a:pt x="1572" y="467"/>
                  </a:cubicBezTo>
                  <a:close/>
                </a:path>
              </a:pathLst>
            </a:custGeom>
            <a:solidFill>
              <a:srgbClr val="8AC028"/>
            </a:solidFill>
            <a:ln w="28575" cap="flat">
              <a:noFill/>
              <a:prstDash val="solid"/>
              <a:miter lim="800000"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68" tIns="34284" rIns="68568" bIns="34284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2986180" y="2015207"/>
              <a:ext cx="1315880" cy="1316058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BBBBBB"/>
                </a:gs>
              </a:gsLst>
              <a:lin ang="2700000" scaled="0"/>
              <a:tileRect/>
            </a:gradFill>
            <a:ln w="92075">
              <a:gradFill flip="none" rotWithShape="1">
                <a:gsLst>
                  <a:gs pos="0">
                    <a:srgbClr val="FFFFFF"/>
                  </a:gs>
                  <a:gs pos="100000">
                    <a:srgbClr val="B3B6B4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02</a:t>
              </a:r>
              <a:endParaRPr lang="zh-CN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416555" y="1290926"/>
              <a:ext cx="76891" cy="552293"/>
            </a:xfrm>
            <a:prstGeom prst="rect">
              <a:avLst/>
            </a:prstGeom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3828000" y="1290926"/>
              <a:ext cx="76891" cy="552293"/>
            </a:xfrm>
            <a:prstGeom prst="rect">
              <a:avLst/>
            </a:prstGeom>
          </p:spPr>
        </p:pic>
        <p:sp>
          <p:nvSpPr>
            <p:cNvPr id="26" name="矩形 25"/>
            <p:cNvSpPr/>
            <p:nvPr/>
          </p:nvSpPr>
          <p:spPr>
            <a:xfrm>
              <a:off x="3493445" y="1302930"/>
              <a:ext cx="334553" cy="466825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751329" y="1290528"/>
            <a:ext cx="1656402" cy="2195340"/>
            <a:chOff x="4752178" y="1290926"/>
            <a:chExt cx="1656913" cy="2196018"/>
          </a:xfrm>
        </p:grpSpPr>
        <p:sp>
          <p:nvSpPr>
            <p:cNvPr id="29" name="Freeform 9"/>
            <p:cNvSpPr>
              <a:spLocks noEditPoints="1"/>
            </p:cNvSpPr>
            <p:nvPr/>
          </p:nvSpPr>
          <p:spPr bwMode="auto">
            <a:xfrm>
              <a:off x="4752178" y="1536474"/>
              <a:ext cx="1656913" cy="1950470"/>
            </a:xfrm>
            <a:custGeom>
              <a:avLst/>
              <a:gdLst>
                <a:gd name="T0" fmla="*/ 2392 w 2544"/>
                <a:gd name="T1" fmla="*/ 1121 h 2994"/>
                <a:gd name="T2" fmla="*/ 2392 w 2544"/>
                <a:gd name="T3" fmla="*/ 1121 h 2994"/>
                <a:gd name="T4" fmla="*/ 2392 w 2544"/>
                <a:gd name="T5" fmla="*/ 1119 h 2994"/>
                <a:gd name="T6" fmla="*/ 2362 w 2544"/>
                <a:gd name="T7" fmla="*/ 1067 h 2994"/>
                <a:gd name="T8" fmla="*/ 1844 w 2544"/>
                <a:gd name="T9" fmla="*/ 161 h 2994"/>
                <a:gd name="T10" fmla="*/ 1684 w 2544"/>
                <a:gd name="T11" fmla="*/ 0 h 2994"/>
                <a:gd name="T12" fmla="*/ 838 w 2544"/>
                <a:gd name="T13" fmla="*/ 0 h 2994"/>
                <a:gd name="T14" fmla="*/ 677 w 2544"/>
                <a:gd name="T15" fmla="*/ 161 h 2994"/>
                <a:gd name="T16" fmla="*/ 157 w 2544"/>
                <a:gd name="T17" fmla="*/ 1110 h 2994"/>
                <a:gd name="T18" fmla="*/ 0 w 2544"/>
                <a:gd name="T19" fmla="*/ 1722 h 2994"/>
                <a:gd name="T20" fmla="*/ 1272 w 2544"/>
                <a:gd name="T21" fmla="*/ 2994 h 2994"/>
                <a:gd name="T22" fmla="*/ 2544 w 2544"/>
                <a:gd name="T23" fmla="*/ 1722 h 2994"/>
                <a:gd name="T24" fmla="*/ 2392 w 2544"/>
                <a:gd name="T25" fmla="*/ 1121 h 2994"/>
                <a:gd name="T26" fmla="*/ 1572 w 2544"/>
                <a:gd name="T27" fmla="*/ 467 h 2994"/>
                <a:gd name="T28" fmla="*/ 971 w 2544"/>
                <a:gd name="T29" fmla="*/ 467 h 2994"/>
                <a:gd name="T30" fmla="*/ 844 w 2544"/>
                <a:gd name="T31" fmla="*/ 340 h 2994"/>
                <a:gd name="T32" fmla="*/ 971 w 2544"/>
                <a:gd name="T33" fmla="*/ 212 h 2994"/>
                <a:gd name="T34" fmla="*/ 1572 w 2544"/>
                <a:gd name="T35" fmla="*/ 212 h 2994"/>
                <a:gd name="T36" fmla="*/ 1700 w 2544"/>
                <a:gd name="T37" fmla="*/ 340 h 2994"/>
                <a:gd name="T38" fmla="*/ 1572 w 2544"/>
                <a:gd name="T39" fmla="*/ 467 h 2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4" h="2994">
                  <a:moveTo>
                    <a:pt x="2392" y="1121"/>
                  </a:moveTo>
                  <a:cubicBezTo>
                    <a:pt x="2392" y="1121"/>
                    <a:pt x="2392" y="1121"/>
                    <a:pt x="2392" y="1121"/>
                  </a:cubicBezTo>
                  <a:cubicBezTo>
                    <a:pt x="2392" y="1119"/>
                    <a:pt x="2392" y="1119"/>
                    <a:pt x="2392" y="1119"/>
                  </a:cubicBezTo>
                  <a:cubicBezTo>
                    <a:pt x="2382" y="1102"/>
                    <a:pt x="2372" y="1084"/>
                    <a:pt x="2362" y="1067"/>
                  </a:cubicBezTo>
                  <a:cubicBezTo>
                    <a:pt x="1844" y="161"/>
                    <a:pt x="1844" y="161"/>
                    <a:pt x="1844" y="161"/>
                  </a:cubicBezTo>
                  <a:cubicBezTo>
                    <a:pt x="1789" y="73"/>
                    <a:pt x="1772" y="0"/>
                    <a:pt x="1684" y="0"/>
                  </a:cubicBezTo>
                  <a:cubicBezTo>
                    <a:pt x="838" y="0"/>
                    <a:pt x="838" y="0"/>
                    <a:pt x="838" y="0"/>
                  </a:cubicBezTo>
                  <a:cubicBezTo>
                    <a:pt x="749" y="0"/>
                    <a:pt x="740" y="66"/>
                    <a:pt x="677" y="161"/>
                  </a:cubicBezTo>
                  <a:cubicBezTo>
                    <a:pt x="157" y="1110"/>
                    <a:pt x="157" y="1110"/>
                    <a:pt x="157" y="1110"/>
                  </a:cubicBezTo>
                  <a:cubicBezTo>
                    <a:pt x="57" y="1292"/>
                    <a:pt x="0" y="1501"/>
                    <a:pt x="0" y="1722"/>
                  </a:cubicBezTo>
                  <a:cubicBezTo>
                    <a:pt x="0" y="2425"/>
                    <a:pt x="570" y="2994"/>
                    <a:pt x="1272" y="2994"/>
                  </a:cubicBezTo>
                  <a:cubicBezTo>
                    <a:pt x="1974" y="2994"/>
                    <a:pt x="2544" y="2425"/>
                    <a:pt x="2544" y="1722"/>
                  </a:cubicBezTo>
                  <a:cubicBezTo>
                    <a:pt x="2544" y="1505"/>
                    <a:pt x="2489" y="1300"/>
                    <a:pt x="2392" y="1121"/>
                  </a:cubicBezTo>
                  <a:close/>
                  <a:moveTo>
                    <a:pt x="1572" y="467"/>
                  </a:moveTo>
                  <a:cubicBezTo>
                    <a:pt x="971" y="467"/>
                    <a:pt x="971" y="467"/>
                    <a:pt x="971" y="467"/>
                  </a:cubicBezTo>
                  <a:cubicBezTo>
                    <a:pt x="901" y="467"/>
                    <a:pt x="844" y="410"/>
                    <a:pt x="844" y="340"/>
                  </a:cubicBezTo>
                  <a:cubicBezTo>
                    <a:pt x="844" y="269"/>
                    <a:pt x="901" y="212"/>
                    <a:pt x="971" y="212"/>
                  </a:cubicBezTo>
                  <a:cubicBezTo>
                    <a:pt x="1572" y="212"/>
                    <a:pt x="1572" y="212"/>
                    <a:pt x="1572" y="212"/>
                  </a:cubicBezTo>
                  <a:cubicBezTo>
                    <a:pt x="1643" y="212"/>
                    <a:pt x="1700" y="269"/>
                    <a:pt x="1700" y="340"/>
                  </a:cubicBezTo>
                  <a:cubicBezTo>
                    <a:pt x="1700" y="410"/>
                    <a:pt x="1643" y="467"/>
                    <a:pt x="1572" y="467"/>
                  </a:cubicBezTo>
                  <a:close/>
                </a:path>
              </a:pathLst>
            </a:custGeom>
            <a:solidFill>
              <a:srgbClr val="8AC028"/>
            </a:solidFill>
            <a:ln w="28575" cap="flat">
              <a:noFill/>
              <a:prstDash val="solid"/>
              <a:miter lim="800000"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68" tIns="34284" rIns="68568" bIns="34284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918647" y="2015207"/>
              <a:ext cx="1315880" cy="1316058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BBBBBB"/>
                </a:gs>
              </a:gsLst>
              <a:lin ang="2700000" scaled="0"/>
              <a:tileRect/>
            </a:gradFill>
            <a:ln w="92075">
              <a:gradFill flip="none" rotWithShape="1">
                <a:gsLst>
                  <a:gs pos="0">
                    <a:srgbClr val="FFFFFF"/>
                  </a:gs>
                  <a:gs pos="100000">
                    <a:srgbClr val="B3B6B4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r>
                <a:rPr lang="en-US" altLang="zh-CN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03</a:t>
              </a:r>
              <a:endPara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1" name="图片 30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49023" y="1290926"/>
              <a:ext cx="76891" cy="552293"/>
            </a:xfrm>
            <a:prstGeom prst="rect">
              <a:avLst/>
            </a:prstGeom>
          </p:spPr>
        </p:pic>
        <p:pic>
          <p:nvPicPr>
            <p:cNvPr id="32" name="图片 31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5760467" y="1290926"/>
              <a:ext cx="76891" cy="552293"/>
            </a:xfrm>
            <a:prstGeom prst="rect">
              <a:avLst/>
            </a:prstGeom>
          </p:spPr>
        </p:pic>
        <p:sp>
          <p:nvSpPr>
            <p:cNvPr id="33" name="矩形 32"/>
            <p:cNvSpPr/>
            <p:nvPr/>
          </p:nvSpPr>
          <p:spPr>
            <a:xfrm>
              <a:off x="5425913" y="1302930"/>
              <a:ext cx="334553" cy="466825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665812" y="1290528"/>
            <a:ext cx="1656402" cy="2195340"/>
            <a:chOff x="6684645" y="1290926"/>
            <a:chExt cx="1656913" cy="2196018"/>
          </a:xfrm>
        </p:grpSpPr>
        <p:sp>
          <p:nvSpPr>
            <p:cNvPr id="36" name="Freeform 9"/>
            <p:cNvSpPr>
              <a:spLocks noEditPoints="1"/>
            </p:cNvSpPr>
            <p:nvPr/>
          </p:nvSpPr>
          <p:spPr bwMode="auto">
            <a:xfrm>
              <a:off x="6684645" y="1536474"/>
              <a:ext cx="1656913" cy="1950470"/>
            </a:xfrm>
            <a:custGeom>
              <a:avLst/>
              <a:gdLst>
                <a:gd name="T0" fmla="*/ 2392 w 2544"/>
                <a:gd name="T1" fmla="*/ 1121 h 2994"/>
                <a:gd name="T2" fmla="*/ 2392 w 2544"/>
                <a:gd name="T3" fmla="*/ 1121 h 2994"/>
                <a:gd name="T4" fmla="*/ 2392 w 2544"/>
                <a:gd name="T5" fmla="*/ 1119 h 2994"/>
                <a:gd name="T6" fmla="*/ 2362 w 2544"/>
                <a:gd name="T7" fmla="*/ 1067 h 2994"/>
                <a:gd name="T8" fmla="*/ 1844 w 2544"/>
                <a:gd name="T9" fmla="*/ 161 h 2994"/>
                <a:gd name="T10" fmla="*/ 1684 w 2544"/>
                <a:gd name="T11" fmla="*/ 0 h 2994"/>
                <a:gd name="T12" fmla="*/ 838 w 2544"/>
                <a:gd name="T13" fmla="*/ 0 h 2994"/>
                <a:gd name="T14" fmla="*/ 677 w 2544"/>
                <a:gd name="T15" fmla="*/ 161 h 2994"/>
                <a:gd name="T16" fmla="*/ 157 w 2544"/>
                <a:gd name="T17" fmla="*/ 1110 h 2994"/>
                <a:gd name="T18" fmla="*/ 0 w 2544"/>
                <a:gd name="T19" fmla="*/ 1722 h 2994"/>
                <a:gd name="T20" fmla="*/ 1272 w 2544"/>
                <a:gd name="T21" fmla="*/ 2994 h 2994"/>
                <a:gd name="T22" fmla="*/ 2544 w 2544"/>
                <a:gd name="T23" fmla="*/ 1722 h 2994"/>
                <a:gd name="T24" fmla="*/ 2392 w 2544"/>
                <a:gd name="T25" fmla="*/ 1121 h 2994"/>
                <a:gd name="T26" fmla="*/ 1572 w 2544"/>
                <a:gd name="T27" fmla="*/ 467 h 2994"/>
                <a:gd name="T28" fmla="*/ 971 w 2544"/>
                <a:gd name="T29" fmla="*/ 467 h 2994"/>
                <a:gd name="T30" fmla="*/ 844 w 2544"/>
                <a:gd name="T31" fmla="*/ 340 h 2994"/>
                <a:gd name="T32" fmla="*/ 971 w 2544"/>
                <a:gd name="T33" fmla="*/ 212 h 2994"/>
                <a:gd name="T34" fmla="*/ 1572 w 2544"/>
                <a:gd name="T35" fmla="*/ 212 h 2994"/>
                <a:gd name="T36" fmla="*/ 1700 w 2544"/>
                <a:gd name="T37" fmla="*/ 340 h 2994"/>
                <a:gd name="T38" fmla="*/ 1572 w 2544"/>
                <a:gd name="T39" fmla="*/ 467 h 2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4" h="2994">
                  <a:moveTo>
                    <a:pt x="2392" y="1121"/>
                  </a:moveTo>
                  <a:cubicBezTo>
                    <a:pt x="2392" y="1121"/>
                    <a:pt x="2392" y="1121"/>
                    <a:pt x="2392" y="1121"/>
                  </a:cubicBezTo>
                  <a:cubicBezTo>
                    <a:pt x="2392" y="1119"/>
                    <a:pt x="2392" y="1119"/>
                    <a:pt x="2392" y="1119"/>
                  </a:cubicBezTo>
                  <a:cubicBezTo>
                    <a:pt x="2382" y="1102"/>
                    <a:pt x="2372" y="1084"/>
                    <a:pt x="2362" y="1067"/>
                  </a:cubicBezTo>
                  <a:cubicBezTo>
                    <a:pt x="1844" y="161"/>
                    <a:pt x="1844" y="161"/>
                    <a:pt x="1844" y="161"/>
                  </a:cubicBezTo>
                  <a:cubicBezTo>
                    <a:pt x="1789" y="73"/>
                    <a:pt x="1772" y="0"/>
                    <a:pt x="1684" y="0"/>
                  </a:cubicBezTo>
                  <a:cubicBezTo>
                    <a:pt x="838" y="0"/>
                    <a:pt x="838" y="0"/>
                    <a:pt x="838" y="0"/>
                  </a:cubicBezTo>
                  <a:cubicBezTo>
                    <a:pt x="749" y="0"/>
                    <a:pt x="740" y="66"/>
                    <a:pt x="677" y="161"/>
                  </a:cubicBezTo>
                  <a:cubicBezTo>
                    <a:pt x="157" y="1110"/>
                    <a:pt x="157" y="1110"/>
                    <a:pt x="157" y="1110"/>
                  </a:cubicBezTo>
                  <a:cubicBezTo>
                    <a:pt x="57" y="1292"/>
                    <a:pt x="0" y="1501"/>
                    <a:pt x="0" y="1722"/>
                  </a:cubicBezTo>
                  <a:cubicBezTo>
                    <a:pt x="0" y="2425"/>
                    <a:pt x="570" y="2994"/>
                    <a:pt x="1272" y="2994"/>
                  </a:cubicBezTo>
                  <a:cubicBezTo>
                    <a:pt x="1974" y="2994"/>
                    <a:pt x="2544" y="2425"/>
                    <a:pt x="2544" y="1722"/>
                  </a:cubicBezTo>
                  <a:cubicBezTo>
                    <a:pt x="2544" y="1505"/>
                    <a:pt x="2489" y="1300"/>
                    <a:pt x="2392" y="1121"/>
                  </a:cubicBezTo>
                  <a:close/>
                  <a:moveTo>
                    <a:pt x="1572" y="467"/>
                  </a:moveTo>
                  <a:cubicBezTo>
                    <a:pt x="971" y="467"/>
                    <a:pt x="971" y="467"/>
                    <a:pt x="971" y="467"/>
                  </a:cubicBezTo>
                  <a:cubicBezTo>
                    <a:pt x="901" y="467"/>
                    <a:pt x="844" y="410"/>
                    <a:pt x="844" y="340"/>
                  </a:cubicBezTo>
                  <a:cubicBezTo>
                    <a:pt x="844" y="269"/>
                    <a:pt x="901" y="212"/>
                    <a:pt x="971" y="212"/>
                  </a:cubicBezTo>
                  <a:cubicBezTo>
                    <a:pt x="1572" y="212"/>
                    <a:pt x="1572" y="212"/>
                    <a:pt x="1572" y="212"/>
                  </a:cubicBezTo>
                  <a:cubicBezTo>
                    <a:pt x="1643" y="212"/>
                    <a:pt x="1700" y="269"/>
                    <a:pt x="1700" y="340"/>
                  </a:cubicBezTo>
                  <a:cubicBezTo>
                    <a:pt x="1700" y="410"/>
                    <a:pt x="1643" y="467"/>
                    <a:pt x="1572" y="467"/>
                  </a:cubicBezTo>
                  <a:close/>
                </a:path>
              </a:pathLst>
            </a:custGeom>
            <a:solidFill>
              <a:srgbClr val="8AC028"/>
            </a:solidFill>
            <a:ln w="28575" cap="flat">
              <a:noFill/>
              <a:prstDash val="solid"/>
              <a:miter lim="800000"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68" tIns="34284" rIns="68568" bIns="34284" numCol="1" anchor="t" anchorCtr="0" compatLnSpc="1"/>
            <a:lstStyle/>
            <a:p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6851114" y="2015207"/>
              <a:ext cx="1315880" cy="1316058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BBBBBB"/>
                </a:gs>
              </a:gsLst>
              <a:lin ang="2700000" scaled="0"/>
              <a:tileRect/>
            </a:gradFill>
            <a:ln w="92075">
              <a:gradFill flip="none" rotWithShape="1">
                <a:gsLst>
                  <a:gs pos="0">
                    <a:srgbClr val="FFFFFF"/>
                  </a:gs>
                  <a:gs pos="100000">
                    <a:srgbClr val="B3B6B4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r>
                <a:rPr lang="en-US" altLang="zh-CN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04</a:t>
              </a:r>
              <a:endPara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8" name="图片 37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281490" y="1290926"/>
              <a:ext cx="76891" cy="552293"/>
            </a:xfrm>
            <a:prstGeom prst="rect">
              <a:avLst/>
            </a:prstGeom>
          </p:spPr>
        </p:pic>
        <p:pic>
          <p:nvPicPr>
            <p:cNvPr id="39" name="图片 38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7692934" y="1290926"/>
              <a:ext cx="76891" cy="552293"/>
            </a:xfrm>
            <a:prstGeom prst="rect">
              <a:avLst/>
            </a:prstGeom>
          </p:spPr>
        </p:pic>
        <p:sp>
          <p:nvSpPr>
            <p:cNvPr id="40" name="矩形 39"/>
            <p:cNvSpPr/>
            <p:nvPr/>
          </p:nvSpPr>
          <p:spPr>
            <a:xfrm>
              <a:off x="7358380" y="1302930"/>
              <a:ext cx="334553" cy="466825"/>
            </a:xfrm>
            <a:prstGeom prst="rect">
              <a:avLst/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8" tIns="34284" rIns="68568" bIns="34284"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2" name="等腰三角形 15"/>
          <p:cNvSpPr>
            <a:spLocks noChangeArrowheads="1"/>
          </p:cNvSpPr>
          <p:nvPr/>
        </p:nvSpPr>
        <p:spPr bwMode="auto">
          <a:xfrm flipV="1">
            <a:off x="1624923" y="3562045"/>
            <a:ext cx="215833" cy="144418"/>
          </a:xfrm>
          <a:prstGeom prst="triangle">
            <a:avLst>
              <a:gd name="adj" fmla="val 50000"/>
            </a:avLst>
          </a:prstGeom>
          <a:solidFill>
            <a:srgbClr val="8AC028"/>
          </a:solidFill>
          <a:ln>
            <a:noFill/>
          </a:ln>
        </p:spPr>
        <p:txBody>
          <a:bodyPr vert="horz" wrap="square" lIns="91412" tIns="45706" rIns="91412" bIns="45706" numCol="1" anchor="ctr" anchorCtr="0" compatLnSpc="1"/>
          <a:lstStyle/>
          <a:p>
            <a:endParaRPr lang="zh-CN" altLang="zh-CN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3" name="等腰三角形 26"/>
          <p:cNvSpPr>
            <a:spLocks noChangeArrowheads="1"/>
          </p:cNvSpPr>
          <p:nvPr/>
        </p:nvSpPr>
        <p:spPr bwMode="auto">
          <a:xfrm flipV="1">
            <a:off x="3581707" y="3562045"/>
            <a:ext cx="215833" cy="144418"/>
          </a:xfrm>
          <a:prstGeom prst="triangle">
            <a:avLst>
              <a:gd name="adj" fmla="val 50000"/>
            </a:avLst>
          </a:prstGeom>
          <a:solidFill>
            <a:srgbClr val="8AC028"/>
          </a:solidFill>
          <a:ln>
            <a:noFill/>
          </a:ln>
        </p:spPr>
        <p:txBody>
          <a:bodyPr vert="horz" wrap="square" lIns="91412" tIns="45706" rIns="91412" bIns="45706" numCol="1" anchor="ctr" anchorCtr="0" compatLnSpc="1"/>
          <a:lstStyle/>
          <a:p>
            <a:endParaRPr lang="zh-CN" altLang="zh-CN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4" name="等腰三角形 32"/>
          <p:cNvSpPr>
            <a:spLocks noChangeArrowheads="1"/>
          </p:cNvSpPr>
          <p:nvPr/>
        </p:nvSpPr>
        <p:spPr bwMode="auto">
          <a:xfrm flipV="1">
            <a:off x="5422639" y="3562045"/>
            <a:ext cx="215833" cy="144418"/>
          </a:xfrm>
          <a:prstGeom prst="triangle">
            <a:avLst>
              <a:gd name="adj" fmla="val 50000"/>
            </a:avLst>
          </a:prstGeom>
          <a:solidFill>
            <a:srgbClr val="8AC028"/>
          </a:solidFill>
          <a:ln>
            <a:noFill/>
          </a:ln>
        </p:spPr>
        <p:txBody>
          <a:bodyPr vert="horz" wrap="square" lIns="91412" tIns="45706" rIns="91412" bIns="45706" numCol="1" anchor="ctr" anchorCtr="0" compatLnSpc="1"/>
          <a:lstStyle/>
          <a:p>
            <a:endParaRPr lang="zh-CN" altLang="zh-CN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" name="等腰三角形 38"/>
          <p:cNvSpPr>
            <a:spLocks noChangeArrowheads="1"/>
          </p:cNvSpPr>
          <p:nvPr/>
        </p:nvSpPr>
        <p:spPr bwMode="auto">
          <a:xfrm flipV="1">
            <a:off x="7390530" y="3562045"/>
            <a:ext cx="215833" cy="144418"/>
          </a:xfrm>
          <a:prstGeom prst="triangle">
            <a:avLst>
              <a:gd name="adj" fmla="val 50000"/>
            </a:avLst>
          </a:prstGeom>
          <a:solidFill>
            <a:srgbClr val="8AC028"/>
          </a:solidFill>
          <a:ln>
            <a:noFill/>
          </a:ln>
        </p:spPr>
        <p:txBody>
          <a:bodyPr vert="horz" wrap="square" lIns="91412" tIns="45706" rIns="91412" bIns="45706" numCol="1" anchor="ctr" anchorCtr="0" compatLnSpc="1"/>
          <a:lstStyle/>
          <a:p>
            <a:endParaRPr lang="zh-CN" altLang="zh-CN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9" name="矩形 9"/>
          <p:cNvSpPr>
            <a:spLocks noChangeArrowheads="1"/>
          </p:cNvSpPr>
          <p:nvPr/>
        </p:nvSpPr>
        <p:spPr bwMode="auto">
          <a:xfrm>
            <a:off x="3051666" y="3856575"/>
            <a:ext cx="13647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区域服务工作情况</a:t>
            </a:r>
          </a:p>
        </p:txBody>
      </p:sp>
      <p:sp>
        <p:nvSpPr>
          <p:cNvPr id="52" name="矩形 9"/>
          <p:cNvSpPr>
            <a:spLocks noChangeArrowheads="1"/>
          </p:cNvSpPr>
          <p:nvPr/>
        </p:nvSpPr>
        <p:spPr bwMode="auto">
          <a:xfrm>
            <a:off x="4976330" y="3942928"/>
            <a:ext cx="13242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区域销售情况</a:t>
            </a:r>
            <a:endParaRPr lang="zh-CN" altLang="en-US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矩形 9"/>
          <p:cNvSpPr>
            <a:spLocks noChangeArrowheads="1"/>
          </p:cNvSpPr>
          <p:nvPr/>
        </p:nvSpPr>
        <p:spPr bwMode="auto">
          <a:xfrm>
            <a:off x="7049229" y="3856575"/>
            <a:ext cx="8984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部门专项推广行动</a:t>
            </a:r>
          </a:p>
        </p:txBody>
      </p:sp>
      <p:sp>
        <p:nvSpPr>
          <p:cNvPr id="58" name="矩形 9">
            <a:extLst>
              <a:ext uri="{FF2B5EF4-FFF2-40B4-BE49-F238E27FC236}">
                <a16:creationId xmlns:a16="http://schemas.microsoft.com/office/drawing/2014/main" id="{EA8BB933-2395-438B-BBB5-90900DD88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86" y="3834487"/>
            <a:ext cx="8984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区域服务人员情况</a:t>
            </a:r>
            <a:endParaRPr lang="zh-CN" altLang="en-US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037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switch dir="r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6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9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2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5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42" grpId="0" animBg="1"/>
          <p:bldP spid="43" grpId="0" animBg="1"/>
          <p:bldP spid="44" grpId="0" animBg="1"/>
          <p:bldP spid="45" grpId="0" animBg="1"/>
          <p:bldP spid="49" grpId="0"/>
          <p:bldP spid="52" grpId="0"/>
          <p:bldP spid="55" grpId="0"/>
          <p:bldP spid="5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9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1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7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3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6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9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2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5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4" presetClass="entr" presetSubtype="1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 animBg="1"/>
          <p:bldP spid="13" grpId="0"/>
          <p:bldP spid="42" grpId="0" animBg="1"/>
          <p:bldP spid="43" grpId="0" animBg="1"/>
          <p:bldP spid="44" grpId="0" animBg="1"/>
          <p:bldP spid="45" grpId="0" animBg="1"/>
          <p:bldP spid="49" grpId="0"/>
          <p:bldP spid="52" grpId="0"/>
          <p:bldP spid="55" grpId="0"/>
          <p:bldP spid="58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3816245" y="1758734"/>
            <a:ext cx="1512168" cy="1512168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空心弧 14"/>
          <p:cNvSpPr/>
          <p:nvPr/>
        </p:nvSpPr>
        <p:spPr>
          <a:xfrm rot="16200000">
            <a:off x="3312189" y="1254678"/>
            <a:ext cx="2520280" cy="2520280"/>
          </a:xfrm>
          <a:prstGeom prst="blockArc">
            <a:avLst>
              <a:gd name="adj1" fmla="val 6148503"/>
              <a:gd name="adj2" fmla="val 21442708"/>
              <a:gd name="adj3" fmla="val 4531"/>
            </a:avLst>
          </a:prstGeom>
          <a:solidFill>
            <a:srgbClr val="8AC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436425" y="2548333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356963" y="3414918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D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3216450" y="2876790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C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132169" y="1686726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B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284626" y="1039312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A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" name="文本框 7"/>
          <p:cNvSpPr txBox="1">
            <a:spLocks noChangeArrowheads="1"/>
          </p:cNvSpPr>
          <p:nvPr/>
        </p:nvSpPr>
        <p:spPr bwMode="auto">
          <a:xfrm>
            <a:off x="4956405" y="858634"/>
            <a:ext cx="3767365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     区域在编人员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25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人，榆林站离职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人，新增西安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人（替换吕永贞，彭亚萍暂调陕西省厅替换张燕燕），未有合同对应大同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人（正在沟通运维），长治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人与山西省厅</a:t>
            </a:r>
            <a:r>
              <a:rPr lang="en-US" altLang="zh-CN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</a:t>
            </a:r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人轮岗，替换马思亮。</a:t>
            </a:r>
          </a:p>
        </p:txBody>
      </p:sp>
      <p:sp>
        <p:nvSpPr>
          <p:cNvPr id="22" name="文本框 7"/>
          <p:cNvSpPr txBox="1">
            <a:spLocks noChangeArrowheads="1"/>
          </p:cNvSpPr>
          <p:nvPr/>
        </p:nvSpPr>
        <p:spPr bwMode="auto">
          <a:xfrm>
            <a:off x="6011831" y="2571750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其他，参与公司总部培训 次，骨干绩效等培训 次。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23" name="文本框 7"/>
          <p:cNvSpPr txBox="1">
            <a:spLocks noChangeArrowheads="1"/>
          </p:cNvSpPr>
          <p:nvPr/>
        </p:nvSpPr>
        <p:spPr bwMode="auto">
          <a:xfrm>
            <a:off x="1645024" y="4103303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垃圾焚烧专项服务推广行动晋豫陕共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14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家垃圾焚烧，签单 家，占 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%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24" name="文本框 7"/>
          <p:cNvSpPr txBox="1">
            <a:spLocks noChangeArrowheads="1"/>
          </p:cNvSpPr>
          <p:nvPr/>
        </p:nvSpPr>
        <p:spPr bwMode="auto">
          <a:xfrm>
            <a:off x="223098" y="2720812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晋豫陕服务大区上半年销售额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174.27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万元，暂排第四，占上半年总销售额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16.4%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。参与签单人数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4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人。</a:t>
            </a:r>
          </a:p>
        </p:txBody>
      </p:sp>
      <p:sp>
        <p:nvSpPr>
          <p:cNvPr id="25" name="文本框 7"/>
          <p:cNvSpPr txBox="1">
            <a:spLocks noChangeArrowheads="1"/>
          </p:cNvSpPr>
          <p:nvPr/>
        </p:nvSpPr>
        <p:spPr bwMode="auto">
          <a:xfrm>
            <a:off x="179593" y="1460174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晋豫陕上半年西安站要求进行人员更换，山西省厅人员客户并不满意，其余地区服务质量较为满意，咸阳、宝鸡、晋中对我公司服务人员非常认可，但各地均有反应系统软件升级更新慢，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BUG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处理速度慢，不能彻底解决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。</a:t>
            </a:r>
          </a:p>
        </p:txBody>
      </p:sp>
      <p:sp>
        <p:nvSpPr>
          <p:cNvPr id="35" name="圆角矩形 5">
            <a:extLst>
              <a:ext uri="{FF2B5EF4-FFF2-40B4-BE49-F238E27FC236}">
                <a16:creationId xmlns:a16="http://schemas.microsoft.com/office/drawing/2014/main" id="{C0A2D4E7-5201-43E1-AF49-565FD32154B4}"/>
              </a:ext>
            </a:extLst>
          </p:cNvPr>
          <p:cNvSpPr/>
          <p:nvPr/>
        </p:nvSpPr>
        <p:spPr>
          <a:xfrm>
            <a:off x="144118" y="78884"/>
            <a:ext cx="2841757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956749B7-6FFE-4B7E-9490-644C9AF817C3}"/>
              </a:ext>
            </a:extLst>
          </p:cNvPr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D93463EB-FE1B-430C-A114-6F10F773C7DE}"/>
                </a:ext>
              </a:extLst>
            </p:cNvPr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744EAAB8-F6A0-4278-99CB-D7C1A2C95BB3}"/>
                </a:ext>
              </a:extLst>
            </p:cNvPr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C5B1FD23-07A7-4373-A2E5-04F130E608A7}"/>
              </a:ext>
            </a:extLst>
          </p:cNvPr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40" name="圆角矩形 10">
              <a:extLst>
                <a:ext uri="{FF2B5EF4-FFF2-40B4-BE49-F238E27FC236}">
                  <a16:creationId xmlns:a16="http://schemas.microsoft.com/office/drawing/2014/main" id="{0FF1BBBC-6788-44A5-80F7-9B65AFE44469}"/>
                </a:ext>
              </a:extLst>
            </p:cNvPr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1" name="圆角矩形 11">
              <a:extLst>
                <a:ext uri="{FF2B5EF4-FFF2-40B4-BE49-F238E27FC236}">
                  <a16:creationId xmlns:a16="http://schemas.microsoft.com/office/drawing/2014/main" id="{6D75CF2A-6060-4150-AAB1-F4FF00363660}"/>
                </a:ext>
              </a:extLst>
            </p:cNvPr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id="{34586250-D0C4-4F88-ACA6-47DC6357FFB9}"/>
              </a:ext>
            </a:extLst>
          </p:cNvPr>
          <p:cNvSpPr txBox="1"/>
          <p:nvPr/>
        </p:nvSpPr>
        <p:spPr>
          <a:xfrm>
            <a:off x="190237" y="114932"/>
            <a:ext cx="2861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年上半年工作情况汇报</a:t>
            </a:r>
          </a:p>
        </p:txBody>
      </p:sp>
    </p:spTree>
    <p:extLst>
      <p:ext uri="{BB962C8B-B14F-4D97-AF65-F5344CB8AC3E}">
        <p14:creationId xmlns:p14="http://schemas.microsoft.com/office/powerpoint/2010/main" val="276733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switch dir="r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3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2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1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2" dur="7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/>
          <p:bldP spid="22" grpId="0"/>
          <p:bldP spid="23" grpId="0"/>
          <p:bldP spid="24" grpId="0"/>
          <p:bldP spid="25" grpId="0"/>
          <p:bldP spid="35" grpId="0" animBg="1"/>
          <p:bldP spid="4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3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2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1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2" dur="7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/>
          <p:bldP spid="22" grpId="0"/>
          <p:bldP spid="23" grpId="0"/>
          <p:bldP spid="24" grpId="0"/>
          <p:bldP spid="25" grpId="0"/>
          <p:bldP spid="35" grpId="0" animBg="1"/>
          <p:bldP spid="42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C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菱形 1"/>
          <p:cNvSpPr/>
          <p:nvPr/>
        </p:nvSpPr>
        <p:spPr>
          <a:xfrm>
            <a:off x="3222000" y="657225"/>
            <a:ext cx="2700000" cy="2700000"/>
          </a:xfrm>
          <a:prstGeom prst="diamond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/>
          </a:p>
        </p:txBody>
      </p:sp>
      <p:sp>
        <p:nvSpPr>
          <p:cNvPr id="3" name="文本框 2"/>
          <p:cNvSpPr txBox="1"/>
          <p:nvPr/>
        </p:nvSpPr>
        <p:spPr>
          <a:xfrm>
            <a:off x="2528888" y="3733891"/>
            <a:ext cx="40862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年下半年工作重点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57538" y="1418603"/>
            <a:ext cx="2828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PART</a:t>
            </a:r>
          </a:p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TWO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直角三角形 5"/>
          <p:cNvSpPr>
            <a:spLocks noChangeAspect="1"/>
          </p:cNvSpPr>
          <p:nvPr/>
        </p:nvSpPr>
        <p:spPr>
          <a:xfrm flipV="1">
            <a:off x="3157538" y="579432"/>
            <a:ext cx="1350000" cy="135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591999" y="1927552"/>
            <a:ext cx="665828" cy="5975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5819790" y="1835625"/>
            <a:ext cx="665828" cy="5975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383925" y="1760871"/>
            <a:ext cx="665828" cy="59753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2736961" y="1945212"/>
            <a:ext cx="665828" cy="59753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2964752" y="1853285"/>
            <a:ext cx="665828" cy="5975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2528887" y="1778532"/>
            <a:ext cx="665828" cy="5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3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4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5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 rot="2581990">
            <a:off x="1566329" y="1738207"/>
            <a:ext cx="1249797" cy="1249345"/>
          </a:xfrm>
          <a:prstGeom prst="roundRect">
            <a:avLst>
              <a:gd name="adj" fmla="val 12985"/>
            </a:avLst>
          </a:prstGeom>
          <a:solidFill>
            <a:srgbClr val="8AC028"/>
          </a:solidFill>
          <a:ln w="2540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762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圆角矩形 14"/>
          <p:cNvSpPr/>
          <p:nvPr/>
        </p:nvSpPr>
        <p:spPr>
          <a:xfrm rot="2581990">
            <a:off x="3270868" y="2668262"/>
            <a:ext cx="989694" cy="989336"/>
          </a:xfrm>
          <a:prstGeom prst="roundRect">
            <a:avLst>
              <a:gd name="adj" fmla="val 12985"/>
            </a:avLst>
          </a:prstGeom>
          <a:solidFill>
            <a:srgbClr val="8AC028"/>
          </a:solidFill>
          <a:ln w="2540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762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 rot="2581990">
            <a:off x="6385640" y="2525507"/>
            <a:ext cx="989694" cy="989336"/>
          </a:xfrm>
          <a:prstGeom prst="roundRect">
            <a:avLst>
              <a:gd name="adj" fmla="val 12985"/>
            </a:avLst>
          </a:prstGeom>
          <a:solidFill>
            <a:srgbClr val="8AC028"/>
          </a:solidFill>
          <a:ln w="2540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76200" dir="1350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 rot="2581990">
            <a:off x="4627576" y="1623054"/>
            <a:ext cx="1249797" cy="1249345"/>
          </a:xfrm>
          <a:prstGeom prst="roundRect">
            <a:avLst>
              <a:gd name="adj" fmla="val 12985"/>
            </a:avLst>
          </a:prstGeom>
          <a:solidFill>
            <a:srgbClr val="8AC028"/>
          </a:solidFill>
          <a:ln w="25400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139700" dist="762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400497" y="1940399"/>
            <a:ext cx="6059135" cy="1599168"/>
            <a:chOff x="1867086" y="2587797"/>
            <a:chExt cx="8077794" cy="2132718"/>
          </a:xfrm>
        </p:grpSpPr>
        <p:sp>
          <p:nvSpPr>
            <p:cNvPr id="19" name="任意多边形 18"/>
            <p:cNvSpPr/>
            <p:nvPr/>
          </p:nvSpPr>
          <p:spPr>
            <a:xfrm rot="21481990">
              <a:off x="1867086" y="2587797"/>
              <a:ext cx="8077794" cy="2132718"/>
            </a:xfrm>
            <a:custGeom>
              <a:avLst/>
              <a:gdLst>
                <a:gd name="connsiteX0" fmla="*/ 6382501 w 7023637"/>
                <a:gd name="connsiteY0" fmla="*/ 230936 h 1854397"/>
                <a:gd name="connsiteX1" fmla="*/ 6984659 w 7023637"/>
                <a:gd name="connsiteY1" fmla="*/ 833094 h 1854397"/>
                <a:gd name="connsiteX2" fmla="*/ 6984659 w 7023637"/>
                <a:gd name="connsiteY2" fmla="*/ 1021294 h 1854397"/>
                <a:gd name="connsiteX3" fmla="*/ 6382502 w 7023637"/>
                <a:gd name="connsiteY3" fmla="*/ 1623452 h 1854397"/>
                <a:gd name="connsiteX4" fmla="*/ 6238324 w 7023637"/>
                <a:gd name="connsiteY4" fmla="*/ 1652686 h 1854397"/>
                <a:gd name="connsiteX5" fmla="*/ 6233468 w 7023637"/>
                <a:gd name="connsiteY5" fmla="*/ 1649461 h 1854397"/>
                <a:gd name="connsiteX6" fmla="*/ 5619292 w 7023637"/>
                <a:gd name="connsiteY6" fmla="*/ 1035284 h 1854397"/>
                <a:gd name="connsiteX7" fmla="*/ 5381956 w 7023637"/>
                <a:gd name="connsiteY7" fmla="*/ 1035284 h 1854397"/>
                <a:gd name="connsiteX8" fmla="*/ 4622585 w 7023637"/>
                <a:gd name="connsiteY8" fmla="*/ 1794655 h 1854397"/>
                <a:gd name="connsiteX9" fmla="*/ 4612056 w 7023637"/>
                <a:gd name="connsiteY9" fmla="*/ 1810510 h 1854397"/>
                <a:gd name="connsiteX10" fmla="*/ 4564487 w 7023637"/>
                <a:gd name="connsiteY10" fmla="*/ 1842098 h 1854397"/>
                <a:gd name="connsiteX11" fmla="*/ 4423292 w 7023637"/>
                <a:gd name="connsiteY11" fmla="*/ 1835186 h 1854397"/>
                <a:gd name="connsiteX12" fmla="*/ 4387173 w 7023637"/>
                <a:gd name="connsiteY12" fmla="*/ 1808553 h 1854397"/>
                <a:gd name="connsiteX13" fmla="*/ 4380859 w 7023637"/>
                <a:gd name="connsiteY13" fmla="*/ 1799045 h 1854397"/>
                <a:gd name="connsiteX14" fmla="*/ 3621487 w 7023637"/>
                <a:gd name="connsiteY14" fmla="*/ 1039674 h 1854397"/>
                <a:gd name="connsiteX15" fmla="*/ 3439668 w 7023637"/>
                <a:gd name="connsiteY15" fmla="*/ 1002808 h 1854397"/>
                <a:gd name="connsiteX16" fmla="*/ 3407952 w 7023637"/>
                <a:gd name="connsiteY16" fmla="*/ 1023869 h 1854397"/>
                <a:gd name="connsiteX17" fmla="*/ 2808370 w 7023637"/>
                <a:gd name="connsiteY17" fmla="*/ 1623451 h 1854397"/>
                <a:gd name="connsiteX18" fmla="*/ 2620170 w 7023637"/>
                <a:gd name="connsiteY18" fmla="*/ 1623451 h 1854397"/>
                <a:gd name="connsiteX19" fmla="*/ 2194586 w 7023637"/>
                <a:gd name="connsiteY19" fmla="*/ 1197867 h 1854397"/>
                <a:gd name="connsiteX20" fmla="*/ 2194565 w 7023637"/>
                <a:gd name="connsiteY20" fmla="*/ 1197867 h 1854397"/>
                <a:gd name="connsiteX21" fmla="*/ 2042569 w 7023637"/>
                <a:gd name="connsiteY21" fmla="*/ 1045871 h 1854397"/>
                <a:gd name="connsiteX22" fmla="*/ 1805233 w 7023637"/>
                <a:gd name="connsiteY22" fmla="*/ 1045871 h 1854397"/>
                <a:gd name="connsiteX23" fmla="*/ 1045861 w 7023637"/>
                <a:gd name="connsiteY23" fmla="*/ 1805242 h 1854397"/>
                <a:gd name="connsiteX24" fmla="*/ 1045860 w 7023637"/>
                <a:gd name="connsiteY24" fmla="*/ 1805244 h 1854397"/>
                <a:gd name="connsiteX25" fmla="*/ 990345 w 7023637"/>
                <a:gd name="connsiteY25" fmla="*/ 1842109 h 1854397"/>
                <a:gd name="connsiteX26" fmla="*/ 808525 w 7023637"/>
                <a:gd name="connsiteY26" fmla="*/ 1805243 h 1854397"/>
                <a:gd name="connsiteX27" fmla="*/ 49154 w 7023637"/>
                <a:gd name="connsiteY27" fmla="*/ 1045872 h 1854397"/>
                <a:gd name="connsiteX28" fmla="*/ 49154 w 7023637"/>
                <a:gd name="connsiteY28" fmla="*/ 808536 h 1854397"/>
                <a:gd name="connsiteX29" fmla="*/ 808525 w 7023637"/>
                <a:gd name="connsiteY29" fmla="*/ 49164 h 1854397"/>
                <a:gd name="connsiteX30" fmla="*/ 1045861 w 7023637"/>
                <a:gd name="connsiteY30" fmla="*/ 49164 h 1854397"/>
                <a:gd name="connsiteX31" fmla="*/ 1653226 w 7023637"/>
                <a:gd name="connsiteY31" fmla="*/ 656529 h 1854397"/>
                <a:gd name="connsiteX32" fmla="*/ 1653248 w 7023637"/>
                <a:gd name="connsiteY32" fmla="*/ 656529 h 1854397"/>
                <a:gd name="connsiteX33" fmla="*/ 1805243 w 7023637"/>
                <a:gd name="connsiteY33" fmla="*/ 808524 h 1854397"/>
                <a:gd name="connsiteX34" fmla="*/ 2042579 w 7023637"/>
                <a:gd name="connsiteY34" fmla="*/ 808524 h 1854397"/>
                <a:gd name="connsiteX35" fmla="*/ 2112731 w 7023637"/>
                <a:gd name="connsiteY35" fmla="*/ 738372 h 1854397"/>
                <a:gd name="connsiteX36" fmla="*/ 2620169 w 7023637"/>
                <a:gd name="connsiteY36" fmla="*/ 230935 h 1854397"/>
                <a:gd name="connsiteX37" fmla="*/ 2808370 w 7023637"/>
                <a:gd name="connsiteY37" fmla="*/ 230935 h 1854397"/>
                <a:gd name="connsiteX38" fmla="*/ 3236140 w 7023637"/>
                <a:gd name="connsiteY38" fmla="*/ 658705 h 1854397"/>
                <a:gd name="connsiteX39" fmla="*/ 3240530 w 7023637"/>
                <a:gd name="connsiteY39" fmla="*/ 658705 h 1854397"/>
                <a:gd name="connsiteX40" fmla="*/ 3388156 w 7023637"/>
                <a:gd name="connsiteY40" fmla="*/ 806331 h 1854397"/>
                <a:gd name="connsiteX41" fmla="*/ 3625492 w 7023637"/>
                <a:gd name="connsiteY41" fmla="*/ 806331 h 1854397"/>
                <a:gd name="connsiteX42" fmla="*/ 4382672 w 7023637"/>
                <a:gd name="connsiteY42" fmla="*/ 49151 h 1854397"/>
                <a:gd name="connsiteX43" fmla="*/ 4438185 w 7023637"/>
                <a:gd name="connsiteY43" fmla="*/ 12288 h 1854397"/>
                <a:gd name="connsiteX44" fmla="*/ 4579381 w 7023637"/>
                <a:gd name="connsiteY44" fmla="*/ 19201 h 1854397"/>
                <a:gd name="connsiteX45" fmla="*/ 4615497 w 7023637"/>
                <a:gd name="connsiteY45" fmla="*/ 45831 h 1854397"/>
                <a:gd name="connsiteX46" fmla="*/ 4621812 w 7023637"/>
                <a:gd name="connsiteY46" fmla="*/ 55341 h 1854397"/>
                <a:gd name="connsiteX47" fmla="*/ 5381183 w 7023637"/>
                <a:gd name="connsiteY47" fmla="*/ 814712 h 1854397"/>
                <a:gd name="connsiteX48" fmla="*/ 5618519 w 7023637"/>
                <a:gd name="connsiteY48" fmla="*/ 814712 h 1854397"/>
                <a:gd name="connsiteX49" fmla="*/ 6218098 w 7023637"/>
                <a:gd name="connsiteY49" fmla="*/ 215133 h 1854397"/>
                <a:gd name="connsiteX50" fmla="*/ 6238324 w 7023637"/>
                <a:gd name="connsiteY50" fmla="*/ 201702 h 1854397"/>
                <a:gd name="connsiteX51" fmla="*/ 6382501 w 7023637"/>
                <a:gd name="connsiteY51" fmla="*/ 230936 h 1854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23637" h="1854397">
                  <a:moveTo>
                    <a:pt x="6382501" y="230936"/>
                  </a:moveTo>
                  <a:lnTo>
                    <a:pt x="6984659" y="833094"/>
                  </a:lnTo>
                  <a:cubicBezTo>
                    <a:pt x="7036630" y="885064"/>
                    <a:pt x="7036630" y="969325"/>
                    <a:pt x="6984659" y="1021294"/>
                  </a:cubicBezTo>
                  <a:lnTo>
                    <a:pt x="6382502" y="1623452"/>
                  </a:lnTo>
                  <a:cubicBezTo>
                    <a:pt x="6343525" y="1662430"/>
                    <a:pt x="6286384" y="1672174"/>
                    <a:pt x="6238324" y="1652686"/>
                  </a:cubicBezTo>
                  <a:lnTo>
                    <a:pt x="6233468" y="1649461"/>
                  </a:lnTo>
                  <a:lnTo>
                    <a:pt x="5619292" y="1035284"/>
                  </a:lnTo>
                  <a:cubicBezTo>
                    <a:pt x="5553753" y="969745"/>
                    <a:pt x="5447494" y="969745"/>
                    <a:pt x="5381956" y="1035284"/>
                  </a:cubicBezTo>
                  <a:lnTo>
                    <a:pt x="4622585" y="1794655"/>
                  </a:lnTo>
                  <a:lnTo>
                    <a:pt x="4612056" y="1810510"/>
                  </a:lnTo>
                  <a:lnTo>
                    <a:pt x="4564487" y="1842098"/>
                  </a:lnTo>
                  <a:cubicBezTo>
                    <a:pt x="4519032" y="1860531"/>
                    <a:pt x="4467136" y="1858226"/>
                    <a:pt x="4423292" y="1835186"/>
                  </a:cubicBezTo>
                  <a:lnTo>
                    <a:pt x="4387173" y="1808553"/>
                  </a:lnTo>
                  <a:lnTo>
                    <a:pt x="4380859" y="1799045"/>
                  </a:lnTo>
                  <a:lnTo>
                    <a:pt x="3621487" y="1039674"/>
                  </a:lnTo>
                  <a:cubicBezTo>
                    <a:pt x="3572333" y="990520"/>
                    <a:pt x="3500274" y="978231"/>
                    <a:pt x="3439668" y="1002808"/>
                  </a:cubicBezTo>
                  <a:lnTo>
                    <a:pt x="3407952" y="1023869"/>
                  </a:lnTo>
                  <a:lnTo>
                    <a:pt x="2808370" y="1623451"/>
                  </a:lnTo>
                  <a:cubicBezTo>
                    <a:pt x="2756400" y="1675421"/>
                    <a:pt x="2672140" y="1675421"/>
                    <a:pt x="2620170" y="1623451"/>
                  </a:cubicBezTo>
                  <a:lnTo>
                    <a:pt x="2194586" y="1197867"/>
                  </a:lnTo>
                  <a:lnTo>
                    <a:pt x="2194565" y="1197867"/>
                  </a:lnTo>
                  <a:lnTo>
                    <a:pt x="2042569" y="1045871"/>
                  </a:lnTo>
                  <a:cubicBezTo>
                    <a:pt x="1977030" y="980332"/>
                    <a:pt x="1870772" y="980332"/>
                    <a:pt x="1805233" y="1045871"/>
                  </a:cubicBezTo>
                  <a:lnTo>
                    <a:pt x="1045861" y="1805242"/>
                  </a:lnTo>
                  <a:lnTo>
                    <a:pt x="1045860" y="1805244"/>
                  </a:lnTo>
                  <a:lnTo>
                    <a:pt x="990345" y="1842109"/>
                  </a:lnTo>
                  <a:cubicBezTo>
                    <a:pt x="929738" y="1866686"/>
                    <a:pt x="857679" y="1854397"/>
                    <a:pt x="808525" y="1805243"/>
                  </a:cubicBezTo>
                  <a:lnTo>
                    <a:pt x="49154" y="1045872"/>
                  </a:lnTo>
                  <a:cubicBezTo>
                    <a:pt x="-16385" y="980333"/>
                    <a:pt x="-16385" y="874074"/>
                    <a:pt x="49154" y="808536"/>
                  </a:cubicBezTo>
                  <a:lnTo>
                    <a:pt x="808525" y="49164"/>
                  </a:lnTo>
                  <a:cubicBezTo>
                    <a:pt x="874064" y="-16375"/>
                    <a:pt x="980322" y="-16375"/>
                    <a:pt x="1045861" y="49164"/>
                  </a:cubicBezTo>
                  <a:lnTo>
                    <a:pt x="1653226" y="656529"/>
                  </a:lnTo>
                  <a:lnTo>
                    <a:pt x="1653248" y="656529"/>
                  </a:lnTo>
                  <a:lnTo>
                    <a:pt x="1805243" y="808524"/>
                  </a:lnTo>
                  <a:cubicBezTo>
                    <a:pt x="1870782" y="874063"/>
                    <a:pt x="1977040" y="874063"/>
                    <a:pt x="2042579" y="808524"/>
                  </a:cubicBezTo>
                  <a:lnTo>
                    <a:pt x="2112731" y="738372"/>
                  </a:lnTo>
                  <a:lnTo>
                    <a:pt x="2620169" y="230935"/>
                  </a:lnTo>
                  <a:cubicBezTo>
                    <a:pt x="2672139" y="178964"/>
                    <a:pt x="2756399" y="178964"/>
                    <a:pt x="2808370" y="230935"/>
                  </a:cubicBezTo>
                  <a:lnTo>
                    <a:pt x="3236140" y="658705"/>
                  </a:lnTo>
                  <a:lnTo>
                    <a:pt x="3240530" y="658705"/>
                  </a:lnTo>
                  <a:lnTo>
                    <a:pt x="3388156" y="806331"/>
                  </a:lnTo>
                  <a:cubicBezTo>
                    <a:pt x="3453695" y="871870"/>
                    <a:pt x="3559954" y="871870"/>
                    <a:pt x="3625492" y="806331"/>
                  </a:cubicBezTo>
                  <a:lnTo>
                    <a:pt x="4382672" y="49151"/>
                  </a:lnTo>
                  <a:lnTo>
                    <a:pt x="4438185" y="12288"/>
                  </a:lnTo>
                  <a:cubicBezTo>
                    <a:pt x="4483639" y="-6144"/>
                    <a:pt x="4535536" y="-3840"/>
                    <a:pt x="4579381" y="19201"/>
                  </a:cubicBezTo>
                  <a:lnTo>
                    <a:pt x="4615497" y="45831"/>
                  </a:lnTo>
                  <a:lnTo>
                    <a:pt x="4621812" y="55341"/>
                  </a:lnTo>
                  <a:lnTo>
                    <a:pt x="5381183" y="814712"/>
                  </a:lnTo>
                  <a:cubicBezTo>
                    <a:pt x="5446722" y="880251"/>
                    <a:pt x="5552980" y="880251"/>
                    <a:pt x="5618519" y="814712"/>
                  </a:cubicBezTo>
                  <a:lnTo>
                    <a:pt x="6218098" y="215133"/>
                  </a:lnTo>
                  <a:lnTo>
                    <a:pt x="6238324" y="201702"/>
                  </a:lnTo>
                  <a:cubicBezTo>
                    <a:pt x="6286383" y="182213"/>
                    <a:pt x="6343523" y="191958"/>
                    <a:pt x="6382501" y="230936"/>
                  </a:cubicBezTo>
                  <a:close/>
                </a:path>
              </a:pathLst>
            </a:custGeom>
            <a:gradFill>
              <a:gsLst>
                <a:gs pos="100000">
                  <a:srgbClr val="F5F5F5"/>
                </a:gs>
                <a:gs pos="0">
                  <a:srgbClr val="D9D9D9"/>
                </a:gs>
              </a:gsLst>
              <a:lin ang="5400000" scaled="0"/>
            </a:gradFill>
            <a:ln w="2222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</a:gradFill>
            </a:ln>
            <a:effectLst>
              <a:outerShdw blurRad="1397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2334755" y="2991558"/>
              <a:ext cx="1298236" cy="738835"/>
              <a:chOff x="3499046" y="4615023"/>
              <a:chExt cx="1128815" cy="642418"/>
            </a:xfrm>
          </p:grpSpPr>
          <p:sp>
            <p:nvSpPr>
              <p:cNvPr id="56" name="文本框 45"/>
              <p:cNvSpPr txBox="1"/>
              <p:nvPr/>
            </p:nvSpPr>
            <p:spPr>
              <a:xfrm>
                <a:off x="4005561" y="4615023"/>
                <a:ext cx="622300" cy="64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A</a:t>
                </a:r>
                <a:endParaRPr lang="zh-CN" altLang="en-US" sz="3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57" name="文本框 46"/>
              <p:cNvSpPr txBox="1"/>
              <p:nvPr/>
            </p:nvSpPr>
            <p:spPr>
              <a:xfrm>
                <a:off x="3499046" y="4891975"/>
                <a:ext cx="745732" cy="287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1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STEP</a:t>
                </a:r>
                <a:endParaRPr lang="zh-CN" altLang="en-US" sz="101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4322326" y="3056886"/>
              <a:ext cx="1239811" cy="677265"/>
              <a:chOff x="3556196" y="4615023"/>
              <a:chExt cx="1078015" cy="588882"/>
            </a:xfrm>
          </p:grpSpPr>
          <p:sp>
            <p:nvSpPr>
              <p:cNvPr id="54" name="文本框 53"/>
              <p:cNvSpPr txBox="1"/>
              <p:nvPr/>
            </p:nvSpPr>
            <p:spPr>
              <a:xfrm>
                <a:off x="4011911" y="4615023"/>
                <a:ext cx="622300" cy="588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B</a:t>
                </a:r>
                <a:endParaRPr lang="zh-CN" altLang="en-US" sz="2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3556196" y="4860226"/>
                <a:ext cx="745732" cy="321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STEP</a:t>
                </a:r>
                <a:endPara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6419525" y="2836259"/>
              <a:ext cx="1298236" cy="738835"/>
              <a:chOff x="3499046" y="4615023"/>
              <a:chExt cx="1128815" cy="642418"/>
            </a:xfrm>
          </p:grpSpPr>
          <p:sp>
            <p:nvSpPr>
              <p:cNvPr id="52" name="文本框 52"/>
              <p:cNvSpPr txBox="1"/>
              <p:nvPr/>
            </p:nvSpPr>
            <p:spPr>
              <a:xfrm>
                <a:off x="4005561" y="4615023"/>
                <a:ext cx="622300" cy="64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C</a:t>
                </a:r>
                <a:endParaRPr lang="zh-CN" altLang="en-US" sz="3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53" name="文本框 53"/>
              <p:cNvSpPr txBox="1"/>
              <p:nvPr/>
            </p:nvSpPr>
            <p:spPr>
              <a:xfrm>
                <a:off x="3499046" y="4891975"/>
                <a:ext cx="745732" cy="287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1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STEP</a:t>
                </a:r>
                <a:endParaRPr lang="zh-CN" altLang="en-US" sz="101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8463100" y="2991561"/>
              <a:ext cx="1239811" cy="677265"/>
              <a:chOff x="3556196" y="4615023"/>
              <a:chExt cx="1078015" cy="588882"/>
            </a:xfrm>
          </p:grpSpPr>
          <p:sp>
            <p:nvSpPr>
              <p:cNvPr id="50" name="文本框 55"/>
              <p:cNvSpPr txBox="1"/>
              <p:nvPr/>
            </p:nvSpPr>
            <p:spPr>
              <a:xfrm>
                <a:off x="4011911" y="4615023"/>
                <a:ext cx="622300" cy="588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7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D</a:t>
                </a:r>
                <a:endParaRPr lang="zh-CN" altLang="en-US" sz="2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51" name="文本框 56"/>
              <p:cNvSpPr txBox="1"/>
              <p:nvPr/>
            </p:nvSpPr>
            <p:spPr>
              <a:xfrm>
                <a:off x="3556196" y="4860226"/>
                <a:ext cx="745732" cy="321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Impact" panose="020B0806030902050204" pitchFamily="34" charset="0"/>
                  </a:rPr>
                  <a:t>STEP</a:t>
                </a:r>
                <a:endPara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4" name="Group 4"/>
            <p:cNvGrpSpPr>
              <a:grpSpLocks noChangeAspect="1"/>
            </p:cNvGrpSpPr>
            <p:nvPr/>
          </p:nvGrpSpPr>
          <p:grpSpPr bwMode="auto">
            <a:xfrm>
              <a:off x="6760006" y="3656172"/>
              <a:ext cx="608364" cy="577625"/>
              <a:chOff x="4797" y="1501"/>
              <a:chExt cx="950" cy="902"/>
            </a:xfrm>
            <a:solidFill>
              <a:srgbClr val="01ACBE"/>
            </a:solidFill>
          </p:grpSpPr>
          <p:sp>
            <p:nvSpPr>
              <p:cNvPr id="45" name="Freeform 5"/>
              <p:cNvSpPr>
                <a:spLocks/>
              </p:cNvSpPr>
              <p:nvPr/>
            </p:nvSpPr>
            <p:spPr bwMode="auto">
              <a:xfrm>
                <a:off x="4797" y="1501"/>
                <a:ext cx="950" cy="902"/>
              </a:xfrm>
              <a:custGeom>
                <a:avLst/>
                <a:gdLst>
                  <a:gd name="T0" fmla="*/ 384 w 399"/>
                  <a:gd name="T1" fmla="*/ 350 h 379"/>
                  <a:gd name="T2" fmla="*/ 371 w 399"/>
                  <a:gd name="T3" fmla="*/ 360 h 379"/>
                  <a:gd name="T4" fmla="*/ 307 w 399"/>
                  <a:gd name="T5" fmla="*/ 360 h 379"/>
                  <a:gd name="T6" fmla="*/ 307 w 399"/>
                  <a:gd name="T7" fmla="*/ 349 h 379"/>
                  <a:gd name="T8" fmla="*/ 297 w 399"/>
                  <a:gd name="T9" fmla="*/ 349 h 379"/>
                  <a:gd name="T10" fmla="*/ 297 w 399"/>
                  <a:gd name="T11" fmla="*/ 360 h 379"/>
                  <a:gd name="T12" fmla="*/ 224 w 399"/>
                  <a:gd name="T13" fmla="*/ 360 h 379"/>
                  <a:gd name="T14" fmla="*/ 224 w 399"/>
                  <a:gd name="T15" fmla="*/ 349 h 379"/>
                  <a:gd name="T16" fmla="*/ 215 w 399"/>
                  <a:gd name="T17" fmla="*/ 349 h 379"/>
                  <a:gd name="T18" fmla="*/ 215 w 399"/>
                  <a:gd name="T19" fmla="*/ 360 h 379"/>
                  <a:gd name="T20" fmla="*/ 141 w 399"/>
                  <a:gd name="T21" fmla="*/ 360 h 379"/>
                  <a:gd name="T22" fmla="*/ 141 w 399"/>
                  <a:gd name="T23" fmla="*/ 349 h 379"/>
                  <a:gd name="T24" fmla="*/ 132 w 399"/>
                  <a:gd name="T25" fmla="*/ 349 h 379"/>
                  <a:gd name="T26" fmla="*/ 132 w 399"/>
                  <a:gd name="T27" fmla="*/ 360 h 379"/>
                  <a:gd name="T28" fmla="*/ 59 w 399"/>
                  <a:gd name="T29" fmla="*/ 360 h 379"/>
                  <a:gd name="T30" fmla="*/ 59 w 399"/>
                  <a:gd name="T31" fmla="*/ 349 h 379"/>
                  <a:gd name="T32" fmla="*/ 49 w 399"/>
                  <a:gd name="T33" fmla="*/ 349 h 379"/>
                  <a:gd name="T34" fmla="*/ 49 w 399"/>
                  <a:gd name="T35" fmla="*/ 360 h 379"/>
                  <a:gd name="T36" fmla="*/ 20 w 399"/>
                  <a:gd name="T37" fmla="*/ 360 h 379"/>
                  <a:gd name="T38" fmla="*/ 20 w 399"/>
                  <a:gd name="T39" fmla="*/ 331 h 379"/>
                  <a:gd name="T40" fmla="*/ 31 w 399"/>
                  <a:gd name="T41" fmla="*/ 331 h 379"/>
                  <a:gd name="T42" fmla="*/ 31 w 399"/>
                  <a:gd name="T43" fmla="*/ 322 h 379"/>
                  <a:gd name="T44" fmla="*/ 20 w 399"/>
                  <a:gd name="T45" fmla="*/ 322 h 379"/>
                  <a:gd name="T46" fmla="*/ 20 w 399"/>
                  <a:gd name="T47" fmla="*/ 244 h 379"/>
                  <a:gd name="T48" fmla="*/ 31 w 399"/>
                  <a:gd name="T49" fmla="*/ 244 h 379"/>
                  <a:gd name="T50" fmla="*/ 31 w 399"/>
                  <a:gd name="T51" fmla="*/ 235 h 379"/>
                  <a:gd name="T52" fmla="*/ 20 w 399"/>
                  <a:gd name="T53" fmla="*/ 235 h 379"/>
                  <a:gd name="T54" fmla="*/ 20 w 399"/>
                  <a:gd name="T55" fmla="*/ 157 h 379"/>
                  <a:gd name="T56" fmla="*/ 31 w 399"/>
                  <a:gd name="T57" fmla="*/ 157 h 379"/>
                  <a:gd name="T58" fmla="*/ 31 w 399"/>
                  <a:gd name="T59" fmla="*/ 148 h 379"/>
                  <a:gd name="T60" fmla="*/ 20 w 399"/>
                  <a:gd name="T61" fmla="*/ 148 h 379"/>
                  <a:gd name="T62" fmla="*/ 20 w 399"/>
                  <a:gd name="T63" fmla="*/ 70 h 379"/>
                  <a:gd name="T64" fmla="*/ 31 w 399"/>
                  <a:gd name="T65" fmla="*/ 70 h 379"/>
                  <a:gd name="T66" fmla="*/ 31 w 399"/>
                  <a:gd name="T67" fmla="*/ 61 h 379"/>
                  <a:gd name="T68" fmla="*/ 20 w 399"/>
                  <a:gd name="T69" fmla="*/ 61 h 379"/>
                  <a:gd name="T70" fmla="*/ 20 w 399"/>
                  <a:gd name="T71" fmla="*/ 28 h 379"/>
                  <a:gd name="T72" fmla="*/ 30 w 399"/>
                  <a:gd name="T73" fmla="*/ 14 h 379"/>
                  <a:gd name="T74" fmla="*/ 16 w 399"/>
                  <a:gd name="T75" fmla="*/ 0 h 379"/>
                  <a:gd name="T76" fmla="*/ 1 w 399"/>
                  <a:gd name="T77" fmla="*/ 14 h 379"/>
                  <a:gd name="T78" fmla="*/ 11 w 399"/>
                  <a:gd name="T79" fmla="*/ 28 h 379"/>
                  <a:gd name="T80" fmla="*/ 11 w 399"/>
                  <a:gd name="T81" fmla="*/ 61 h 379"/>
                  <a:gd name="T82" fmla="*/ 0 w 399"/>
                  <a:gd name="T83" fmla="*/ 61 h 379"/>
                  <a:gd name="T84" fmla="*/ 0 w 399"/>
                  <a:gd name="T85" fmla="*/ 70 h 379"/>
                  <a:gd name="T86" fmla="*/ 11 w 399"/>
                  <a:gd name="T87" fmla="*/ 70 h 379"/>
                  <a:gd name="T88" fmla="*/ 11 w 399"/>
                  <a:gd name="T89" fmla="*/ 148 h 379"/>
                  <a:gd name="T90" fmla="*/ 0 w 399"/>
                  <a:gd name="T91" fmla="*/ 148 h 379"/>
                  <a:gd name="T92" fmla="*/ 0 w 399"/>
                  <a:gd name="T93" fmla="*/ 157 h 379"/>
                  <a:gd name="T94" fmla="*/ 11 w 399"/>
                  <a:gd name="T95" fmla="*/ 157 h 379"/>
                  <a:gd name="T96" fmla="*/ 11 w 399"/>
                  <a:gd name="T97" fmla="*/ 235 h 379"/>
                  <a:gd name="T98" fmla="*/ 0 w 399"/>
                  <a:gd name="T99" fmla="*/ 235 h 379"/>
                  <a:gd name="T100" fmla="*/ 0 w 399"/>
                  <a:gd name="T101" fmla="*/ 244 h 379"/>
                  <a:gd name="T102" fmla="*/ 11 w 399"/>
                  <a:gd name="T103" fmla="*/ 244 h 379"/>
                  <a:gd name="T104" fmla="*/ 11 w 399"/>
                  <a:gd name="T105" fmla="*/ 322 h 379"/>
                  <a:gd name="T106" fmla="*/ 0 w 399"/>
                  <a:gd name="T107" fmla="*/ 322 h 379"/>
                  <a:gd name="T108" fmla="*/ 0 w 399"/>
                  <a:gd name="T109" fmla="*/ 331 h 379"/>
                  <a:gd name="T110" fmla="*/ 11 w 399"/>
                  <a:gd name="T111" fmla="*/ 331 h 379"/>
                  <a:gd name="T112" fmla="*/ 11 w 399"/>
                  <a:gd name="T113" fmla="*/ 369 h 379"/>
                  <a:gd name="T114" fmla="*/ 371 w 399"/>
                  <a:gd name="T115" fmla="*/ 369 h 379"/>
                  <a:gd name="T116" fmla="*/ 384 w 399"/>
                  <a:gd name="T117" fmla="*/ 379 h 379"/>
                  <a:gd name="T118" fmla="*/ 399 w 399"/>
                  <a:gd name="T119" fmla="*/ 365 h 379"/>
                  <a:gd name="T120" fmla="*/ 384 w 399"/>
                  <a:gd name="T121" fmla="*/ 35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99" h="379">
                    <a:moveTo>
                      <a:pt x="384" y="350"/>
                    </a:moveTo>
                    <a:cubicBezTo>
                      <a:pt x="378" y="350"/>
                      <a:pt x="373" y="354"/>
                      <a:pt x="371" y="360"/>
                    </a:cubicBezTo>
                    <a:cubicBezTo>
                      <a:pt x="307" y="360"/>
                      <a:pt x="307" y="360"/>
                      <a:pt x="307" y="360"/>
                    </a:cubicBezTo>
                    <a:cubicBezTo>
                      <a:pt x="307" y="349"/>
                      <a:pt x="307" y="349"/>
                      <a:pt x="307" y="349"/>
                    </a:cubicBezTo>
                    <a:cubicBezTo>
                      <a:pt x="297" y="349"/>
                      <a:pt x="297" y="349"/>
                      <a:pt x="297" y="349"/>
                    </a:cubicBezTo>
                    <a:cubicBezTo>
                      <a:pt x="297" y="360"/>
                      <a:pt x="297" y="360"/>
                      <a:pt x="297" y="360"/>
                    </a:cubicBezTo>
                    <a:cubicBezTo>
                      <a:pt x="224" y="360"/>
                      <a:pt x="224" y="360"/>
                      <a:pt x="224" y="360"/>
                    </a:cubicBezTo>
                    <a:cubicBezTo>
                      <a:pt x="224" y="349"/>
                      <a:pt x="224" y="349"/>
                      <a:pt x="224" y="349"/>
                    </a:cubicBezTo>
                    <a:cubicBezTo>
                      <a:pt x="215" y="349"/>
                      <a:pt x="215" y="349"/>
                      <a:pt x="215" y="349"/>
                    </a:cubicBezTo>
                    <a:cubicBezTo>
                      <a:pt x="215" y="360"/>
                      <a:pt x="215" y="360"/>
                      <a:pt x="215" y="360"/>
                    </a:cubicBezTo>
                    <a:cubicBezTo>
                      <a:pt x="141" y="360"/>
                      <a:pt x="141" y="360"/>
                      <a:pt x="141" y="360"/>
                    </a:cubicBezTo>
                    <a:cubicBezTo>
                      <a:pt x="141" y="349"/>
                      <a:pt x="141" y="349"/>
                      <a:pt x="141" y="349"/>
                    </a:cubicBezTo>
                    <a:cubicBezTo>
                      <a:pt x="132" y="349"/>
                      <a:pt x="132" y="349"/>
                      <a:pt x="132" y="349"/>
                    </a:cubicBezTo>
                    <a:cubicBezTo>
                      <a:pt x="132" y="360"/>
                      <a:pt x="132" y="360"/>
                      <a:pt x="132" y="360"/>
                    </a:cubicBezTo>
                    <a:cubicBezTo>
                      <a:pt x="59" y="360"/>
                      <a:pt x="59" y="360"/>
                      <a:pt x="59" y="360"/>
                    </a:cubicBezTo>
                    <a:cubicBezTo>
                      <a:pt x="59" y="349"/>
                      <a:pt x="59" y="349"/>
                      <a:pt x="59" y="349"/>
                    </a:cubicBezTo>
                    <a:cubicBezTo>
                      <a:pt x="49" y="349"/>
                      <a:pt x="49" y="349"/>
                      <a:pt x="49" y="349"/>
                    </a:cubicBezTo>
                    <a:cubicBezTo>
                      <a:pt x="49" y="360"/>
                      <a:pt x="49" y="360"/>
                      <a:pt x="49" y="360"/>
                    </a:cubicBezTo>
                    <a:cubicBezTo>
                      <a:pt x="20" y="360"/>
                      <a:pt x="20" y="360"/>
                      <a:pt x="20" y="360"/>
                    </a:cubicBezTo>
                    <a:cubicBezTo>
                      <a:pt x="20" y="331"/>
                      <a:pt x="20" y="331"/>
                      <a:pt x="20" y="331"/>
                    </a:cubicBezTo>
                    <a:cubicBezTo>
                      <a:pt x="31" y="331"/>
                      <a:pt x="31" y="331"/>
                      <a:pt x="31" y="331"/>
                    </a:cubicBezTo>
                    <a:cubicBezTo>
                      <a:pt x="31" y="322"/>
                      <a:pt x="31" y="322"/>
                      <a:pt x="31" y="322"/>
                    </a:cubicBezTo>
                    <a:cubicBezTo>
                      <a:pt x="20" y="322"/>
                      <a:pt x="20" y="322"/>
                      <a:pt x="20" y="322"/>
                    </a:cubicBezTo>
                    <a:cubicBezTo>
                      <a:pt x="20" y="244"/>
                      <a:pt x="20" y="244"/>
                      <a:pt x="20" y="244"/>
                    </a:cubicBezTo>
                    <a:cubicBezTo>
                      <a:pt x="31" y="244"/>
                      <a:pt x="31" y="244"/>
                      <a:pt x="31" y="244"/>
                    </a:cubicBezTo>
                    <a:cubicBezTo>
                      <a:pt x="31" y="235"/>
                      <a:pt x="31" y="235"/>
                      <a:pt x="31" y="235"/>
                    </a:cubicBezTo>
                    <a:cubicBezTo>
                      <a:pt x="20" y="235"/>
                      <a:pt x="20" y="235"/>
                      <a:pt x="20" y="235"/>
                    </a:cubicBezTo>
                    <a:cubicBezTo>
                      <a:pt x="20" y="157"/>
                      <a:pt x="20" y="157"/>
                      <a:pt x="20" y="157"/>
                    </a:cubicBezTo>
                    <a:cubicBezTo>
                      <a:pt x="31" y="157"/>
                      <a:pt x="31" y="157"/>
                      <a:pt x="31" y="157"/>
                    </a:cubicBezTo>
                    <a:cubicBezTo>
                      <a:pt x="31" y="148"/>
                      <a:pt x="31" y="148"/>
                      <a:pt x="31" y="148"/>
                    </a:cubicBezTo>
                    <a:cubicBezTo>
                      <a:pt x="20" y="148"/>
                      <a:pt x="20" y="148"/>
                      <a:pt x="20" y="148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1" y="61"/>
                      <a:pt x="31" y="61"/>
                      <a:pt x="31" y="6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6" y="26"/>
                      <a:pt x="30" y="21"/>
                      <a:pt x="30" y="14"/>
                    </a:cubicBezTo>
                    <a:cubicBezTo>
                      <a:pt x="30" y="6"/>
                      <a:pt x="24" y="0"/>
                      <a:pt x="16" y="0"/>
                    </a:cubicBezTo>
                    <a:cubicBezTo>
                      <a:pt x="8" y="0"/>
                      <a:pt x="1" y="6"/>
                      <a:pt x="1" y="14"/>
                    </a:cubicBezTo>
                    <a:cubicBezTo>
                      <a:pt x="1" y="21"/>
                      <a:pt x="5" y="26"/>
                      <a:pt x="11" y="28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1" y="70"/>
                      <a:pt x="11" y="70"/>
                      <a:pt x="11" y="70"/>
                    </a:cubicBezTo>
                    <a:cubicBezTo>
                      <a:pt x="11" y="148"/>
                      <a:pt x="11" y="148"/>
                      <a:pt x="11" y="148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11" y="157"/>
                      <a:pt x="11" y="157"/>
                      <a:pt x="11" y="157"/>
                    </a:cubicBezTo>
                    <a:cubicBezTo>
                      <a:pt x="11" y="235"/>
                      <a:pt x="11" y="235"/>
                      <a:pt x="11" y="235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44"/>
                      <a:pt x="0" y="244"/>
                      <a:pt x="0" y="244"/>
                    </a:cubicBezTo>
                    <a:cubicBezTo>
                      <a:pt x="11" y="244"/>
                      <a:pt x="11" y="244"/>
                      <a:pt x="11" y="244"/>
                    </a:cubicBezTo>
                    <a:cubicBezTo>
                      <a:pt x="11" y="322"/>
                      <a:pt x="11" y="322"/>
                      <a:pt x="11" y="322"/>
                    </a:cubicBezTo>
                    <a:cubicBezTo>
                      <a:pt x="0" y="322"/>
                      <a:pt x="0" y="322"/>
                      <a:pt x="0" y="322"/>
                    </a:cubicBezTo>
                    <a:cubicBezTo>
                      <a:pt x="0" y="331"/>
                      <a:pt x="0" y="331"/>
                      <a:pt x="0" y="331"/>
                    </a:cubicBezTo>
                    <a:cubicBezTo>
                      <a:pt x="11" y="331"/>
                      <a:pt x="11" y="331"/>
                      <a:pt x="11" y="331"/>
                    </a:cubicBezTo>
                    <a:cubicBezTo>
                      <a:pt x="11" y="369"/>
                      <a:pt x="11" y="369"/>
                      <a:pt x="11" y="369"/>
                    </a:cubicBezTo>
                    <a:cubicBezTo>
                      <a:pt x="371" y="369"/>
                      <a:pt x="371" y="369"/>
                      <a:pt x="371" y="369"/>
                    </a:cubicBezTo>
                    <a:cubicBezTo>
                      <a:pt x="373" y="375"/>
                      <a:pt x="378" y="379"/>
                      <a:pt x="384" y="379"/>
                    </a:cubicBezTo>
                    <a:cubicBezTo>
                      <a:pt x="392" y="379"/>
                      <a:pt x="399" y="372"/>
                      <a:pt x="399" y="365"/>
                    </a:cubicBezTo>
                    <a:cubicBezTo>
                      <a:pt x="399" y="357"/>
                      <a:pt x="392" y="350"/>
                      <a:pt x="384" y="35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6" name="Freeform 6"/>
              <p:cNvSpPr>
                <a:spLocks/>
              </p:cNvSpPr>
              <p:nvPr/>
            </p:nvSpPr>
            <p:spPr bwMode="auto">
              <a:xfrm>
                <a:off x="4868" y="1594"/>
                <a:ext cx="793" cy="667"/>
              </a:xfrm>
              <a:custGeom>
                <a:avLst/>
                <a:gdLst>
                  <a:gd name="T0" fmla="*/ 206 w 333"/>
                  <a:gd name="T1" fmla="*/ 121 h 280"/>
                  <a:gd name="T2" fmla="*/ 189 w 333"/>
                  <a:gd name="T3" fmla="*/ 104 h 280"/>
                  <a:gd name="T4" fmla="*/ 101 w 333"/>
                  <a:gd name="T5" fmla="*/ 193 h 280"/>
                  <a:gd name="T6" fmla="*/ 80 w 333"/>
                  <a:gd name="T7" fmla="*/ 172 h 280"/>
                  <a:gd name="T8" fmla="*/ 0 w 333"/>
                  <a:gd name="T9" fmla="*/ 252 h 280"/>
                  <a:gd name="T10" fmla="*/ 0 w 333"/>
                  <a:gd name="T11" fmla="*/ 276 h 280"/>
                  <a:gd name="T12" fmla="*/ 8 w 333"/>
                  <a:gd name="T13" fmla="*/ 276 h 280"/>
                  <a:gd name="T14" fmla="*/ 8 w 333"/>
                  <a:gd name="T15" fmla="*/ 280 h 280"/>
                  <a:gd name="T16" fmla="*/ 70 w 333"/>
                  <a:gd name="T17" fmla="*/ 217 h 280"/>
                  <a:gd name="T18" fmla="*/ 115 w 333"/>
                  <a:gd name="T19" fmla="*/ 262 h 280"/>
                  <a:gd name="T20" fmla="*/ 201 w 333"/>
                  <a:gd name="T21" fmla="*/ 176 h 280"/>
                  <a:gd name="T22" fmla="*/ 251 w 333"/>
                  <a:gd name="T23" fmla="*/ 226 h 280"/>
                  <a:gd name="T24" fmla="*/ 333 w 333"/>
                  <a:gd name="T25" fmla="*/ 137 h 280"/>
                  <a:gd name="T26" fmla="*/ 333 w 333"/>
                  <a:gd name="T27" fmla="*/ 0 h 280"/>
                  <a:gd name="T28" fmla="*/ 206 w 333"/>
                  <a:gd name="T29" fmla="*/ 121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3" h="280">
                    <a:moveTo>
                      <a:pt x="206" y="121"/>
                    </a:moveTo>
                    <a:cubicBezTo>
                      <a:pt x="206" y="121"/>
                      <a:pt x="192" y="107"/>
                      <a:pt x="189" y="104"/>
                    </a:cubicBezTo>
                    <a:cubicBezTo>
                      <a:pt x="185" y="108"/>
                      <a:pt x="101" y="193"/>
                      <a:pt x="101" y="193"/>
                    </a:cubicBezTo>
                    <a:cubicBezTo>
                      <a:pt x="101" y="193"/>
                      <a:pt x="84" y="176"/>
                      <a:pt x="80" y="172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76"/>
                      <a:pt x="0" y="276"/>
                      <a:pt x="0" y="276"/>
                    </a:cubicBezTo>
                    <a:cubicBezTo>
                      <a:pt x="4" y="276"/>
                      <a:pt x="8" y="276"/>
                      <a:pt x="8" y="276"/>
                    </a:cubicBezTo>
                    <a:cubicBezTo>
                      <a:pt x="8" y="280"/>
                      <a:pt x="8" y="280"/>
                      <a:pt x="8" y="280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70" y="217"/>
                      <a:pt x="106" y="253"/>
                      <a:pt x="115" y="262"/>
                    </a:cubicBezTo>
                    <a:cubicBezTo>
                      <a:pt x="127" y="251"/>
                      <a:pt x="201" y="176"/>
                      <a:pt x="201" y="176"/>
                    </a:cubicBezTo>
                    <a:cubicBezTo>
                      <a:pt x="201" y="176"/>
                      <a:pt x="240" y="216"/>
                      <a:pt x="251" y="226"/>
                    </a:cubicBezTo>
                    <a:cubicBezTo>
                      <a:pt x="260" y="216"/>
                      <a:pt x="312" y="160"/>
                      <a:pt x="333" y="137"/>
                    </a:cubicBezTo>
                    <a:cubicBezTo>
                      <a:pt x="333" y="0"/>
                      <a:pt x="333" y="0"/>
                      <a:pt x="333" y="0"/>
                    </a:cubicBezTo>
                    <a:lnTo>
                      <a:pt x="206" y="121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4868" y="1563"/>
                <a:ext cx="793" cy="621"/>
              </a:xfrm>
              <a:custGeom>
                <a:avLst/>
                <a:gdLst>
                  <a:gd name="T0" fmla="*/ 491 w 793"/>
                  <a:gd name="T1" fmla="*/ 288 h 621"/>
                  <a:gd name="T2" fmla="*/ 458 w 793"/>
                  <a:gd name="T3" fmla="*/ 252 h 621"/>
                  <a:gd name="T4" fmla="*/ 450 w 793"/>
                  <a:gd name="T5" fmla="*/ 248 h 621"/>
                  <a:gd name="T6" fmla="*/ 446 w 793"/>
                  <a:gd name="T7" fmla="*/ 252 h 621"/>
                  <a:gd name="T8" fmla="*/ 241 w 793"/>
                  <a:gd name="T9" fmla="*/ 457 h 621"/>
                  <a:gd name="T10" fmla="*/ 198 w 793"/>
                  <a:gd name="T11" fmla="*/ 414 h 621"/>
                  <a:gd name="T12" fmla="*/ 191 w 793"/>
                  <a:gd name="T13" fmla="*/ 409 h 621"/>
                  <a:gd name="T14" fmla="*/ 0 w 793"/>
                  <a:gd name="T15" fmla="*/ 600 h 621"/>
                  <a:gd name="T16" fmla="*/ 0 w 793"/>
                  <a:gd name="T17" fmla="*/ 609 h 621"/>
                  <a:gd name="T18" fmla="*/ 0 w 793"/>
                  <a:gd name="T19" fmla="*/ 621 h 621"/>
                  <a:gd name="T20" fmla="*/ 191 w 793"/>
                  <a:gd name="T21" fmla="*/ 431 h 621"/>
                  <a:gd name="T22" fmla="*/ 236 w 793"/>
                  <a:gd name="T23" fmla="*/ 474 h 621"/>
                  <a:gd name="T24" fmla="*/ 241 w 793"/>
                  <a:gd name="T25" fmla="*/ 479 h 621"/>
                  <a:gd name="T26" fmla="*/ 246 w 793"/>
                  <a:gd name="T27" fmla="*/ 474 h 621"/>
                  <a:gd name="T28" fmla="*/ 450 w 793"/>
                  <a:gd name="T29" fmla="*/ 269 h 621"/>
                  <a:gd name="T30" fmla="*/ 486 w 793"/>
                  <a:gd name="T31" fmla="*/ 302 h 621"/>
                  <a:gd name="T32" fmla="*/ 491 w 793"/>
                  <a:gd name="T33" fmla="*/ 307 h 621"/>
                  <a:gd name="T34" fmla="*/ 496 w 793"/>
                  <a:gd name="T35" fmla="*/ 302 h 621"/>
                  <a:gd name="T36" fmla="*/ 793 w 793"/>
                  <a:gd name="T37" fmla="*/ 19 h 621"/>
                  <a:gd name="T38" fmla="*/ 793 w 793"/>
                  <a:gd name="T39" fmla="*/ 0 h 621"/>
                  <a:gd name="T40" fmla="*/ 491 w 793"/>
                  <a:gd name="T41" fmla="*/ 288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93" h="621">
                    <a:moveTo>
                      <a:pt x="491" y="288"/>
                    </a:moveTo>
                    <a:lnTo>
                      <a:pt x="458" y="252"/>
                    </a:lnTo>
                    <a:lnTo>
                      <a:pt x="450" y="248"/>
                    </a:lnTo>
                    <a:lnTo>
                      <a:pt x="446" y="252"/>
                    </a:lnTo>
                    <a:lnTo>
                      <a:pt x="241" y="457"/>
                    </a:lnTo>
                    <a:lnTo>
                      <a:pt x="198" y="414"/>
                    </a:lnTo>
                    <a:lnTo>
                      <a:pt x="191" y="409"/>
                    </a:lnTo>
                    <a:lnTo>
                      <a:pt x="0" y="600"/>
                    </a:lnTo>
                    <a:lnTo>
                      <a:pt x="0" y="609"/>
                    </a:lnTo>
                    <a:lnTo>
                      <a:pt x="0" y="621"/>
                    </a:lnTo>
                    <a:lnTo>
                      <a:pt x="191" y="431"/>
                    </a:lnTo>
                    <a:lnTo>
                      <a:pt x="236" y="474"/>
                    </a:lnTo>
                    <a:lnTo>
                      <a:pt x="241" y="479"/>
                    </a:lnTo>
                    <a:lnTo>
                      <a:pt x="246" y="474"/>
                    </a:lnTo>
                    <a:lnTo>
                      <a:pt x="450" y="269"/>
                    </a:lnTo>
                    <a:lnTo>
                      <a:pt x="486" y="302"/>
                    </a:lnTo>
                    <a:lnTo>
                      <a:pt x="491" y="307"/>
                    </a:lnTo>
                    <a:lnTo>
                      <a:pt x="496" y="302"/>
                    </a:lnTo>
                    <a:lnTo>
                      <a:pt x="793" y="19"/>
                    </a:lnTo>
                    <a:lnTo>
                      <a:pt x="793" y="0"/>
                    </a:lnTo>
                    <a:lnTo>
                      <a:pt x="491" y="288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4868" y="1984"/>
                <a:ext cx="793" cy="360"/>
              </a:xfrm>
              <a:custGeom>
                <a:avLst/>
                <a:gdLst>
                  <a:gd name="T0" fmla="*/ 251 w 333"/>
                  <a:gd name="T1" fmla="*/ 89 h 151"/>
                  <a:gd name="T2" fmla="*/ 201 w 333"/>
                  <a:gd name="T3" fmla="*/ 39 h 151"/>
                  <a:gd name="T4" fmla="*/ 115 w 333"/>
                  <a:gd name="T5" fmla="*/ 125 h 151"/>
                  <a:gd name="T6" fmla="*/ 70 w 333"/>
                  <a:gd name="T7" fmla="*/ 80 h 151"/>
                  <a:gd name="T8" fmla="*/ 0 w 333"/>
                  <a:gd name="T9" fmla="*/ 150 h 151"/>
                  <a:gd name="T10" fmla="*/ 0 w 333"/>
                  <a:gd name="T11" fmla="*/ 151 h 151"/>
                  <a:gd name="T12" fmla="*/ 13 w 333"/>
                  <a:gd name="T13" fmla="*/ 151 h 151"/>
                  <a:gd name="T14" fmla="*/ 13 w 333"/>
                  <a:gd name="T15" fmla="*/ 140 h 151"/>
                  <a:gd name="T16" fmla="*/ 35 w 333"/>
                  <a:gd name="T17" fmla="*/ 140 h 151"/>
                  <a:gd name="T18" fmla="*/ 35 w 333"/>
                  <a:gd name="T19" fmla="*/ 151 h 151"/>
                  <a:gd name="T20" fmla="*/ 96 w 333"/>
                  <a:gd name="T21" fmla="*/ 151 h 151"/>
                  <a:gd name="T22" fmla="*/ 96 w 333"/>
                  <a:gd name="T23" fmla="*/ 140 h 151"/>
                  <a:gd name="T24" fmla="*/ 118 w 333"/>
                  <a:gd name="T25" fmla="*/ 140 h 151"/>
                  <a:gd name="T26" fmla="*/ 118 w 333"/>
                  <a:gd name="T27" fmla="*/ 151 h 151"/>
                  <a:gd name="T28" fmla="*/ 178 w 333"/>
                  <a:gd name="T29" fmla="*/ 151 h 151"/>
                  <a:gd name="T30" fmla="*/ 178 w 333"/>
                  <a:gd name="T31" fmla="*/ 140 h 151"/>
                  <a:gd name="T32" fmla="*/ 200 w 333"/>
                  <a:gd name="T33" fmla="*/ 140 h 151"/>
                  <a:gd name="T34" fmla="*/ 200 w 333"/>
                  <a:gd name="T35" fmla="*/ 151 h 151"/>
                  <a:gd name="T36" fmla="*/ 261 w 333"/>
                  <a:gd name="T37" fmla="*/ 151 h 151"/>
                  <a:gd name="T38" fmla="*/ 261 w 333"/>
                  <a:gd name="T39" fmla="*/ 140 h 151"/>
                  <a:gd name="T40" fmla="*/ 283 w 333"/>
                  <a:gd name="T41" fmla="*/ 140 h 151"/>
                  <a:gd name="T42" fmla="*/ 283 w 333"/>
                  <a:gd name="T43" fmla="*/ 151 h 151"/>
                  <a:gd name="T44" fmla="*/ 333 w 333"/>
                  <a:gd name="T45" fmla="*/ 151 h 151"/>
                  <a:gd name="T46" fmla="*/ 333 w 333"/>
                  <a:gd name="T47" fmla="*/ 0 h 151"/>
                  <a:gd name="T48" fmla="*/ 251 w 333"/>
                  <a:gd name="T49" fmla="*/ 8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33" h="151">
                    <a:moveTo>
                      <a:pt x="251" y="89"/>
                    </a:moveTo>
                    <a:cubicBezTo>
                      <a:pt x="251" y="89"/>
                      <a:pt x="205" y="43"/>
                      <a:pt x="201" y="39"/>
                    </a:cubicBezTo>
                    <a:cubicBezTo>
                      <a:pt x="197" y="43"/>
                      <a:pt x="115" y="125"/>
                      <a:pt x="115" y="125"/>
                    </a:cubicBezTo>
                    <a:cubicBezTo>
                      <a:pt x="115" y="125"/>
                      <a:pt x="75" y="84"/>
                      <a:pt x="70" y="80"/>
                    </a:cubicBezTo>
                    <a:cubicBezTo>
                      <a:pt x="0" y="150"/>
                      <a:pt x="0" y="150"/>
                      <a:pt x="0" y="150"/>
                    </a:cubicBezTo>
                    <a:cubicBezTo>
                      <a:pt x="0" y="151"/>
                      <a:pt x="0" y="151"/>
                      <a:pt x="0" y="151"/>
                    </a:cubicBezTo>
                    <a:cubicBezTo>
                      <a:pt x="13" y="151"/>
                      <a:pt x="13" y="151"/>
                      <a:pt x="13" y="151"/>
                    </a:cubicBezTo>
                    <a:cubicBezTo>
                      <a:pt x="13" y="148"/>
                      <a:pt x="13" y="140"/>
                      <a:pt x="13" y="140"/>
                    </a:cubicBezTo>
                    <a:cubicBezTo>
                      <a:pt x="35" y="140"/>
                      <a:pt x="35" y="140"/>
                      <a:pt x="35" y="140"/>
                    </a:cubicBezTo>
                    <a:cubicBezTo>
                      <a:pt x="35" y="140"/>
                      <a:pt x="35" y="148"/>
                      <a:pt x="35" y="151"/>
                    </a:cubicBezTo>
                    <a:cubicBezTo>
                      <a:pt x="96" y="151"/>
                      <a:pt x="96" y="151"/>
                      <a:pt x="96" y="151"/>
                    </a:cubicBezTo>
                    <a:cubicBezTo>
                      <a:pt x="96" y="148"/>
                      <a:pt x="96" y="140"/>
                      <a:pt x="96" y="140"/>
                    </a:cubicBezTo>
                    <a:cubicBezTo>
                      <a:pt x="118" y="140"/>
                      <a:pt x="118" y="140"/>
                      <a:pt x="118" y="140"/>
                    </a:cubicBezTo>
                    <a:cubicBezTo>
                      <a:pt x="118" y="140"/>
                      <a:pt x="118" y="148"/>
                      <a:pt x="118" y="151"/>
                    </a:cubicBezTo>
                    <a:cubicBezTo>
                      <a:pt x="178" y="151"/>
                      <a:pt x="178" y="151"/>
                      <a:pt x="178" y="151"/>
                    </a:cubicBezTo>
                    <a:cubicBezTo>
                      <a:pt x="178" y="148"/>
                      <a:pt x="178" y="140"/>
                      <a:pt x="178" y="140"/>
                    </a:cubicBezTo>
                    <a:cubicBezTo>
                      <a:pt x="200" y="140"/>
                      <a:pt x="200" y="140"/>
                      <a:pt x="200" y="140"/>
                    </a:cubicBezTo>
                    <a:cubicBezTo>
                      <a:pt x="200" y="140"/>
                      <a:pt x="200" y="148"/>
                      <a:pt x="200" y="151"/>
                    </a:cubicBezTo>
                    <a:cubicBezTo>
                      <a:pt x="261" y="151"/>
                      <a:pt x="261" y="151"/>
                      <a:pt x="261" y="151"/>
                    </a:cubicBezTo>
                    <a:cubicBezTo>
                      <a:pt x="261" y="148"/>
                      <a:pt x="261" y="140"/>
                      <a:pt x="261" y="140"/>
                    </a:cubicBezTo>
                    <a:cubicBezTo>
                      <a:pt x="283" y="140"/>
                      <a:pt x="283" y="140"/>
                      <a:pt x="283" y="140"/>
                    </a:cubicBezTo>
                    <a:cubicBezTo>
                      <a:pt x="283" y="140"/>
                      <a:pt x="283" y="148"/>
                      <a:pt x="283" y="151"/>
                    </a:cubicBezTo>
                    <a:cubicBezTo>
                      <a:pt x="333" y="151"/>
                      <a:pt x="333" y="151"/>
                      <a:pt x="333" y="151"/>
                    </a:cubicBezTo>
                    <a:cubicBezTo>
                      <a:pt x="333" y="0"/>
                      <a:pt x="333" y="0"/>
                      <a:pt x="333" y="0"/>
                    </a:cubicBezTo>
                    <a:lnTo>
                      <a:pt x="251" y="89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4868" y="1951"/>
                <a:ext cx="793" cy="381"/>
              </a:xfrm>
              <a:custGeom>
                <a:avLst/>
                <a:gdLst>
                  <a:gd name="T0" fmla="*/ 598 w 793"/>
                  <a:gd name="T1" fmla="*/ 212 h 381"/>
                  <a:gd name="T2" fmla="*/ 479 w 793"/>
                  <a:gd name="T3" fmla="*/ 95 h 381"/>
                  <a:gd name="T4" fmla="*/ 474 w 793"/>
                  <a:gd name="T5" fmla="*/ 100 h 381"/>
                  <a:gd name="T6" fmla="*/ 274 w 793"/>
                  <a:gd name="T7" fmla="*/ 300 h 381"/>
                  <a:gd name="T8" fmla="*/ 167 w 793"/>
                  <a:gd name="T9" fmla="*/ 193 h 381"/>
                  <a:gd name="T10" fmla="*/ 0 w 793"/>
                  <a:gd name="T11" fmla="*/ 360 h 381"/>
                  <a:gd name="T12" fmla="*/ 0 w 793"/>
                  <a:gd name="T13" fmla="*/ 369 h 381"/>
                  <a:gd name="T14" fmla="*/ 0 w 793"/>
                  <a:gd name="T15" fmla="*/ 381 h 381"/>
                  <a:gd name="T16" fmla="*/ 167 w 793"/>
                  <a:gd name="T17" fmla="*/ 212 h 381"/>
                  <a:gd name="T18" fmla="*/ 274 w 793"/>
                  <a:gd name="T19" fmla="*/ 319 h 381"/>
                  <a:gd name="T20" fmla="*/ 281 w 793"/>
                  <a:gd name="T21" fmla="*/ 314 h 381"/>
                  <a:gd name="T22" fmla="*/ 479 w 793"/>
                  <a:gd name="T23" fmla="*/ 117 h 381"/>
                  <a:gd name="T24" fmla="*/ 593 w 793"/>
                  <a:gd name="T25" fmla="*/ 229 h 381"/>
                  <a:gd name="T26" fmla="*/ 598 w 793"/>
                  <a:gd name="T27" fmla="*/ 233 h 381"/>
                  <a:gd name="T28" fmla="*/ 603 w 793"/>
                  <a:gd name="T29" fmla="*/ 229 h 381"/>
                  <a:gd name="T30" fmla="*/ 793 w 793"/>
                  <a:gd name="T31" fmla="*/ 24 h 381"/>
                  <a:gd name="T32" fmla="*/ 793 w 793"/>
                  <a:gd name="T33" fmla="*/ 0 h 381"/>
                  <a:gd name="T34" fmla="*/ 598 w 793"/>
                  <a:gd name="T35" fmla="*/ 212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93" h="381">
                    <a:moveTo>
                      <a:pt x="598" y="212"/>
                    </a:moveTo>
                    <a:lnTo>
                      <a:pt x="479" y="95"/>
                    </a:lnTo>
                    <a:lnTo>
                      <a:pt x="474" y="100"/>
                    </a:lnTo>
                    <a:lnTo>
                      <a:pt x="274" y="300"/>
                    </a:lnTo>
                    <a:lnTo>
                      <a:pt x="167" y="193"/>
                    </a:lnTo>
                    <a:lnTo>
                      <a:pt x="0" y="360"/>
                    </a:lnTo>
                    <a:lnTo>
                      <a:pt x="0" y="369"/>
                    </a:lnTo>
                    <a:lnTo>
                      <a:pt x="0" y="381"/>
                    </a:lnTo>
                    <a:lnTo>
                      <a:pt x="167" y="212"/>
                    </a:lnTo>
                    <a:lnTo>
                      <a:pt x="274" y="319"/>
                    </a:lnTo>
                    <a:lnTo>
                      <a:pt x="281" y="314"/>
                    </a:lnTo>
                    <a:lnTo>
                      <a:pt x="479" y="117"/>
                    </a:lnTo>
                    <a:lnTo>
                      <a:pt x="593" y="229"/>
                    </a:lnTo>
                    <a:lnTo>
                      <a:pt x="598" y="233"/>
                    </a:lnTo>
                    <a:lnTo>
                      <a:pt x="603" y="229"/>
                    </a:lnTo>
                    <a:lnTo>
                      <a:pt x="793" y="24"/>
                    </a:lnTo>
                    <a:lnTo>
                      <a:pt x="793" y="0"/>
                    </a:lnTo>
                    <a:lnTo>
                      <a:pt x="598" y="212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5" name="Group 12"/>
            <p:cNvGrpSpPr>
              <a:grpSpLocks noChangeAspect="1"/>
            </p:cNvGrpSpPr>
            <p:nvPr/>
          </p:nvGrpSpPr>
          <p:grpSpPr bwMode="auto">
            <a:xfrm>
              <a:off x="2641103" y="3855164"/>
              <a:ext cx="591336" cy="566092"/>
              <a:chOff x="851" y="1961"/>
              <a:chExt cx="773" cy="740"/>
            </a:xfrm>
            <a:solidFill>
              <a:srgbClr val="FFB850"/>
            </a:solidFill>
          </p:grpSpPr>
          <p:sp>
            <p:nvSpPr>
              <p:cNvPr id="39" name="Freeform 13"/>
              <p:cNvSpPr>
                <a:spLocks noEditPoints="1"/>
              </p:cNvSpPr>
              <p:nvPr/>
            </p:nvSpPr>
            <p:spPr bwMode="auto">
              <a:xfrm>
                <a:off x="851" y="2424"/>
                <a:ext cx="277" cy="277"/>
              </a:xfrm>
              <a:custGeom>
                <a:avLst/>
                <a:gdLst>
                  <a:gd name="T0" fmla="*/ 116 w 116"/>
                  <a:gd name="T1" fmla="*/ 67 h 116"/>
                  <a:gd name="T2" fmla="*/ 116 w 116"/>
                  <a:gd name="T3" fmla="*/ 49 h 116"/>
                  <a:gd name="T4" fmla="*/ 106 w 116"/>
                  <a:gd name="T5" fmla="*/ 49 h 116"/>
                  <a:gd name="T6" fmla="*/ 98 w 116"/>
                  <a:gd name="T7" fmla="*/ 31 h 116"/>
                  <a:gd name="T8" fmla="*/ 106 w 116"/>
                  <a:gd name="T9" fmla="*/ 23 h 116"/>
                  <a:gd name="T10" fmla="*/ 93 w 116"/>
                  <a:gd name="T11" fmla="*/ 10 h 116"/>
                  <a:gd name="T12" fmla="*/ 85 w 116"/>
                  <a:gd name="T13" fmla="*/ 18 h 116"/>
                  <a:gd name="T14" fmla="*/ 67 w 116"/>
                  <a:gd name="T15" fmla="*/ 11 h 116"/>
                  <a:gd name="T16" fmla="*/ 67 w 116"/>
                  <a:gd name="T17" fmla="*/ 0 h 116"/>
                  <a:gd name="T18" fmla="*/ 49 w 116"/>
                  <a:gd name="T19" fmla="*/ 0 h 116"/>
                  <a:gd name="T20" fmla="*/ 49 w 116"/>
                  <a:gd name="T21" fmla="*/ 11 h 116"/>
                  <a:gd name="T22" fmla="*/ 31 w 116"/>
                  <a:gd name="T23" fmla="*/ 18 h 116"/>
                  <a:gd name="T24" fmla="*/ 23 w 116"/>
                  <a:gd name="T25" fmla="*/ 10 h 116"/>
                  <a:gd name="T26" fmla="*/ 10 w 116"/>
                  <a:gd name="T27" fmla="*/ 23 h 116"/>
                  <a:gd name="T28" fmla="*/ 18 w 116"/>
                  <a:gd name="T29" fmla="*/ 31 h 116"/>
                  <a:gd name="T30" fmla="*/ 11 w 116"/>
                  <a:gd name="T31" fmla="*/ 49 h 116"/>
                  <a:gd name="T32" fmla="*/ 0 w 116"/>
                  <a:gd name="T33" fmla="*/ 49 h 116"/>
                  <a:gd name="T34" fmla="*/ 0 w 116"/>
                  <a:gd name="T35" fmla="*/ 67 h 116"/>
                  <a:gd name="T36" fmla="*/ 11 w 116"/>
                  <a:gd name="T37" fmla="*/ 67 h 116"/>
                  <a:gd name="T38" fmla="*/ 18 w 116"/>
                  <a:gd name="T39" fmla="*/ 85 h 116"/>
                  <a:gd name="T40" fmla="*/ 10 w 116"/>
                  <a:gd name="T41" fmla="*/ 93 h 116"/>
                  <a:gd name="T42" fmla="*/ 23 w 116"/>
                  <a:gd name="T43" fmla="*/ 106 h 116"/>
                  <a:gd name="T44" fmla="*/ 31 w 116"/>
                  <a:gd name="T45" fmla="*/ 98 h 116"/>
                  <a:gd name="T46" fmla="*/ 49 w 116"/>
                  <a:gd name="T47" fmla="*/ 106 h 116"/>
                  <a:gd name="T48" fmla="*/ 49 w 116"/>
                  <a:gd name="T49" fmla="*/ 116 h 116"/>
                  <a:gd name="T50" fmla="*/ 67 w 116"/>
                  <a:gd name="T51" fmla="*/ 116 h 116"/>
                  <a:gd name="T52" fmla="*/ 67 w 116"/>
                  <a:gd name="T53" fmla="*/ 106 h 116"/>
                  <a:gd name="T54" fmla="*/ 85 w 116"/>
                  <a:gd name="T55" fmla="*/ 98 h 116"/>
                  <a:gd name="T56" fmla="*/ 93 w 116"/>
                  <a:gd name="T57" fmla="*/ 106 h 116"/>
                  <a:gd name="T58" fmla="*/ 106 w 116"/>
                  <a:gd name="T59" fmla="*/ 93 h 116"/>
                  <a:gd name="T60" fmla="*/ 98 w 116"/>
                  <a:gd name="T61" fmla="*/ 85 h 116"/>
                  <a:gd name="T62" fmla="*/ 106 w 116"/>
                  <a:gd name="T63" fmla="*/ 67 h 116"/>
                  <a:gd name="T64" fmla="*/ 116 w 116"/>
                  <a:gd name="T65" fmla="*/ 67 h 116"/>
                  <a:gd name="T66" fmla="*/ 58 w 116"/>
                  <a:gd name="T67" fmla="*/ 88 h 116"/>
                  <a:gd name="T68" fmla="*/ 28 w 116"/>
                  <a:gd name="T69" fmla="*/ 58 h 116"/>
                  <a:gd name="T70" fmla="*/ 58 w 116"/>
                  <a:gd name="T71" fmla="*/ 28 h 116"/>
                  <a:gd name="T72" fmla="*/ 88 w 116"/>
                  <a:gd name="T73" fmla="*/ 58 h 116"/>
                  <a:gd name="T74" fmla="*/ 58 w 116"/>
                  <a:gd name="T75" fmla="*/ 8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6" h="116">
                    <a:moveTo>
                      <a:pt x="116" y="67"/>
                    </a:moveTo>
                    <a:cubicBezTo>
                      <a:pt x="116" y="49"/>
                      <a:pt x="116" y="49"/>
                      <a:pt x="116" y="49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04" y="42"/>
                      <a:pt x="102" y="36"/>
                      <a:pt x="98" y="31"/>
                    </a:cubicBezTo>
                    <a:cubicBezTo>
                      <a:pt x="106" y="23"/>
                      <a:pt x="106" y="23"/>
                      <a:pt x="106" y="23"/>
                    </a:cubicBezTo>
                    <a:cubicBezTo>
                      <a:pt x="93" y="10"/>
                      <a:pt x="93" y="10"/>
                      <a:pt x="93" y="10"/>
                    </a:cubicBezTo>
                    <a:cubicBezTo>
                      <a:pt x="85" y="18"/>
                      <a:pt x="85" y="18"/>
                      <a:pt x="85" y="18"/>
                    </a:cubicBezTo>
                    <a:cubicBezTo>
                      <a:pt x="80" y="14"/>
                      <a:pt x="74" y="12"/>
                      <a:pt x="67" y="11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2" y="12"/>
                      <a:pt x="36" y="14"/>
                      <a:pt x="31" y="18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8" y="31"/>
                      <a:pt x="18" y="31"/>
                      <a:pt x="18" y="31"/>
                    </a:cubicBezTo>
                    <a:cubicBezTo>
                      <a:pt x="14" y="36"/>
                      <a:pt x="12" y="42"/>
                      <a:pt x="11" y="4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11" y="67"/>
                      <a:pt x="11" y="67"/>
                      <a:pt x="11" y="67"/>
                    </a:cubicBezTo>
                    <a:cubicBezTo>
                      <a:pt x="12" y="74"/>
                      <a:pt x="14" y="80"/>
                      <a:pt x="18" y="85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23" y="106"/>
                      <a:pt x="23" y="106"/>
                      <a:pt x="23" y="106"/>
                    </a:cubicBezTo>
                    <a:cubicBezTo>
                      <a:pt x="31" y="98"/>
                      <a:pt x="31" y="98"/>
                      <a:pt x="31" y="98"/>
                    </a:cubicBezTo>
                    <a:cubicBezTo>
                      <a:pt x="36" y="102"/>
                      <a:pt x="42" y="104"/>
                      <a:pt x="49" y="106"/>
                    </a:cubicBezTo>
                    <a:cubicBezTo>
                      <a:pt x="49" y="116"/>
                      <a:pt x="49" y="116"/>
                      <a:pt x="49" y="116"/>
                    </a:cubicBezTo>
                    <a:cubicBezTo>
                      <a:pt x="67" y="116"/>
                      <a:pt x="67" y="116"/>
                      <a:pt x="67" y="116"/>
                    </a:cubicBezTo>
                    <a:cubicBezTo>
                      <a:pt x="67" y="106"/>
                      <a:pt x="67" y="106"/>
                      <a:pt x="67" y="106"/>
                    </a:cubicBezTo>
                    <a:cubicBezTo>
                      <a:pt x="74" y="104"/>
                      <a:pt x="80" y="102"/>
                      <a:pt x="85" y="98"/>
                    </a:cubicBezTo>
                    <a:cubicBezTo>
                      <a:pt x="93" y="106"/>
                      <a:pt x="93" y="106"/>
                      <a:pt x="93" y="106"/>
                    </a:cubicBezTo>
                    <a:cubicBezTo>
                      <a:pt x="106" y="93"/>
                      <a:pt x="106" y="93"/>
                      <a:pt x="106" y="93"/>
                    </a:cubicBezTo>
                    <a:cubicBezTo>
                      <a:pt x="98" y="85"/>
                      <a:pt x="98" y="85"/>
                      <a:pt x="98" y="85"/>
                    </a:cubicBezTo>
                    <a:cubicBezTo>
                      <a:pt x="102" y="80"/>
                      <a:pt x="104" y="74"/>
                      <a:pt x="106" y="67"/>
                    </a:cubicBezTo>
                    <a:lnTo>
                      <a:pt x="116" y="67"/>
                    </a:lnTo>
                    <a:close/>
                    <a:moveTo>
                      <a:pt x="58" y="88"/>
                    </a:moveTo>
                    <a:cubicBezTo>
                      <a:pt x="41" y="88"/>
                      <a:pt x="28" y="75"/>
                      <a:pt x="28" y="58"/>
                    </a:cubicBezTo>
                    <a:cubicBezTo>
                      <a:pt x="28" y="41"/>
                      <a:pt x="41" y="28"/>
                      <a:pt x="58" y="28"/>
                    </a:cubicBezTo>
                    <a:cubicBezTo>
                      <a:pt x="75" y="28"/>
                      <a:pt x="88" y="41"/>
                      <a:pt x="88" y="58"/>
                    </a:cubicBezTo>
                    <a:cubicBezTo>
                      <a:pt x="88" y="75"/>
                      <a:pt x="75" y="88"/>
                      <a:pt x="58" y="8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0" name="Freeform 14"/>
              <p:cNvSpPr>
                <a:spLocks noEditPoints="1"/>
              </p:cNvSpPr>
              <p:nvPr/>
            </p:nvSpPr>
            <p:spPr bwMode="auto">
              <a:xfrm>
                <a:off x="1202" y="2424"/>
                <a:ext cx="279" cy="277"/>
              </a:xfrm>
              <a:custGeom>
                <a:avLst/>
                <a:gdLst>
                  <a:gd name="T0" fmla="*/ 117 w 117"/>
                  <a:gd name="T1" fmla="*/ 67 h 116"/>
                  <a:gd name="T2" fmla="*/ 117 w 117"/>
                  <a:gd name="T3" fmla="*/ 49 h 116"/>
                  <a:gd name="T4" fmla="*/ 106 w 117"/>
                  <a:gd name="T5" fmla="*/ 49 h 116"/>
                  <a:gd name="T6" fmla="*/ 98 w 117"/>
                  <a:gd name="T7" fmla="*/ 31 h 116"/>
                  <a:gd name="T8" fmla="*/ 106 w 117"/>
                  <a:gd name="T9" fmla="*/ 23 h 116"/>
                  <a:gd name="T10" fmla="*/ 93 w 117"/>
                  <a:gd name="T11" fmla="*/ 10 h 116"/>
                  <a:gd name="T12" fmla="*/ 86 w 117"/>
                  <a:gd name="T13" fmla="*/ 18 h 116"/>
                  <a:gd name="T14" fmla="*/ 67 w 117"/>
                  <a:gd name="T15" fmla="*/ 11 h 116"/>
                  <a:gd name="T16" fmla="*/ 67 w 117"/>
                  <a:gd name="T17" fmla="*/ 0 h 116"/>
                  <a:gd name="T18" fmla="*/ 49 w 117"/>
                  <a:gd name="T19" fmla="*/ 0 h 116"/>
                  <a:gd name="T20" fmla="*/ 49 w 117"/>
                  <a:gd name="T21" fmla="*/ 11 h 116"/>
                  <a:gd name="T22" fmla="*/ 31 w 117"/>
                  <a:gd name="T23" fmla="*/ 18 h 116"/>
                  <a:gd name="T24" fmla="*/ 24 w 117"/>
                  <a:gd name="T25" fmla="*/ 10 h 116"/>
                  <a:gd name="T26" fmla="*/ 11 w 117"/>
                  <a:gd name="T27" fmla="*/ 23 h 116"/>
                  <a:gd name="T28" fmla="*/ 18 w 117"/>
                  <a:gd name="T29" fmla="*/ 31 h 116"/>
                  <a:gd name="T30" fmla="*/ 11 w 117"/>
                  <a:gd name="T31" fmla="*/ 49 h 116"/>
                  <a:gd name="T32" fmla="*/ 0 w 117"/>
                  <a:gd name="T33" fmla="*/ 49 h 116"/>
                  <a:gd name="T34" fmla="*/ 0 w 117"/>
                  <a:gd name="T35" fmla="*/ 67 h 116"/>
                  <a:gd name="T36" fmla="*/ 11 w 117"/>
                  <a:gd name="T37" fmla="*/ 67 h 116"/>
                  <a:gd name="T38" fmla="*/ 18 w 117"/>
                  <a:gd name="T39" fmla="*/ 85 h 116"/>
                  <a:gd name="T40" fmla="*/ 11 w 117"/>
                  <a:gd name="T41" fmla="*/ 93 h 116"/>
                  <a:gd name="T42" fmla="*/ 24 w 117"/>
                  <a:gd name="T43" fmla="*/ 106 h 116"/>
                  <a:gd name="T44" fmla="*/ 31 w 117"/>
                  <a:gd name="T45" fmla="*/ 98 h 116"/>
                  <a:gd name="T46" fmla="*/ 49 w 117"/>
                  <a:gd name="T47" fmla="*/ 106 h 116"/>
                  <a:gd name="T48" fmla="*/ 49 w 117"/>
                  <a:gd name="T49" fmla="*/ 116 h 116"/>
                  <a:gd name="T50" fmla="*/ 67 w 117"/>
                  <a:gd name="T51" fmla="*/ 116 h 116"/>
                  <a:gd name="T52" fmla="*/ 67 w 117"/>
                  <a:gd name="T53" fmla="*/ 106 h 116"/>
                  <a:gd name="T54" fmla="*/ 86 w 117"/>
                  <a:gd name="T55" fmla="*/ 98 h 116"/>
                  <a:gd name="T56" fmla="*/ 93 w 117"/>
                  <a:gd name="T57" fmla="*/ 106 h 116"/>
                  <a:gd name="T58" fmla="*/ 106 w 117"/>
                  <a:gd name="T59" fmla="*/ 93 h 116"/>
                  <a:gd name="T60" fmla="*/ 98 w 117"/>
                  <a:gd name="T61" fmla="*/ 85 h 116"/>
                  <a:gd name="T62" fmla="*/ 106 w 117"/>
                  <a:gd name="T63" fmla="*/ 67 h 116"/>
                  <a:gd name="T64" fmla="*/ 117 w 117"/>
                  <a:gd name="T65" fmla="*/ 67 h 116"/>
                  <a:gd name="T66" fmla="*/ 58 w 117"/>
                  <a:gd name="T67" fmla="*/ 88 h 116"/>
                  <a:gd name="T68" fmla="*/ 28 w 117"/>
                  <a:gd name="T69" fmla="*/ 58 h 116"/>
                  <a:gd name="T70" fmla="*/ 58 w 117"/>
                  <a:gd name="T71" fmla="*/ 28 h 116"/>
                  <a:gd name="T72" fmla="*/ 89 w 117"/>
                  <a:gd name="T73" fmla="*/ 58 h 116"/>
                  <a:gd name="T74" fmla="*/ 58 w 117"/>
                  <a:gd name="T75" fmla="*/ 8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7" h="116">
                    <a:moveTo>
                      <a:pt x="117" y="67"/>
                    </a:moveTo>
                    <a:cubicBezTo>
                      <a:pt x="117" y="49"/>
                      <a:pt x="117" y="49"/>
                      <a:pt x="117" y="49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05" y="42"/>
                      <a:pt x="102" y="36"/>
                      <a:pt x="98" y="31"/>
                    </a:cubicBezTo>
                    <a:cubicBezTo>
                      <a:pt x="106" y="23"/>
                      <a:pt x="106" y="23"/>
                      <a:pt x="106" y="23"/>
                    </a:cubicBezTo>
                    <a:cubicBezTo>
                      <a:pt x="93" y="10"/>
                      <a:pt x="93" y="10"/>
                      <a:pt x="93" y="10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0" y="14"/>
                      <a:pt x="74" y="12"/>
                      <a:pt x="67" y="11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3" y="12"/>
                      <a:pt x="37" y="14"/>
                      <a:pt x="31" y="18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8" y="31"/>
                      <a:pt x="18" y="31"/>
                      <a:pt x="18" y="31"/>
                    </a:cubicBezTo>
                    <a:cubicBezTo>
                      <a:pt x="15" y="36"/>
                      <a:pt x="12" y="42"/>
                      <a:pt x="11" y="4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11" y="67"/>
                      <a:pt x="11" y="67"/>
                      <a:pt x="11" y="67"/>
                    </a:cubicBezTo>
                    <a:cubicBezTo>
                      <a:pt x="12" y="74"/>
                      <a:pt x="15" y="80"/>
                      <a:pt x="18" y="85"/>
                    </a:cubicBezTo>
                    <a:cubicBezTo>
                      <a:pt x="11" y="93"/>
                      <a:pt x="11" y="93"/>
                      <a:pt x="11" y="93"/>
                    </a:cubicBezTo>
                    <a:cubicBezTo>
                      <a:pt x="24" y="106"/>
                      <a:pt x="24" y="106"/>
                      <a:pt x="24" y="106"/>
                    </a:cubicBezTo>
                    <a:cubicBezTo>
                      <a:pt x="31" y="98"/>
                      <a:pt x="31" y="98"/>
                      <a:pt x="31" y="98"/>
                    </a:cubicBezTo>
                    <a:cubicBezTo>
                      <a:pt x="37" y="102"/>
                      <a:pt x="43" y="104"/>
                      <a:pt x="49" y="106"/>
                    </a:cubicBezTo>
                    <a:cubicBezTo>
                      <a:pt x="49" y="116"/>
                      <a:pt x="49" y="116"/>
                      <a:pt x="49" y="116"/>
                    </a:cubicBezTo>
                    <a:cubicBezTo>
                      <a:pt x="67" y="116"/>
                      <a:pt x="67" y="116"/>
                      <a:pt x="67" y="116"/>
                    </a:cubicBezTo>
                    <a:cubicBezTo>
                      <a:pt x="67" y="106"/>
                      <a:pt x="67" y="106"/>
                      <a:pt x="67" y="106"/>
                    </a:cubicBezTo>
                    <a:cubicBezTo>
                      <a:pt x="74" y="104"/>
                      <a:pt x="80" y="102"/>
                      <a:pt x="86" y="98"/>
                    </a:cubicBezTo>
                    <a:cubicBezTo>
                      <a:pt x="93" y="106"/>
                      <a:pt x="93" y="106"/>
                      <a:pt x="93" y="106"/>
                    </a:cubicBezTo>
                    <a:cubicBezTo>
                      <a:pt x="106" y="93"/>
                      <a:pt x="106" y="93"/>
                      <a:pt x="106" y="93"/>
                    </a:cubicBezTo>
                    <a:cubicBezTo>
                      <a:pt x="98" y="85"/>
                      <a:pt x="98" y="85"/>
                      <a:pt x="98" y="85"/>
                    </a:cubicBezTo>
                    <a:cubicBezTo>
                      <a:pt x="102" y="80"/>
                      <a:pt x="105" y="74"/>
                      <a:pt x="106" y="67"/>
                    </a:cubicBezTo>
                    <a:lnTo>
                      <a:pt x="117" y="67"/>
                    </a:lnTo>
                    <a:close/>
                    <a:moveTo>
                      <a:pt x="58" y="88"/>
                    </a:moveTo>
                    <a:cubicBezTo>
                      <a:pt x="42" y="88"/>
                      <a:pt x="28" y="75"/>
                      <a:pt x="28" y="58"/>
                    </a:cubicBezTo>
                    <a:cubicBezTo>
                      <a:pt x="28" y="41"/>
                      <a:pt x="42" y="28"/>
                      <a:pt x="58" y="28"/>
                    </a:cubicBezTo>
                    <a:cubicBezTo>
                      <a:pt x="75" y="28"/>
                      <a:pt x="89" y="41"/>
                      <a:pt x="89" y="58"/>
                    </a:cubicBezTo>
                    <a:cubicBezTo>
                      <a:pt x="89" y="75"/>
                      <a:pt x="75" y="88"/>
                      <a:pt x="58" y="8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1" name="Freeform 15"/>
              <p:cNvSpPr>
                <a:spLocks noEditPoints="1"/>
              </p:cNvSpPr>
              <p:nvPr/>
            </p:nvSpPr>
            <p:spPr bwMode="auto">
              <a:xfrm>
                <a:off x="1059" y="2259"/>
                <a:ext cx="217" cy="220"/>
              </a:xfrm>
              <a:custGeom>
                <a:avLst/>
                <a:gdLst>
                  <a:gd name="T0" fmla="*/ 90 w 91"/>
                  <a:gd name="T1" fmla="*/ 42 h 92"/>
                  <a:gd name="T2" fmla="*/ 88 w 91"/>
                  <a:gd name="T3" fmla="*/ 45 h 92"/>
                  <a:gd name="T4" fmla="*/ 91 w 91"/>
                  <a:gd name="T5" fmla="*/ 44 h 92"/>
                  <a:gd name="T6" fmla="*/ 90 w 91"/>
                  <a:gd name="T7" fmla="*/ 42 h 92"/>
                  <a:gd name="T8" fmla="*/ 80 w 91"/>
                  <a:gd name="T9" fmla="*/ 57 h 92"/>
                  <a:gd name="T10" fmla="*/ 81 w 91"/>
                  <a:gd name="T11" fmla="*/ 51 h 92"/>
                  <a:gd name="T12" fmla="*/ 73 w 91"/>
                  <a:gd name="T13" fmla="*/ 56 h 92"/>
                  <a:gd name="T14" fmla="*/ 61 w 91"/>
                  <a:gd name="T15" fmla="*/ 56 h 92"/>
                  <a:gd name="T16" fmla="*/ 35 w 91"/>
                  <a:gd name="T17" fmla="*/ 62 h 92"/>
                  <a:gd name="T18" fmla="*/ 28 w 91"/>
                  <a:gd name="T19" fmla="*/ 36 h 92"/>
                  <a:gd name="T20" fmla="*/ 54 w 91"/>
                  <a:gd name="T21" fmla="*/ 29 h 92"/>
                  <a:gd name="T22" fmla="*/ 66 w 91"/>
                  <a:gd name="T23" fmla="*/ 6 h 92"/>
                  <a:gd name="T24" fmla="*/ 60 w 91"/>
                  <a:gd name="T25" fmla="*/ 3 h 92"/>
                  <a:gd name="T26" fmla="*/ 56 w 91"/>
                  <a:gd name="T27" fmla="*/ 10 h 92"/>
                  <a:gd name="T28" fmla="*/ 45 w 91"/>
                  <a:gd name="T29" fmla="*/ 9 h 92"/>
                  <a:gd name="T30" fmla="*/ 43 w 91"/>
                  <a:gd name="T31" fmla="*/ 0 h 92"/>
                  <a:gd name="T32" fmla="*/ 37 w 91"/>
                  <a:gd name="T33" fmla="*/ 1 h 92"/>
                  <a:gd name="T34" fmla="*/ 27 w 91"/>
                  <a:gd name="T35" fmla="*/ 9 h 92"/>
                  <a:gd name="T36" fmla="*/ 27 w 91"/>
                  <a:gd name="T37" fmla="*/ 13 h 92"/>
                  <a:gd name="T38" fmla="*/ 19 w 91"/>
                  <a:gd name="T39" fmla="*/ 19 h 92"/>
                  <a:gd name="T40" fmla="*/ 15 w 91"/>
                  <a:gd name="T41" fmla="*/ 17 h 92"/>
                  <a:gd name="T42" fmla="*/ 15 w 91"/>
                  <a:gd name="T43" fmla="*/ 20 h 92"/>
                  <a:gd name="T44" fmla="*/ 9 w 91"/>
                  <a:gd name="T45" fmla="*/ 30 h 92"/>
                  <a:gd name="T46" fmla="*/ 8 w 91"/>
                  <a:gd name="T47" fmla="*/ 34 h 92"/>
                  <a:gd name="T48" fmla="*/ 9 w 91"/>
                  <a:gd name="T49" fmla="*/ 35 h 92"/>
                  <a:gd name="T50" fmla="*/ 8 w 91"/>
                  <a:gd name="T51" fmla="*/ 45 h 92"/>
                  <a:gd name="T52" fmla="*/ 5 w 91"/>
                  <a:gd name="T53" fmla="*/ 46 h 92"/>
                  <a:gd name="T54" fmla="*/ 0 w 91"/>
                  <a:gd name="T55" fmla="*/ 54 h 92"/>
                  <a:gd name="T56" fmla="*/ 3 w 91"/>
                  <a:gd name="T57" fmla="*/ 65 h 92"/>
                  <a:gd name="T58" fmla="*/ 12 w 91"/>
                  <a:gd name="T59" fmla="*/ 63 h 92"/>
                  <a:gd name="T60" fmla="*/ 18 w 91"/>
                  <a:gd name="T61" fmla="*/ 72 h 92"/>
                  <a:gd name="T62" fmla="*/ 13 w 91"/>
                  <a:gd name="T63" fmla="*/ 79 h 92"/>
                  <a:gd name="T64" fmla="*/ 29 w 91"/>
                  <a:gd name="T65" fmla="*/ 89 h 92"/>
                  <a:gd name="T66" fmla="*/ 34 w 91"/>
                  <a:gd name="T67" fmla="*/ 81 h 92"/>
                  <a:gd name="T68" fmla="*/ 44 w 91"/>
                  <a:gd name="T69" fmla="*/ 83 h 92"/>
                  <a:gd name="T70" fmla="*/ 46 w 91"/>
                  <a:gd name="T71" fmla="*/ 92 h 92"/>
                  <a:gd name="T72" fmla="*/ 64 w 91"/>
                  <a:gd name="T73" fmla="*/ 88 h 92"/>
                  <a:gd name="T74" fmla="*/ 62 w 91"/>
                  <a:gd name="T75" fmla="*/ 79 h 92"/>
                  <a:gd name="T76" fmla="*/ 71 w 91"/>
                  <a:gd name="T77" fmla="*/ 72 h 92"/>
                  <a:gd name="T78" fmla="*/ 78 w 91"/>
                  <a:gd name="T79" fmla="*/ 77 h 92"/>
                  <a:gd name="T80" fmla="*/ 88 w 91"/>
                  <a:gd name="T81" fmla="*/ 62 h 92"/>
                  <a:gd name="T82" fmla="*/ 80 w 91"/>
                  <a:gd name="T83" fmla="*/ 57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1" h="92">
                    <a:moveTo>
                      <a:pt x="90" y="42"/>
                    </a:moveTo>
                    <a:cubicBezTo>
                      <a:pt x="89" y="43"/>
                      <a:pt x="89" y="44"/>
                      <a:pt x="88" y="45"/>
                    </a:cubicBezTo>
                    <a:cubicBezTo>
                      <a:pt x="91" y="44"/>
                      <a:pt x="91" y="44"/>
                      <a:pt x="91" y="44"/>
                    </a:cubicBezTo>
                    <a:lnTo>
                      <a:pt x="90" y="42"/>
                    </a:lnTo>
                    <a:close/>
                    <a:moveTo>
                      <a:pt x="80" y="57"/>
                    </a:moveTo>
                    <a:cubicBezTo>
                      <a:pt x="81" y="55"/>
                      <a:pt x="81" y="53"/>
                      <a:pt x="81" y="51"/>
                    </a:cubicBezTo>
                    <a:cubicBezTo>
                      <a:pt x="79" y="54"/>
                      <a:pt x="76" y="55"/>
                      <a:pt x="73" y="56"/>
                    </a:cubicBezTo>
                    <a:cubicBezTo>
                      <a:pt x="69" y="58"/>
                      <a:pt x="64" y="58"/>
                      <a:pt x="61" y="56"/>
                    </a:cubicBezTo>
                    <a:cubicBezTo>
                      <a:pt x="55" y="65"/>
                      <a:pt x="44" y="67"/>
                      <a:pt x="35" y="62"/>
                    </a:cubicBezTo>
                    <a:cubicBezTo>
                      <a:pt x="26" y="57"/>
                      <a:pt x="23" y="45"/>
                      <a:pt x="28" y="36"/>
                    </a:cubicBezTo>
                    <a:cubicBezTo>
                      <a:pt x="34" y="27"/>
                      <a:pt x="45" y="25"/>
                      <a:pt x="54" y="29"/>
                    </a:cubicBezTo>
                    <a:cubicBezTo>
                      <a:pt x="56" y="21"/>
                      <a:pt x="62" y="13"/>
                      <a:pt x="66" y="6"/>
                    </a:cubicBezTo>
                    <a:cubicBezTo>
                      <a:pt x="60" y="3"/>
                      <a:pt x="60" y="3"/>
                      <a:pt x="60" y="3"/>
                    </a:cubicBezTo>
                    <a:cubicBezTo>
                      <a:pt x="56" y="10"/>
                      <a:pt x="56" y="10"/>
                      <a:pt x="56" y="10"/>
                    </a:cubicBezTo>
                    <a:cubicBezTo>
                      <a:pt x="52" y="9"/>
                      <a:pt x="49" y="9"/>
                      <a:pt x="45" y="9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4" y="4"/>
                      <a:pt x="31" y="7"/>
                      <a:pt x="27" y="9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24" y="15"/>
                      <a:pt x="21" y="17"/>
                      <a:pt x="19" y="19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5" y="18"/>
                      <a:pt x="15" y="19"/>
                      <a:pt x="15" y="20"/>
                    </a:cubicBezTo>
                    <a:cubicBezTo>
                      <a:pt x="14" y="24"/>
                      <a:pt x="12" y="28"/>
                      <a:pt x="9" y="30"/>
                    </a:cubicBezTo>
                    <a:cubicBezTo>
                      <a:pt x="9" y="32"/>
                      <a:pt x="8" y="33"/>
                      <a:pt x="8" y="34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8" y="38"/>
                      <a:pt x="8" y="42"/>
                      <a:pt x="8" y="45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4" y="49"/>
                      <a:pt x="2" y="52"/>
                      <a:pt x="0" y="54"/>
                    </a:cubicBezTo>
                    <a:cubicBezTo>
                      <a:pt x="3" y="65"/>
                      <a:pt x="3" y="65"/>
                      <a:pt x="3" y="65"/>
                    </a:cubicBezTo>
                    <a:cubicBezTo>
                      <a:pt x="12" y="63"/>
                      <a:pt x="12" y="63"/>
                      <a:pt x="12" y="63"/>
                    </a:cubicBezTo>
                    <a:cubicBezTo>
                      <a:pt x="13" y="66"/>
                      <a:pt x="16" y="69"/>
                      <a:pt x="18" y="72"/>
                    </a:cubicBezTo>
                    <a:cubicBezTo>
                      <a:pt x="13" y="79"/>
                      <a:pt x="13" y="79"/>
                      <a:pt x="13" y="79"/>
                    </a:cubicBezTo>
                    <a:cubicBezTo>
                      <a:pt x="29" y="89"/>
                      <a:pt x="29" y="89"/>
                      <a:pt x="29" y="89"/>
                    </a:cubicBezTo>
                    <a:cubicBezTo>
                      <a:pt x="34" y="81"/>
                      <a:pt x="34" y="81"/>
                      <a:pt x="34" y="81"/>
                    </a:cubicBezTo>
                    <a:cubicBezTo>
                      <a:pt x="37" y="82"/>
                      <a:pt x="41" y="83"/>
                      <a:pt x="44" y="83"/>
                    </a:cubicBezTo>
                    <a:cubicBezTo>
                      <a:pt x="46" y="92"/>
                      <a:pt x="46" y="92"/>
                      <a:pt x="46" y="92"/>
                    </a:cubicBezTo>
                    <a:cubicBezTo>
                      <a:pt x="64" y="88"/>
                      <a:pt x="64" y="88"/>
                      <a:pt x="64" y="88"/>
                    </a:cubicBezTo>
                    <a:cubicBezTo>
                      <a:pt x="62" y="79"/>
                      <a:pt x="62" y="79"/>
                      <a:pt x="62" y="79"/>
                    </a:cubicBezTo>
                    <a:cubicBezTo>
                      <a:pt x="65" y="77"/>
                      <a:pt x="68" y="75"/>
                      <a:pt x="71" y="72"/>
                    </a:cubicBezTo>
                    <a:cubicBezTo>
                      <a:pt x="78" y="77"/>
                      <a:pt x="78" y="77"/>
                      <a:pt x="78" y="77"/>
                    </a:cubicBezTo>
                    <a:cubicBezTo>
                      <a:pt x="88" y="62"/>
                      <a:pt x="88" y="62"/>
                      <a:pt x="88" y="62"/>
                    </a:cubicBezTo>
                    <a:lnTo>
                      <a:pt x="80" y="57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2" name="Freeform 16"/>
              <p:cNvSpPr>
                <a:spLocks/>
              </p:cNvSpPr>
              <p:nvPr/>
            </p:nvSpPr>
            <p:spPr bwMode="auto">
              <a:xfrm>
                <a:off x="1014" y="2014"/>
                <a:ext cx="460" cy="389"/>
              </a:xfrm>
              <a:custGeom>
                <a:avLst/>
                <a:gdLst>
                  <a:gd name="T0" fmla="*/ 193 w 193"/>
                  <a:gd name="T1" fmla="*/ 50 h 163"/>
                  <a:gd name="T2" fmla="*/ 160 w 193"/>
                  <a:gd name="T3" fmla="*/ 69 h 163"/>
                  <a:gd name="T4" fmla="*/ 119 w 193"/>
                  <a:gd name="T5" fmla="*/ 115 h 163"/>
                  <a:gd name="T6" fmla="*/ 81 w 193"/>
                  <a:gd name="T7" fmla="*/ 153 h 163"/>
                  <a:gd name="T8" fmla="*/ 91 w 193"/>
                  <a:gd name="T9" fmla="*/ 110 h 163"/>
                  <a:gd name="T10" fmla="*/ 94 w 193"/>
                  <a:gd name="T11" fmla="*/ 89 h 163"/>
                  <a:gd name="T12" fmla="*/ 56 w 193"/>
                  <a:gd name="T13" fmla="*/ 97 h 163"/>
                  <a:gd name="T14" fmla="*/ 30 w 193"/>
                  <a:gd name="T15" fmla="*/ 111 h 163"/>
                  <a:gd name="T16" fmla="*/ 22 w 193"/>
                  <a:gd name="T17" fmla="*/ 130 h 163"/>
                  <a:gd name="T18" fmla="*/ 11 w 193"/>
                  <a:gd name="T19" fmla="*/ 156 h 163"/>
                  <a:gd name="T20" fmla="*/ 2 w 193"/>
                  <a:gd name="T21" fmla="*/ 149 h 163"/>
                  <a:gd name="T22" fmla="*/ 5 w 193"/>
                  <a:gd name="T23" fmla="*/ 126 h 163"/>
                  <a:gd name="T24" fmla="*/ 10 w 193"/>
                  <a:gd name="T25" fmla="*/ 99 h 163"/>
                  <a:gd name="T26" fmla="*/ 46 w 193"/>
                  <a:gd name="T27" fmla="*/ 71 h 163"/>
                  <a:gd name="T28" fmla="*/ 64 w 193"/>
                  <a:gd name="T29" fmla="*/ 55 h 163"/>
                  <a:gd name="T30" fmla="*/ 92 w 193"/>
                  <a:gd name="T31" fmla="*/ 44 h 163"/>
                  <a:gd name="T32" fmla="*/ 137 w 193"/>
                  <a:gd name="T33" fmla="*/ 19 h 163"/>
                  <a:gd name="T34" fmla="*/ 175 w 193"/>
                  <a:gd name="T35" fmla="*/ 0 h 163"/>
                  <a:gd name="T36" fmla="*/ 193 w 193"/>
                  <a:gd name="T37" fmla="*/ 5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3" h="163">
                    <a:moveTo>
                      <a:pt x="193" y="50"/>
                    </a:moveTo>
                    <a:cubicBezTo>
                      <a:pt x="177" y="50"/>
                      <a:pt x="161" y="57"/>
                      <a:pt x="160" y="69"/>
                    </a:cubicBezTo>
                    <a:cubicBezTo>
                      <a:pt x="158" y="81"/>
                      <a:pt x="128" y="106"/>
                      <a:pt x="119" y="115"/>
                    </a:cubicBezTo>
                    <a:cubicBezTo>
                      <a:pt x="114" y="129"/>
                      <a:pt x="96" y="163"/>
                      <a:pt x="81" y="153"/>
                    </a:cubicBezTo>
                    <a:cubicBezTo>
                      <a:pt x="66" y="144"/>
                      <a:pt x="89" y="114"/>
                      <a:pt x="91" y="110"/>
                    </a:cubicBezTo>
                    <a:cubicBezTo>
                      <a:pt x="98" y="100"/>
                      <a:pt x="100" y="94"/>
                      <a:pt x="94" y="89"/>
                    </a:cubicBezTo>
                    <a:cubicBezTo>
                      <a:pt x="89" y="84"/>
                      <a:pt x="69" y="100"/>
                      <a:pt x="56" y="97"/>
                    </a:cubicBezTo>
                    <a:cubicBezTo>
                      <a:pt x="50" y="103"/>
                      <a:pt x="37" y="114"/>
                      <a:pt x="30" y="111"/>
                    </a:cubicBezTo>
                    <a:cubicBezTo>
                      <a:pt x="30" y="116"/>
                      <a:pt x="28" y="129"/>
                      <a:pt x="22" y="130"/>
                    </a:cubicBezTo>
                    <a:cubicBezTo>
                      <a:pt x="23" y="135"/>
                      <a:pt x="20" y="154"/>
                      <a:pt x="11" y="156"/>
                    </a:cubicBezTo>
                    <a:cubicBezTo>
                      <a:pt x="2" y="157"/>
                      <a:pt x="0" y="154"/>
                      <a:pt x="2" y="149"/>
                    </a:cubicBezTo>
                    <a:cubicBezTo>
                      <a:pt x="3" y="145"/>
                      <a:pt x="3" y="132"/>
                      <a:pt x="5" y="126"/>
                    </a:cubicBezTo>
                    <a:cubicBezTo>
                      <a:pt x="7" y="120"/>
                      <a:pt x="8" y="105"/>
                      <a:pt x="10" y="99"/>
                    </a:cubicBezTo>
                    <a:cubicBezTo>
                      <a:pt x="12" y="94"/>
                      <a:pt x="42" y="75"/>
                      <a:pt x="46" y="71"/>
                    </a:cubicBezTo>
                    <a:cubicBezTo>
                      <a:pt x="50" y="66"/>
                      <a:pt x="62" y="58"/>
                      <a:pt x="64" y="55"/>
                    </a:cubicBezTo>
                    <a:cubicBezTo>
                      <a:pt x="66" y="53"/>
                      <a:pt x="85" y="47"/>
                      <a:pt x="92" y="44"/>
                    </a:cubicBezTo>
                    <a:cubicBezTo>
                      <a:pt x="98" y="40"/>
                      <a:pt x="124" y="22"/>
                      <a:pt x="137" y="19"/>
                    </a:cubicBezTo>
                    <a:cubicBezTo>
                      <a:pt x="151" y="16"/>
                      <a:pt x="160" y="9"/>
                      <a:pt x="175" y="0"/>
                    </a:cubicBezTo>
                    <a:lnTo>
                      <a:pt x="193" y="5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3" name="Freeform 17"/>
              <p:cNvSpPr>
                <a:spLocks/>
              </p:cNvSpPr>
              <p:nvPr/>
            </p:nvSpPr>
            <p:spPr bwMode="auto">
              <a:xfrm>
                <a:off x="1419" y="1985"/>
                <a:ext cx="103" cy="160"/>
              </a:xfrm>
              <a:custGeom>
                <a:avLst/>
                <a:gdLst>
                  <a:gd name="T0" fmla="*/ 67 w 103"/>
                  <a:gd name="T1" fmla="*/ 0 h 160"/>
                  <a:gd name="T2" fmla="*/ 0 w 103"/>
                  <a:gd name="T3" fmla="*/ 26 h 160"/>
                  <a:gd name="T4" fmla="*/ 53 w 103"/>
                  <a:gd name="T5" fmla="*/ 160 h 160"/>
                  <a:gd name="T6" fmla="*/ 103 w 103"/>
                  <a:gd name="T7" fmla="*/ 143 h 160"/>
                  <a:gd name="T8" fmla="*/ 67 w 103"/>
                  <a:gd name="T9" fmla="*/ 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160">
                    <a:moveTo>
                      <a:pt x="67" y="0"/>
                    </a:moveTo>
                    <a:lnTo>
                      <a:pt x="0" y="26"/>
                    </a:lnTo>
                    <a:lnTo>
                      <a:pt x="53" y="160"/>
                    </a:lnTo>
                    <a:lnTo>
                      <a:pt x="103" y="143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44" name="Freeform 18"/>
              <p:cNvSpPr>
                <a:spLocks/>
              </p:cNvSpPr>
              <p:nvPr/>
            </p:nvSpPr>
            <p:spPr bwMode="auto">
              <a:xfrm>
                <a:off x="1474" y="1961"/>
                <a:ext cx="150" cy="191"/>
              </a:xfrm>
              <a:custGeom>
                <a:avLst/>
                <a:gdLst>
                  <a:gd name="T0" fmla="*/ 26 w 63"/>
                  <a:gd name="T1" fmla="*/ 1 h 80"/>
                  <a:gd name="T2" fmla="*/ 0 w 63"/>
                  <a:gd name="T3" fmla="*/ 9 h 80"/>
                  <a:gd name="T4" fmla="*/ 21 w 63"/>
                  <a:gd name="T5" fmla="*/ 80 h 80"/>
                  <a:gd name="T6" fmla="*/ 56 w 63"/>
                  <a:gd name="T7" fmla="*/ 72 h 80"/>
                  <a:gd name="T8" fmla="*/ 58 w 63"/>
                  <a:gd name="T9" fmla="*/ 48 h 80"/>
                  <a:gd name="T10" fmla="*/ 39 w 63"/>
                  <a:gd name="T11" fmla="*/ 31 h 80"/>
                  <a:gd name="T12" fmla="*/ 46 w 63"/>
                  <a:gd name="T13" fmla="*/ 8 h 80"/>
                  <a:gd name="T14" fmla="*/ 26 w 63"/>
                  <a:gd name="T15" fmla="*/ 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80">
                    <a:moveTo>
                      <a:pt x="26" y="1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21" y="80"/>
                      <a:pt x="21" y="80"/>
                      <a:pt x="21" y="80"/>
                    </a:cubicBezTo>
                    <a:cubicBezTo>
                      <a:pt x="56" y="72"/>
                      <a:pt x="56" y="72"/>
                      <a:pt x="56" y="72"/>
                    </a:cubicBezTo>
                    <a:cubicBezTo>
                      <a:pt x="56" y="72"/>
                      <a:pt x="63" y="56"/>
                      <a:pt x="58" y="48"/>
                    </a:cubicBezTo>
                    <a:cubicBezTo>
                      <a:pt x="53" y="40"/>
                      <a:pt x="41" y="40"/>
                      <a:pt x="39" y="31"/>
                    </a:cubicBezTo>
                    <a:cubicBezTo>
                      <a:pt x="37" y="22"/>
                      <a:pt x="48" y="16"/>
                      <a:pt x="46" y="8"/>
                    </a:cubicBezTo>
                    <a:cubicBezTo>
                      <a:pt x="43" y="0"/>
                      <a:pt x="35" y="1"/>
                      <a:pt x="26" y="1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6" name="Group 21"/>
            <p:cNvGrpSpPr>
              <a:grpSpLocks noChangeAspect="1"/>
            </p:cNvGrpSpPr>
            <p:nvPr/>
          </p:nvGrpSpPr>
          <p:grpSpPr bwMode="auto">
            <a:xfrm>
              <a:off x="4567282" y="3975271"/>
              <a:ext cx="739106" cy="258527"/>
              <a:chOff x="4095" y="2571"/>
              <a:chExt cx="1155" cy="404"/>
            </a:xfrm>
            <a:solidFill>
              <a:srgbClr val="E87071"/>
            </a:solidFill>
          </p:grpSpPr>
          <p:sp>
            <p:nvSpPr>
              <p:cNvPr id="36" name="Freeform 22"/>
              <p:cNvSpPr>
                <a:spLocks noEditPoints="1"/>
              </p:cNvSpPr>
              <p:nvPr/>
            </p:nvSpPr>
            <p:spPr bwMode="auto">
              <a:xfrm>
                <a:off x="4741" y="2730"/>
                <a:ext cx="242" cy="245"/>
              </a:xfrm>
              <a:custGeom>
                <a:avLst/>
                <a:gdLst>
                  <a:gd name="T0" fmla="*/ 31 w 102"/>
                  <a:gd name="T1" fmla="*/ 65 h 102"/>
                  <a:gd name="T2" fmla="*/ 11 w 102"/>
                  <a:gd name="T3" fmla="*/ 66 h 102"/>
                  <a:gd name="T4" fmla="*/ 8 w 102"/>
                  <a:gd name="T5" fmla="*/ 70 h 102"/>
                  <a:gd name="T6" fmla="*/ 0 w 102"/>
                  <a:gd name="T7" fmla="*/ 79 h 102"/>
                  <a:gd name="T8" fmla="*/ 11 w 102"/>
                  <a:gd name="T9" fmla="*/ 87 h 102"/>
                  <a:gd name="T10" fmla="*/ 36 w 102"/>
                  <a:gd name="T11" fmla="*/ 66 h 102"/>
                  <a:gd name="T12" fmla="*/ 31 w 102"/>
                  <a:gd name="T13" fmla="*/ 65 h 102"/>
                  <a:gd name="T14" fmla="*/ 33 w 102"/>
                  <a:gd name="T15" fmla="*/ 87 h 102"/>
                  <a:gd name="T16" fmla="*/ 43 w 102"/>
                  <a:gd name="T17" fmla="*/ 102 h 102"/>
                  <a:gd name="T18" fmla="*/ 70 w 102"/>
                  <a:gd name="T19" fmla="*/ 77 h 102"/>
                  <a:gd name="T20" fmla="*/ 70 w 102"/>
                  <a:gd name="T21" fmla="*/ 77 h 102"/>
                  <a:gd name="T22" fmla="*/ 43 w 102"/>
                  <a:gd name="T23" fmla="*/ 67 h 102"/>
                  <a:gd name="T24" fmla="*/ 33 w 102"/>
                  <a:gd name="T25" fmla="*/ 87 h 102"/>
                  <a:gd name="T26" fmla="*/ 76 w 102"/>
                  <a:gd name="T27" fmla="*/ 80 h 102"/>
                  <a:gd name="T28" fmla="*/ 74 w 102"/>
                  <a:gd name="T29" fmla="*/ 84 h 102"/>
                  <a:gd name="T30" fmla="*/ 84 w 102"/>
                  <a:gd name="T31" fmla="*/ 99 h 102"/>
                  <a:gd name="T32" fmla="*/ 102 w 102"/>
                  <a:gd name="T33" fmla="*/ 89 h 102"/>
                  <a:gd name="T34" fmla="*/ 76 w 102"/>
                  <a:gd name="T35" fmla="*/ 80 h 102"/>
                  <a:gd name="T36" fmla="*/ 68 w 102"/>
                  <a:gd name="T37" fmla="*/ 3 h 102"/>
                  <a:gd name="T38" fmla="*/ 38 w 102"/>
                  <a:gd name="T39" fmla="*/ 2 h 102"/>
                  <a:gd name="T40" fmla="*/ 32 w 102"/>
                  <a:gd name="T41" fmla="*/ 13 h 102"/>
                  <a:gd name="T42" fmla="*/ 46 w 102"/>
                  <a:gd name="T43" fmla="*/ 14 h 102"/>
                  <a:gd name="T44" fmla="*/ 70 w 102"/>
                  <a:gd name="T45" fmla="*/ 8 h 102"/>
                  <a:gd name="T46" fmla="*/ 70 w 102"/>
                  <a:gd name="T47" fmla="*/ 6 h 102"/>
                  <a:gd name="T48" fmla="*/ 68 w 102"/>
                  <a:gd name="T49" fmla="*/ 3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2" h="102">
                    <a:moveTo>
                      <a:pt x="31" y="65"/>
                    </a:moveTo>
                    <a:cubicBezTo>
                      <a:pt x="24" y="65"/>
                      <a:pt x="17" y="65"/>
                      <a:pt x="11" y="66"/>
                    </a:cubicBezTo>
                    <a:cubicBezTo>
                      <a:pt x="8" y="70"/>
                      <a:pt x="8" y="70"/>
                      <a:pt x="8" y="70"/>
                    </a:cubicBezTo>
                    <a:cubicBezTo>
                      <a:pt x="6" y="73"/>
                      <a:pt x="3" y="76"/>
                      <a:pt x="0" y="79"/>
                    </a:cubicBezTo>
                    <a:cubicBezTo>
                      <a:pt x="2" y="83"/>
                      <a:pt x="5" y="87"/>
                      <a:pt x="11" y="87"/>
                    </a:cubicBezTo>
                    <a:cubicBezTo>
                      <a:pt x="21" y="87"/>
                      <a:pt x="28" y="79"/>
                      <a:pt x="36" y="66"/>
                    </a:cubicBezTo>
                    <a:cubicBezTo>
                      <a:pt x="34" y="65"/>
                      <a:pt x="33" y="65"/>
                      <a:pt x="31" y="65"/>
                    </a:cubicBezTo>
                    <a:close/>
                    <a:moveTo>
                      <a:pt x="33" y="87"/>
                    </a:moveTo>
                    <a:cubicBezTo>
                      <a:pt x="30" y="92"/>
                      <a:pt x="34" y="102"/>
                      <a:pt x="43" y="102"/>
                    </a:cubicBezTo>
                    <a:cubicBezTo>
                      <a:pt x="53" y="102"/>
                      <a:pt x="61" y="93"/>
                      <a:pt x="70" y="77"/>
                    </a:cubicBezTo>
                    <a:cubicBezTo>
                      <a:pt x="70" y="77"/>
                      <a:pt x="70" y="77"/>
                      <a:pt x="70" y="77"/>
                    </a:cubicBezTo>
                    <a:cubicBezTo>
                      <a:pt x="60" y="73"/>
                      <a:pt x="50" y="70"/>
                      <a:pt x="43" y="67"/>
                    </a:cubicBezTo>
                    <a:cubicBezTo>
                      <a:pt x="38" y="76"/>
                      <a:pt x="34" y="84"/>
                      <a:pt x="33" y="87"/>
                    </a:cubicBezTo>
                    <a:close/>
                    <a:moveTo>
                      <a:pt x="76" y="80"/>
                    </a:moveTo>
                    <a:cubicBezTo>
                      <a:pt x="76" y="81"/>
                      <a:pt x="75" y="83"/>
                      <a:pt x="74" y="84"/>
                    </a:cubicBezTo>
                    <a:cubicBezTo>
                      <a:pt x="71" y="89"/>
                      <a:pt x="75" y="99"/>
                      <a:pt x="84" y="99"/>
                    </a:cubicBezTo>
                    <a:cubicBezTo>
                      <a:pt x="91" y="99"/>
                      <a:pt x="96" y="95"/>
                      <a:pt x="102" y="89"/>
                    </a:cubicBezTo>
                    <a:cubicBezTo>
                      <a:pt x="93" y="86"/>
                      <a:pt x="85" y="83"/>
                      <a:pt x="76" y="80"/>
                    </a:cubicBezTo>
                    <a:close/>
                    <a:moveTo>
                      <a:pt x="68" y="3"/>
                    </a:moveTo>
                    <a:cubicBezTo>
                      <a:pt x="62" y="0"/>
                      <a:pt x="52" y="0"/>
                      <a:pt x="38" y="2"/>
                    </a:cubicBezTo>
                    <a:cubicBezTo>
                      <a:pt x="36" y="6"/>
                      <a:pt x="34" y="10"/>
                      <a:pt x="32" y="13"/>
                    </a:cubicBezTo>
                    <a:cubicBezTo>
                      <a:pt x="36" y="14"/>
                      <a:pt x="41" y="14"/>
                      <a:pt x="46" y="14"/>
                    </a:cubicBezTo>
                    <a:cubicBezTo>
                      <a:pt x="61" y="14"/>
                      <a:pt x="68" y="11"/>
                      <a:pt x="70" y="8"/>
                    </a:cubicBezTo>
                    <a:cubicBezTo>
                      <a:pt x="70" y="8"/>
                      <a:pt x="71" y="8"/>
                      <a:pt x="70" y="6"/>
                    </a:cubicBezTo>
                    <a:cubicBezTo>
                      <a:pt x="70" y="4"/>
                      <a:pt x="69" y="3"/>
                      <a:pt x="68" y="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7" name="Freeform 23"/>
              <p:cNvSpPr>
                <a:spLocks/>
              </p:cNvSpPr>
              <p:nvPr/>
            </p:nvSpPr>
            <p:spPr bwMode="auto">
              <a:xfrm>
                <a:off x="4095" y="2706"/>
                <a:ext cx="648" cy="236"/>
              </a:xfrm>
              <a:custGeom>
                <a:avLst/>
                <a:gdLst>
                  <a:gd name="T0" fmla="*/ 267 w 273"/>
                  <a:gd name="T1" fmla="*/ 76 h 98"/>
                  <a:gd name="T2" fmla="*/ 259 w 273"/>
                  <a:gd name="T3" fmla="*/ 75 h 98"/>
                  <a:gd name="T4" fmla="*/ 232 w 273"/>
                  <a:gd name="T5" fmla="*/ 87 h 98"/>
                  <a:gd name="T6" fmla="*/ 194 w 273"/>
                  <a:gd name="T7" fmla="*/ 49 h 98"/>
                  <a:gd name="T8" fmla="*/ 232 w 273"/>
                  <a:gd name="T9" fmla="*/ 11 h 98"/>
                  <a:gd name="T10" fmla="*/ 259 w 273"/>
                  <a:gd name="T11" fmla="*/ 23 h 98"/>
                  <a:gd name="T12" fmla="*/ 270 w 273"/>
                  <a:gd name="T13" fmla="*/ 21 h 98"/>
                  <a:gd name="T14" fmla="*/ 273 w 273"/>
                  <a:gd name="T15" fmla="*/ 21 h 98"/>
                  <a:gd name="T16" fmla="*/ 232 w 273"/>
                  <a:gd name="T17" fmla="*/ 0 h 98"/>
                  <a:gd name="T18" fmla="*/ 183 w 273"/>
                  <a:gd name="T19" fmla="*/ 43 h 98"/>
                  <a:gd name="T20" fmla="*/ 90 w 273"/>
                  <a:gd name="T21" fmla="*/ 43 h 98"/>
                  <a:gd name="T22" fmla="*/ 90 w 273"/>
                  <a:gd name="T23" fmla="*/ 12 h 98"/>
                  <a:gd name="T24" fmla="*/ 79 w 273"/>
                  <a:gd name="T25" fmla="*/ 12 h 98"/>
                  <a:gd name="T26" fmla="*/ 79 w 273"/>
                  <a:gd name="T27" fmla="*/ 34 h 98"/>
                  <a:gd name="T28" fmla="*/ 69 w 273"/>
                  <a:gd name="T29" fmla="*/ 34 h 98"/>
                  <a:gd name="T30" fmla="*/ 69 w 273"/>
                  <a:gd name="T31" fmla="*/ 24 h 98"/>
                  <a:gd name="T32" fmla="*/ 52 w 273"/>
                  <a:gd name="T33" fmla="*/ 24 h 98"/>
                  <a:gd name="T34" fmla="*/ 52 w 273"/>
                  <a:gd name="T35" fmla="*/ 43 h 98"/>
                  <a:gd name="T36" fmla="*/ 44 w 273"/>
                  <a:gd name="T37" fmla="*/ 43 h 98"/>
                  <a:gd name="T38" fmla="*/ 44 w 273"/>
                  <a:gd name="T39" fmla="*/ 13 h 98"/>
                  <a:gd name="T40" fmla="*/ 24 w 273"/>
                  <a:gd name="T41" fmla="*/ 13 h 98"/>
                  <a:gd name="T42" fmla="*/ 24 w 273"/>
                  <a:gd name="T43" fmla="*/ 43 h 98"/>
                  <a:gd name="T44" fmla="*/ 6 w 273"/>
                  <a:gd name="T45" fmla="*/ 43 h 98"/>
                  <a:gd name="T46" fmla="*/ 0 w 273"/>
                  <a:gd name="T47" fmla="*/ 49 h 98"/>
                  <a:gd name="T48" fmla="*/ 6 w 273"/>
                  <a:gd name="T49" fmla="*/ 55 h 98"/>
                  <a:gd name="T50" fmla="*/ 24 w 273"/>
                  <a:gd name="T51" fmla="*/ 55 h 98"/>
                  <a:gd name="T52" fmla="*/ 24 w 273"/>
                  <a:gd name="T53" fmla="*/ 81 h 98"/>
                  <a:gd name="T54" fmla="*/ 44 w 273"/>
                  <a:gd name="T55" fmla="*/ 81 h 98"/>
                  <a:gd name="T56" fmla="*/ 44 w 273"/>
                  <a:gd name="T57" fmla="*/ 71 h 98"/>
                  <a:gd name="T58" fmla="*/ 54 w 273"/>
                  <a:gd name="T59" fmla="*/ 71 h 98"/>
                  <a:gd name="T60" fmla="*/ 54 w 273"/>
                  <a:gd name="T61" fmla="*/ 77 h 98"/>
                  <a:gd name="T62" fmla="*/ 65 w 273"/>
                  <a:gd name="T63" fmla="*/ 77 h 98"/>
                  <a:gd name="T64" fmla="*/ 65 w 273"/>
                  <a:gd name="T65" fmla="*/ 61 h 98"/>
                  <a:gd name="T66" fmla="*/ 76 w 273"/>
                  <a:gd name="T67" fmla="*/ 61 h 98"/>
                  <a:gd name="T68" fmla="*/ 76 w 273"/>
                  <a:gd name="T69" fmla="*/ 83 h 98"/>
                  <a:gd name="T70" fmla="*/ 93 w 273"/>
                  <a:gd name="T71" fmla="*/ 83 h 98"/>
                  <a:gd name="T72" fmla="*/ 93 w 273"/>
                  <a:gd name="T73" fmla="*/ 55 h 98"/>
                  <a:gd name="T74" fmla="*/ 183 w 273"/>
                  <a:gd name="T75" fmla="*/ 55 h 98"/>
                  <a:gd name="T76" fmla="*/ 232 w 273"/>
                  <a:gd name="T77" fmla="*/ 98 h 98"/>
                  <a:gd name="T78" fmla="*/ 273 w 273"/>
                  <a:gd name="T79" fmla="*/ 76 h 98"/>
                  <a:gd name="T80" fmla="*/ 267 w 273"/>
                  <a:gd name="T81" fmla="*/ 7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73" h="98">
                    <a:moveTo>
                      <a:pt x="267" y="76"/>
                    </a:moveTo>
                    <a:cubicBezTo>
                      <a:pt x="264" y="76"/>
                      <a:pt x="262" y="76"/>
                      <a:pt x="259" y="75"/>
                    </a:cubicBezTo>
                    <a:cubicBezTo>
                      <a:pt x="252" y="82"/>
                      <a:pt x="242" y="87"/>
                      <a:pt x="232" y="87"/>
                    </a:cubicBezTo>
                    <a:cubicBezTo>
                      <a:pt x="211" y="87"/>
                      <a:pt x="194" y="70"/>
                      <a:pt x="194" y="49"/>
                    </a:cubicBezTo>
                    <a:cubicBezTo>
                      <a:pt x="194" y="28"/>
                      <a:pt x="211" y="11"/>
                      <a:pt x="232" y="11"/>
                    </a:cubicBezTo>
                    <a:cubicBezTo>
                      <a:pt x="242" y="11"/>
                      <a:pt x="252" y="15"/>
                      <a:pt x="259" y="23"/>
                    </a:cubicBezTo>
                    <a:cubicBezTo>
                      <a:pt x="263" y="22"/>
                      <a:pt x="267" y="21"/>
                      <a:pt x="270" y="21"/>
                    </a:cubicBezTo>
                    <a:cubicBezTo>
                      <a:pt x="270" y="21"/>
                      <a:pt x="271" y="21"/>
                      <a:pt x="273" y="21"/>
                    </a:cubicBezTo>
                    <a:cubicBezTo>
                      <a:pt x="264" y="8"/>
                      <a:pt x="249" y="0"/>
                      <a:pt x="232" y="0"/>
                    </a:cubicBezTo>
                    <a:cubicBezTo>
                      <a:pt x="206" y="0"/>
                      <a:pt x="186" y="19"/>
                      <a:pt x="183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90" y="12"/>
                      <a:pt x="90" y="12"/>
                      <a:pt x="90" y="12"/>
                    </a:cubicBezTo>
                    <a:cubicBezTo>
                      <a:pt x="79" y="12"/>
                      <a:pt x="79" y="12"/>
                      <a:pt x="79" y="12"/>
                    </a:cubicBezTo>
                    <a:cubicBezTo>
                      <a:pt x="79" y="34"/>
                      <a:pt x="79" y="34"/>
                      <a:pt x="79" y="34"/>
                    </a:cubicBezTo>
                    <a:cubicBezTo>
                      <a:pt x="69" y="34"/>
                      <a:pt x="69" y="34"/>
                      <a:pt x="69" y="34"/>
                    </a:cubicBezTo>
                    <a:cubicBezTo>
                      <a:pt x="69" y="24"/>
                      <a:pt x="69" y="24"/>
                      <a:pt x="69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44" y="43"/>
                      <a:pt x="44" y="43"/>
                      <a:pt x="44" y="43"/>
                    </a:cubicBezTo>
                    <a:cubicBezTo>
                      <a:pt x="44" y="13"/>
                      <a:pt x="44" y="13"/>
                      <a:pt x="44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6" y="43"/>
                      <a:pt x="6" y="43"/>
                      <a:pt x="6" y="43"/>
                    </a:cubicBezTo>
                    <a:cubicBezTo>
                      <a:pt x="3" y="43"/>
                      <a:pt x="0" y="46"/>
                      <a:pt x="0" y="49"/>
                    </a:cubicBezTo>
                    <a:cubicBezTo>
                      <a:pt x="0" y="52"/>
                      <a:pt x="3" y="55"/>
                      <a:pt x="6" y="55"/>
                    </a:cubicBezTo>
                    <a:cubicBezTo>
                      <a:pt x="24" y="55"/>
                      <a:pt x="24" y="55"/>
                      <a:pt x="24" y="55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44" y="81"/>
                      <a:pt x="44" y="81"/>
                      <a:pt x="44" y="81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65" y="77"/>
                      <a:pt x="65" y="77"/>
                      <a:pt x="65" y="77"/>
                    </a:cubicBezTo>
                    <a:cubicBezTo>
                      <a:pt x="65" y="61"/>
                      <a:pt x="65" y="61"/>
                      <a:pt x="65" y="61"/>
                    </a:cubicBezTo>
                    <a:cubicBezTo>
                      <a:pt x="76" y="61"/>
                      <a:pt x="76" y="61"/>
                      <a:pt x="76" y="61"/>
                    </a:cubicBezTo>
                    <a:cubicBezTo>
                      <a:pt x="76" y="83"/>
                      <a:pt x="76" y="83"/>
                      <a:pt x="76" y="83"/>
                    </a:cubicBezTo>
                    <a:cubicBezTo>
                      <a:pt x="93" y="83"/>
                      <a:pt x="93" y="83"/>
                      <a:pt x="93" y="83"/>
                    </a:cubicBezTo>
                    <a:cubicBezTo>
                      <a:pt x="93" y="55"/>
                      <a:pt x="93" y="55"/>
                      <a:pt x="93" y="55"/>
                    </a:cubicBezTo>
                    <a:cubicBezTo>
                      <a:pt x="183" y="55"/>
                      <a:pt x="183" y="55"/>
                      <a:pt x="183" y="55"/>
                    </a:cubicBezTo>
                    <a:cubicBezTo>
                      <a:pt x="186" y="79"/>
                      <a:pt x="206" y="98"/>
                      <a:pt x="232" y="98"/>
                    </a:cubicBezTo>
                    <a:cubicBezTo>
                      <a:pt x="249" y="98"/>
                      <a:pt x="264" y="89"/>
                      <a:pt x="273" y="76"/>
                    </a:cubicBezTo>
                    <a:lnTo>
                      <a:pt x="267" y="76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8" name="Freeform 24"/>
              <p:cNvSpPr>
                <a:spLocks noEditPoints="1"/>
              </p:cNvSpPr>
              <p:nvPr/>
            </p:nvSpPr>
            <p:spPr bwMode="auto">
              <a:xfrm>
                <a:off x="4594" y="2571"/>
                <a:ext cx="656" cy="380"/>
              </a:xfrm>
              <a:custGeom>
                <a:avLst/>
                <a:gdLst>
                  <a:gd name="T0" fmla="*/ 22 w 276"/>
                  <a:gd name="T1" fmla="*/ 75 h 158"/>
                  <a:gd name="T2" fmla="*/ 0 w 276"/>
                  <a:gd name="T3" fmla="*/ 84 h 158"/>
                  <a:gd name="T4" fmla="*/ 4 w 276"/>
                  <a:gd name="T5" fmla="*/ 95 h 158"/>
                  <a:gd name="T6" fmla="*/ 40 w 276"/>
                  <a:gd name="T7" fmla="*/ 81 h 158"/>
                  <a:gd name="T8" fmla="*/ 22 w 276"/>
                  <a:gd name="T9" fmla="*/ 75 h 158"/>
                  <a:gd name="T10" fmla="*/ 252 w 276"/>
                  <a:gd name="T11" fmla="*/ 68 h 158"/>
                  <a:gd name="T12" fmla="*/ 151 w 276"/>
                  <a:gd name="T13" fmla="*/ 0 h 158"/>
                  <a:gd name="T14" fmla="*/ 51 w 276"/>
                  <a:gd name="T15" fmla="*/ 41 h 158"/>
                  <a:gd name="T16" fmla="*/ 36 w 276"/>
                  <a:gd name="T17" fmla="*/ 50 h 158"/>
                  <a:gd name="T18" fmla="*/ 67 w 276"/>
                  <a:gd name="T19" fmla="*/ 70 h 158"/>
                  <a:gd name="T20" fmla="*/ 140 w 276"/>
                  <a:gd name="T21" fmla="*/ 70 h 158"/>
                  <a:gd name="T22" fmla="*/ 108 w 276"/>
                  <a:gd name="T23" fmla="*/ 88 h 158"/>
                  <a:gd name="T24" fmla="*/ 60 w 276"/>
                  <a:gd name="T25" fmla="*/ 85 h 158"/>
                  <a:gd name="T26" fmla="*/ 25 w 276"/>
                  <a:gd name="T27" fmla="*/ 107 h 158"/>
                  <a:gd name="T28" fmla="*/ 57 w 276"/>
                  <a:gd name="T29" fmla="*/ 124 h 158"/>
                  <a:gd name="T30" fmla="*/ 93 w 276"/>
                  <a:gd name="T31" fmla="*/ 123 h 158"/>
                  <a:gd name="T32" fmla="*/ 212 w 276"/>
                  <a:gd name="T33" fmla="*/ 158 h 158"/>
                  <a:gd name="T34" fmla="*/ 276 w 276"/>
                  <a:gd name="T35" fmla="*/ 133 h 158"/>
                  <a:gd name="T36" fmla="*/ 276 w 276"/>
                  <a:gd name="T37" fmla="*/ 61 h 158"/>
                  <a:gd name="T38" fmla="*/ 252 w 276"/>
                  <a:gd name="T39" fmla="*/ 6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76" h="158">
                    <a:moveTo>
                      <a:pt x="22" y="75"/>
                    </a:moveTo>
                    <a:cubicBezTo>
                      <a:pt x="13" y="75"/>
                      <a:pt x="6" y="78"/>
                      <a:pt x="0" y="84"/>
                    </a:cubicBezTo>
                    <a:cubicBezTo>
                      <a:pt x="0" y="88"/>
                      <a:pt x="1" y="91"/>
                      <a:pt x="4" y="95"/>
                    </a:cubicBezTo>
                    <a:cubicBezTo>
                      <a:pt x="12" y="102"/>
                      <a:pt x="29" y="89"/>
                      <a:pt x="40" y="81"/>
                    </a:cubicBezTo>
                    <a:cubicBezTo>
                      <a:pt x="35" y="77"/>
                      <a:pt x="28" y="75"/>
                      <a:pt x="22" y="75"/>
                    </a:cubicBezTo>
                    <a:close/>
                    <a:moveTo>
                      <a:pt x="252" y="68"/>
                    </a:moveTo>
                    <a:cubicBezTo>
                      <a:pt x="231" y="67"/>
                      <a:pt x="177" y="0"/>
                      <a:pt x="151" y="0"/>
                    </a:cubicBezTo>
                    <a:cubicBezTo>
                      <a:pt x="126" y="0"/>
                      <a:pt x="70" y="29"/>
                      <a:pt x="51" y="41"/>
                    </a:cubicBezTo>
                    <a:cubicBezTo>
                      <a:pt x="47" y="43"/>
                      <a:pt x="42" y="46"/>
                      <a:pt x="36" y="50"/>
                    </a:cubicBezTo>
                    <a:cubicBezTo>
                      <a:pt x="48" y="53"/>
                      <a:pt x="59" y="60"/>
                      <a:pt x="67" y="70"/>
                    </a:cubicBezTo>
                    <a:cubicBezTo>
                      <a:pt x="97" y="59"/>
                      <a:pt x="135" y="51"/>
                      <a:pt x="140" y="70"/>
                    </a:cubicBezTo>
                    <a:cubicBezTo>
                      <a:pt x="143" y="82"/>
                      <a:pt x="130" y="88"/>
                      <a:pt x="108" y="88"/>
                    </a:cubicBezTo>
                    <a:cubicBezTo>
                      <a:pt x="87" y="88"/>
                      <a:pt x="70" y="85"/>
                      <a:pt x="60" y="85"/>
                    </a:cubicBezTo>
                    <a:cubicBezTo>
                      <a:pt x="49" y="85"/>
                      <a:pt x="25" y="93"/>
                      <a:pt x="25" y="107"/>
                    </a:cubicBezTo>
                    <a:cubicBezTo>
                      <a:pt x="25" y="121"/>
                      <a:pt x="49" y="124"/>
                      <a:pt x="57" y="124"/>
                    </a:cubicBezTo>
                    <a:cubicBezTo>
                      <a:pt x="65" y="124"/>
                      <a:pt x="78" y="123"/>
                      <a:pt x="93" y="123"/>
                    </a:cubicBezTo>
                    <a:cubicBezTo>
                      <a:pt x="114" y="123"/>
                      <a:pt x="175" y="158"/>
                      <a:pt x="212" y="158"/>
                    </a:cubicBezTo>
                    <a:cubicBezTo>
                      <a:pt x="249" y="158"/>
                      <a:pt x="268" y="140"/>
                      <a:pt x="276" y="133"/>
                    </a:cubicBezTo>
                    <a:cubicBezTo>
                      <a:pt x="276" y="122"/>
                      <a:pt x="276" y="61"/>
                      <a:pt x="276" y="61"/>
                    </a:cubicBezTo>
                    <a:cubicBezTo>
                      <a:pt x="261" y="68"/>
                      <a:pt x="259" y="69"/>
                      <a:pt x="252" y="68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7" name="Group 27"/>
            <p:cNvGrpSpPr>
              <a:grpSpLocks noChangeAspect="1"/>
            </p:cNvGrpSpPr>
            <p:nvPr/>
          </p:nvGrpSpPr>
          <p:grpSpPr bwMode="auto">
            <a:xfrm>
              <a:off x="8868096" y="3812611"/>
              <a:ext cx="381960" cy="388640"/>
              <a:chOff x="4766" y="1799"/>
              <a:chExt cx="629" cy="640"/>
            </a:xfrm>
            <a:solidFill>
              <a:srgbClr val="663C77"/>
            </a:solidFill>
          </p:grpSpPr>
          <p:sp>
            <p:nvSpPr>
              <p:cNvPr id="32" name="Freeform 28"/>
              <p:cNvSpPr>
                <a:spLocks noEditPoints="1"/>
              </p:cNvSpPr>
              <p:nvPr/>
            </p:nvSpPr>
            <p:spPr bwMode="auto">
              <a:xfrm>
                <a:off x="5017" y="2057"/>
                <a:ext cx="191" cy="191"/>
              </a:xfrm>
              <a:custGeom>
                <a:avLst/>
                <a:gdLst>
                  <a:gd name="T0" fmla="*/ 40 w 80"/>
                  <a:gd name="T1" fmla="*/ 61 h 80"/>
                  <a:gd name="T2" fmla="*/ 20 w 80"/>
                  <a:gd name="T3" fmla="*/ 40 h 80"/>
                  <a:gd name="T4" fmla="*/ 40 w 80"/>
                  <a:gd name="T5" fmla="*/ 20 h 80"/>
                  <a:gd name="T6" fmla="*/ 61 w 80"/>
                  <a:gd name="T7" fmla="*/ 40 h 80"/>
                  <a:gd name="T8" fmla="*/ 40 w 80"/>
                  <a:gd name="T9" fmla="*/ 61 h 80"/>
                  <a:gd name="T10" fmla="*/ 40 w 80"/>
                  <a:gd name="T11" fmla="*/ 61 h 80"/>
                  <a:gd name="T12" fmla="*/ 34 w 80"/>
                  <a:gd name="T13" fmla="*/ 0 h 80"/>
                  <a:gd name="T14" fmla="*/ 34 w 80"/>
                  <a:gd name="T15" fmla="*/ 8 h 80"/>
                  <a:gd name="T16" fmla="*/ 22 w 80"/>
                  <a:gd name="T17" fmla="*/ 13 h 80"/>
                  <a:gd name="T18" fmla="*/ 17 w 80"/>
                  <a:gd name="T19" fmla="*/ 8 h 80"/>
                  <a:gd name="T20" fmla="*/ 8 w 80"/>
                  <a:gd name="T21" fmla="*/ 16 h 80"/>
                  <a:gd name="T22" fmla="*/ 13 w 80"/>
                  <a:gd name="T23" fmla="*/ 22 h 80"/>
                  <a:gd name="T24" fmla="*/ 8 w 80"/>
                  <a:gd name="T25" fmla="*/ 34 h 80"/>
                  <a:gd name="T26" fmla="*/ 0 w 80"/>
                  <a:gd name="T27" fmla="*/ 34 h 80"/>
                  <a:gd name="T28" fmla="*/ 0 w 80"/>
                  <a:gd name="T29" fmla="*/ 47 h 80"/>
                  <a:gd name="T30" fmla="*/ 8 w 80"/>
                  <a:gd name="T31" fmla="*/ 47 h 80"/>
                  <a:gd name="T32" fmla="*/ 13 w 80"/>
                  <a:gd name="T33" fmla="*/ 59 h 80"/>
                  <a:gd name="T34" fmla="*/ 8 w 80"/>
                  <a:gd name="T35" fmla="*/ 64 h 80"/>
                  <a:gd name="T36" fmla="*/ 17 w 80"/>
                  <a:gd name="T37" fmla="*/ 73 h 80"/>
                  <a:gd name="T38" fmla="*/ 22 w 80"/>
                  <a:gd name="T39" fmla="*/ 68 h 80"/>
                  <a:gd name="T40" fmla="*/ 34 w 80"/>
                  <a:gd name="T41" fmla="*/ 73 h 80"/>
                  <a:gd name="T42" fmla="*/ 34 w 80"/>
                  <a:gd name="T43" fmla="*/ 80 h 80"/>
                  <a:gd name="T44" fmla="*/ 47 w 80"/>
                  <a:gd name="T45" fmla="*/ 80 h 80"/>
                  <a:gd name="T46" fmla="*/ 47 w 80"/>
                  <a:gd name="T47" fmla="*/ 73 h 80"/>
                  <a:gd name="T48" fmla="*/ 59 w 80"/>
                  <a:gd name="T49" fmla="*/ 68 h 80"/>
                  <a:gd name="T50" fmla="*/ 64 w 80"/>
                  <a:gd name="T51" fmla="*/ 73 h 80"/>
                  <a:gd name="T52" fmla="*/ 73 w 80"/>
                  <a:gd name="T53" fmla="*/ 64 h 80"/>
                  <a:gd name="T54" fmla="*/ 68 w 80"/>
                  <a:gd name="T55" fmla="*/ 59 h 80"/>
                  <a:gd name="T56" fmla="*/ 73 w 80"/>
                  <a:gd name="T57" fmla="*/ 47 h 80"/>
                  <a:gd name="T58" fmla="*/ 80 w 80"/>
                  <a:gd name="T59" fmla="*/ 47 h 80"/>
                  <a:gd name="T60" fmla="*/ 80 w 80"/>
                  <a:gd name="T61" fmla="*/ 34 h 80"/>
                  <a:gd name="T62" fmla="*/ 73 w 80"/>
                  <a:gd name="T63" fmla="*/ 34 h 80"/>
                  <a:gd name="T64" fmla="*/ 68 w 80"/>
                  <a:gd name="T65" fmla="*/ 22 h 80"/>
                  <a:gd name="T66" fmla="*/ 73 w 80"/>
                  <a:gd name="T67" fmla="*/ 16 h 80"/>
                  <a:gd name="T68" fmla="*/ 64 w 80"/>
                  <a:gd name="T69" fmla="*/ 8 h 80"/>
                  <a:gd name="T70" fmla="*/ 59 w 80"/>
                  <a:gd name="T71" fmla="*/ 13 h 80"/>
                  <a:gd name="T72" fmla="*/ 47 w 80"/>
                  <a:gd name="T73" fmla="*/ 8 h 80"/>
                  <a:gd name="T74" fmla="*/ 47 w 80"/>
                  <a:gd name="T75" fmla="*/ 0 h 80"/>
                  <a:gd name="T76" fmla="*/ 34 w 80"/>
                  <a:gd name="T7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0" h="80">
                    <a:moveTo>
                      <a:pt x="40" y="61"/>
                    </a:moveTo>
                    <a:cubicBezTo>
                      <a:pt x="29" y="61"/>
                      <a:pt x="20" y="52"/>
                      <a:pt x="20" y="40"/>
                    </a:cubicBezTo>
                    <a:cubicBezTo>
                      <a:pt x="20" y="29"/>
                      <a:pt x="29" y="20"/>
                      <a:pt x="40" y="20"/>
                    </a:cubicBezTo>
                    <a:cubicBezTo>
                      <a:pt x="52" y="20"/>
                      <a:pt x="61" y="29"/>
                      <a:pt x="61" y="40"/>
                    </a:cubicBezTo>
                    <a:cubicBezTo>
                      <a:pt x="61" y="52"/>
                      <a:pt x="52" y="61"/>
                      <a:pt x="40" y="61"/>
                    </a:cubicBezTo>
                    <a:cubicBezTo>
                      <a:pt x="40" y="61"/>
                      <a:pt x="40" y="61"/>
                      <a:pt x="40" y="61"/>
                    </a:cubicBezTo>
                    <a:moveTo>
                      <a:pt x="34" y="0"/>
                    </a:moveTo>
                    <a:cubicBezTo>
                      <a:pt x="34" y="8"/>
                      <a:pt x="34" y="8"/>
                      <a:pt x="34" y="8"/>
                    </a:cubicBezTo>
                    <a:cubicBezTo>
                      <a:pt x="30" y="9"/>
                      <a:pt x="25" y="10"/>
                      <a:pt x="22" y="13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0" y="25"/>
                      <a:pt x="9" y="30"/>
                      <a:pt x="8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9" y="51"/>
                      <a:pt x="10" y="55"/>
                      <a:pt x="13" y="59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17" y="73"/>
                      <a:pt x="17" y="73"/>
                      <a:pt x="17" y="73"/>
                    </a:cubicBezTo>
                    <a:cubicBezTo>
                      <a:pt x="22" y="68"/>
                      <a:pt x="22" y="68"/>
                      <a:pt x="22" y="68"/>
                    </a:cubicBezTo>
                    <a:cubicBezTo>
                      <a:pt x="25" y="70"/>
                      <a:pt x="30" y="72"/>
                      <a:pt x="34" y="73"/>
                    </a:cubicBezTo>
                    <a:cubicBezTo>
                      <a:pt x="34" y="80"/>
                      <a:pt x="34" y="80"/>
                      <a:pt x="34" y="80"/>
                    </a:cubicBezTo>
                    <a:cubicBezTo>
                      <a:pt x="47" y="80"/>
                      <a:pt x="47" y="80"/>
                      <a:pt x="47" y="80"/>
                    </a:cubicBezTo>
                    <a:cubicBezTo>
                      <a:pt x="47" y="73"/>
                      <a:pt x="47" y="73"/>
                      <a:pt x="47" y="73"/>
                    </a:cubicBezTo>
                    <a:cubicBezTo>
                      <a:pt x="51" y="72"/>
                      <a:pt x="55" y="70"/>
                      <a:pt x="59" y="68"/>
                    </a:cubicBezTo>
                    <a:cubicBezTo>
                      <a:pt x="64" y="73"/>
                      <a:pt x="64" y="73"/>
                      <a:pt x="64" y="73"/>
                    </a:cubicBezTo>
                    <a:cubicBezTo>
                      <a:pt x="73" y="64"/>
                      <a:pt x="73" y="64"/>
                      <a:pt x="73" y="64"/>
                    </a:cubicBezTo>
                    <a:cubicBezTo>
                      <a:pt x="68" y="59"/>
                      <a:pt x="68" y="59"/>
                      <a:pt x="68" y="59"/>
                    </a:cubicBezTo>
                    <a:cubicBezTo>
                      <a:pt x="70" y="55"/>
                      <a:pt x="72" y="51"/>
                      <a:pt x="73" y="47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80" y="34"/>
                      <a:pt x="80" y="34"/>
                      <a:pt x="80" y="34"/>
                    </a:cubicBezTo>
                    <a:cubicBezTo>
                      <a:pt x="73" y="34"/>
                      <a:pt x="73" y="34"/>
                      <a:pt x="73" y="34"/>
                    </a:cubicBezTo>
                    <a:cubicBezTo>
                      <a:pt x="72" y="30"/>
                      <a:pt x="70" y="25"/>
                      <a:pt x="68" y="2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5" y="10"/>
                      <a:pt x="51" y="9"/>
                      <a:pt x="47" y="8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3" name="Freeform 29"/>
              <p:cNvSpPr>
                <a:spLocks noEditPoints="1"/>
              </p:cNvSpPr>
              <p:nvPr/>
            </p:nvSpPr>
            <p:spPr bwMode="auto">
              <a:xfrm>
                <a:off x="5203" y="1799"/>
                <a:ext cx="192" cy="174"/>
              </a:xfrm>
              <a:custGeom>
                <a:avLst/>
                <a:gdLst>
                  <a:gd name="T0" fmla="*/ 40 w 80"/>
                  <a:gd name="T1" fmla="*/ 53 h 73"/>
                  <a:gd name="T2" fmla="*/ 27 w 80"/>
                  <a:gd name="T3" fmla="*/ 40 h 73"/>
                  <a:gd name="T4" fmla="*/ 40 w 80"/>
                  <a:gd name="T5" fmla="*/ 27 h 73"/>
                  <a:gd name="T6" fmla="*/ 53 w 80"/>
                  <a:gd name="T7" fmla="*/ 40 h 73"/>
                  <a:gd name="T8" fmla="*/ 40 w 80"/>
                  <a:gd name="T9" fmla="*/ 53 h 73"/>
                  <a:gd name="T10" fmla="*/ 34 w 80"/>
                  <a:gd name="T11" fmla="*/ 0 h 73"/>
                  <a:gd name="T12" fmla="*/ 34 w 80"/>
                  <a:gd name="T13" fmla="*/ 7 h 73"/>
                  <a:gd name="T14" fmla="*/ 21 w 80"/>
                  <a:gd name="T15" fmla="*/ 12 h 73"/>
                  <a:gd name="T16" fmla="*/ 16 w 80"/>
                  <a:gd name="T17" fmla="*/ 7 h 73"/>
                  <a:gd name="T18" fmla="*/ 7 w 80"/>
                  <a:gd name="T19" fmla="*/ 16 h 73"/>
                  <a:gd name="T20" fmla="*/ 13 w 80"/>
                  <a:gd name="T21" fmla="*/ 21 h 73"/>
                  <a:gd name="T22" fmla="*/ 7 w 80"/>
                  <a:gd name="T23" fmla="*/ 34 h 73"/>
                  <a:gd name="T24" fmla="*/ 0 w 80"/>
                  <a:gd name="T25" fmla="*/ 34 h 73"/>
                  <a:gd name="T26" fmla="*/ 0 w 80"/>
                  <a:gd name="T27" fmla="*/ 39 h 73"/>
                  <a:gd name="T28" fmla="*/ 22 w 80"/>
                  <a:gd name="T29" fmla="*/ 48 h 73"/>
                  <a:gd name="T30" fmla="*/ 18 w 80"/>
                  <a:gd name="T31" fmla="*/ 57 h 73"/>
                  <a:gd name="T32" fmla="*/ 27 w 80"/>
                  <a:gd name="T33" fmla="*/ 63 h 73"/>
                  <a:gd name="T34" fmla="*/ 34 w 80"/>
                  <a:gd name="T35" fmla="*/ 56 h 73"/>
                  <a:gd name="T36" fmla="*/ 49 w 80"/>
                  <a:gd name="T37" fmla="*/ 72 h 73"/>
                  <a:gd name="T38" fmla="*/ 59 w 80"/>
                  <a:gd name="T39" fmla="*/ 67 h 73"/>
                  <a:gd name="T40" fmla="*/ 64 w 80"/>
                  <a:gd name="T41" fmla="*/ 73 h 73"/>
                  <a:gd name="T42" fmla="*/ 73 w 80"/>
                  <a:gd name="T43" fmla="*/ 64 h 73"/>
                  <a:gd name="T44" fmla="*/ 67 w 80"/>
                  <a:gd name="T45" fmla="*/ 59 h 73"/>
                  <a:gd name="T46" fmla="*/ 73 w 80"/>
                  <a:gd name="T47" fmla="*/ 46 h 73"/>
                  <a:gd name="T48" fmla="*/ 80 w 80"/>
                  <a:gd name="T49" fmla="*/ 46 h 73"/>
                  <a:gd name="T50" fmla="*/ 80 w 80"/>
                  <a:gd name="T51" fmla="*/ 34 h 73"/>
                  <a:gd name="T52" fmla="*/ 73 w 80"/>
                  <a:gd name="T53" fmla="*/ 34 h 73"/>
                  <a:gd name="T54" fmla="*/ 67 w 80"/>
                  <a:gd name="T55" fmla="*/ 21 h 73"/>
                  <a:gd name="T56" fmla="*/ 73 w 80"/>
                  <a:gd name="T57" fmla="*/ 16 h 73"/>
                  <a:gd name="T58" fmla="*/ 64 w 80"/>
                  <a:gd name="T59" fmla="*/ 7 h 73"/>
                  <a:gd name="T60" fmla="*/ 59 w 80"/>
                  <a:gd name="T61" fmla="*/ 12 h 73"/>
                  <a:gd name="T62" fmla="*/ 46 w 80"/>
                  <a:gd name="T63" fmla="*/ 7 h 73"/>
                  <a:gd name="T64" fmla="*/ 46 w 80"/>
                  <a:gd name="T65" fmla="*/ 0 h 73"/>
                  <a:gd name="T66" fmla="*/ 34 w 80"/>
                  <a:gd name="T6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" h="73">
                    <a:moveTo>
                      <a:pt x="40" y="53"/>
                    </a:moveTo>
                    <a:cubicBezTo>
                      <a:pt x="33" y="53"/>
                      <a:pt x="27" y="47"/>
                      <a:pt x="27" y="40"/>
                    </a:cubicBezTo>
                    <a:cubicBezTo>
                      <a:pt x="27" y="33"/>
                      <a:pt x="33" y="27"/>
                      <a:pt x="40" y="27"/>
                    </a:cubicBezTo>
                    <a:cubicBezTo>
                      <a:pt x="47" y="27"/>
                      <a:pt x="53" y="33"/>
                      <a:pt x="53" y="40"/>
                    </a:cubicBezTo>
                    <a:cubicBezTo>
                      <a:pt x="53" y="47"/>
                      <a:pt x="47" y="53"/>
                      <a:pt x="40" y="53"/>
                    </a:cubicBezTo>
                    <a:moveTo>
                      <a:pt x="34" y="0"/>
                    </a:moveTo>
                    <a:cubicBezTo>
                      <a:pt x="34" y="7"/>
                      <a:pt x="34" y="7"/>
                      <a:pt x="34" y="7"/>
                    </a:cubicBezTo>
                    <a:cubicBezTo>
                      <a:pt x="29" y="8"/>
                      <a:pt x="25" y="10"/>
                      <a:pt x="21" y="12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13" y="21"/>
                      <a:pt x="13" y="21"/>
                      <a:pt x="13" y="21"/>
                    </a:cubicBezTo>
                    <a:cubicBezTo>
                      <a:pt x="10" y="25"/>
                      <a:pt x="8" y="29"/>
                      <a:pt x="7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8"/>
                      <a:pt x="19" y="56"/>
                      <a:pt x="18" y="57"/>
                    </a:cubicBezTo>
                    <a:cubicBezTo>
                      <a:pt x="21" y="59"/>
                      <a:pt x="24" y="61"/>
                      <a:pt x="27" y="63"/>
                    </a:cubicBezTo>
                    <a:cubicBezTo>
                      <a:pt x="28" y="62"/>
                      <a:pt x="34" y="56"/>
                      <a:pt x="34" y="56"/>
                    </a:cubicBezTo>
                    <a:cubicBezTo>
                      <a:pt x="49" y="72"/>
                      <a:pt x="49" y="72"/>
                      <a:pt x="49" y="72"/>
                    </a:cubicBezTo>
                    <a:cubicBezTo>
                      <a:pt x="53" y="71"/>
                      <a:pt x="56" y="69"/>
                      <a:pt x="59" y="67"/>
                    </a:cubicBezTo>
                    <a:cubicBezTo>
                      <a:pt x="64" y="73"/>
                      <a:pt x="64" y="73"/>
                      <a:pt x="64" y="73"/>
                    </a:cubicBezTo>
                    <a:cubicBezTo>
                      <a:pt x="73" y="64"/>
                      <a:pt x="73" y="64"/>
                      <a:pt x="73" y="64"/>
                    </a:cubicBezTo>
                    <a:cubicBezTo>
                      <a:pt x="67" y="59"/>
                      <a:pt x="67" y="59"/>
                      <a:pt x="67" y="59"/>
                    </a:cubicBezTo>
                    <a:cubicBezTo>
                      <a:pt x="70" y="55"/>
                      <a:pt x="72" y="51"/>
                      <a:pt x="73" y="46"/>
                    </a:cubicBezTo>
                    <a:cubicBezTo>
                      <a:pt x="80" y="46"/>
                      <a:pt x="80" y="46"/>
                      <a:pt x="80" y="46"/>
                    </a:cubicBezTo>
                    <a:cubicBezTo>
                      <a:pt x="80" y="34"/>
                      <a:pt x="80" y="34"/>
                      <a:pt x="80" y="34"/>
                    </a:cubicBezTo>
                    <a:cubicBezTo>
                      <a:pt x="73" y="34"/>
                      <a:pt x="73" y="34"/>
                      <a:pt x="73" y="34"/>
                    </a:cubicBezTo>
                    <a:cubicBezTo>
                      <a:pt x="72" y="29"/>
                      <a:pt x="70" y="25"/>
                      <a:pt x="67" y="21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5" y="10"/>
                      <a:pt x="51" y="8"/>
                      <a:pt x="46" y="7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4" name="Freeform 30"/>
              <p:cNvSpPr>
                <a:spLocks/>
              </p:cNvSpPr>
              <p:nvPr/>
            </p:nvSpPr>
            <p:spPr bwMode="auto">
              <a:xfrm>
                <a:off x="4766" y="2248"/>
                <a:ext cx="191" cy="191"/>
              </a:xfrm>
              <a:custGeom>
                <a:avLst/>
                <a:gdLst>
                  <a:gd name="T0" fmla="*/ 17 w 80"/>
                  <a:gd name="T1" fmla="*/ 0 h 80"/>
                  <a:gd name="T2" fmla="*/ 8 w 80"/>
                  <a:gd name="T3" fmla="*/ 10 h 80"/>
                  <a:gd name="T4" fmla="*/ 13 w 80"/>
                  <a:gd name="T5" fmla="*/ 16 h 80"/>
                  <a:gd name="T6" fmla="*/ 8 w 80"/>
                  <a:gd name="T7" fmla="*/ 29 h 80"/>
                  <a:gd name="T8" fmla="*/ 0 w 80"/>
                  <a:gd name="T9" fmla="*/ 29 h 80"/>
                  <a:gd name="T10" fmla="*/ 0 w 80"/>
                  <a:gd name="T11" fmla="*/ 43 h 80"/>
                  <a:gd name="T12" fmla="*/ 8 w 80"/>
                  <a:gd name="T13" fmla="*/ 43 h 80"/>
                  <a:gd name="T14" fmla="*/ 13 w 80"/>
                  <a:gd name="T15" fmla="*/ 57 h 80"/>
                  <a:gd name="T16" fmla="*/ 8 w 80"/>
                  <a:gd name="T17" fmla="*/ 63 h 80"/>
                  <a:gd name="T18" fmla="*/ 17 w 80"/>
                  <a:gd name="T19" fmla="*/ 72 h 80"/>
                  <a:gd name="T20" fmla="*/ 23 w 80"/>
                  <a:gd name="T21" fmla="*/ 67 h 80"/>
                  <a:gd name="T22" fmla="*/ 37 w 80"/>
                  <a:gd name="T23" fmla="*/ 72 h 80"/>
                  <a:gd name="T24" fmla="*/ 37 w 80"/>
                  <a:gd name="T25" fmla="*/ 80 h 80"/>
                  <a:gd name="T26" fmla="*/ 51 w 80"/>
                  <a:gd name="T27" fmla="*/ 80 h 80"/>
                  <a:gd name="T28" fmla="*/ 51 w 80"/>
                  <a:gd name="T29" fmla="*/ 72 h 80"/>
                  <a:gd name="T30" fmla="*/ 64 w 80"/>
                  <a:gd name="T31" fmla="*/ 67 h 80"/>
                  <a:gd name="T32" fmla="*/ 70 w 80"/>
                  <a:gd name="T33" fmla="*/ 72 h 80"/>
                  <a:gd name="T34" fmla="*/ 80 w 80"/>
                  <a:gd name="T35" fmla="*/ 63 h 80"/>
                  <a:gd name="T36" fmla="*/ 74 w 80"/>
                  <a:gd name="T37" fmla="*/ 57 h 80"/>
                  <a:gd name="T38" fmla="*/ 78 w 80"/>
                  <a:gd name="T39" fmla="*/ 49 h 80"/>
                  <a:gd name="T40" fmla="*/ 74 w 80"/>
                  <a:gd name="T41" fmla="*/ 53 h 80"/>
                  <a:gd name="T42" fmla="*/ 53 w 80"/>
                  <a:gd name="T43" fmla="*/ 32 h 80"/>
                  <a:gd name="T44" fmla="*/ 60 w 80"/>
                  <a:gd name="T45" fmla="*/ 24 h 80"/>
                  <a:gd name="T46" fmla="*/ 53 w 80"/>
                  <a:gd name="T47" fmla="*/ 13 h 80"/>
                  <a:gd name="T48" fmla="*/ 43 w 80"/>
                  <a:gd name="T49" fmla="*/ 17 h 80"/>
                  <a:gd name="T50" fmla="*/ 37 w 80"/>
                  <a:gd name="T51" fmla="*/ 0 h 80"/>
                  <a:gd name="T52" fmla="*/ 37 w 80"/>
                  <a:gd name="T53" fmla="*/ 0 h 80"/>
                  <a:gd name="T54" fmla="*/ 23 w 80"/>
                  <a:gd name="T55" fmla="*/ 6 h 80"/>
                  <a:gd name="T56" fmla="*/ 17 w 80"/>
                  <a:gd name="T5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0" h="80">
                    <a:moveTo>
                      <a:pt x="17" y="0"/>
                    </a:moveTo>
                    <a:cubicBezTo>
                      <a:pt x="8" y="10"/>
                      <a:pt x="8" y="10"/>
                      <a:pt x="8" y="10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1" y="20"/>
                      <a:pt x="9" y="24"/>
                      <a:pt x="8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9" y="48"/>
                      <a:pt x="11" y="53"/>
                      <a:pt x="13" y="57"/>
                    </a:cubicBezTo>
                    <a:cubicBezTo>
                      <a:pt x="8" y="63"/>
                      <a:pt x="8" y="63"/>
                      <a:pt x="8" y="63"/>
                    </a:cubicBezTo>
                    <a:cubicBezTo>
                      <a:pt x="17" y="72"/>
                      <a:pt x="17" y="72"/>
                      <a:pt x="17" y="72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7" y="69"/>
                      <a:pt x="32" y="71"/>
                      <a:pt x="37" y="72"/>
                    </a:cubicBezTo>
                    <a:cubicBezTo>
                      <a:pt x="37" y="80"/>
                      <a:pt x="37" y="80"/>
                      <a:pt x="37" y="80"/>
                    </a:cubicBezTo>
                    <a:cubicBezTo>
                      <a:pt x="51" y="80"/>
                      <a:pt x="51" y="80"/>
                      <a:pt x="51" y="80"/>
                    </a:cubicBezTo>
                    <a:cubicBezTo>
                      <a:pt x="51" y="72"/>
                      <a:pt x="51" y="72"/>
                      <a:pt x="51" y="72"/>
                    </a:cubicBezTo>
                    <a:cubicBezTo>
                      <a:pt x="56" y="71"/>
                      <a:pt x="60" y="69"/>
                      <a:pt x="64" y="67"/>
                    </a:cubicBezTo>
                    <a:cubicBezTo>
                      <a:pt x="70" y="72"/>
                      <a:pt x="70" y="72"/>
                      <a:pt x="70" y="72"/>
                    </a:cubicBezTo>
                    <a:cubicBezTo>
                      <a:pt x="80" y="63"/>
                      <a:pt x="80" y="63"/>
                      <a:pt x="80" y="63"/>
                    </a:cubicBezTo>
                    <a:cubicBezTo>
                      <a:pt x="74" y="57"/>
                      <a:pt x="74" y="57"/>
                      <a:pt x="74" y="57"/>
                    </a:cubicBezTo>
                    <a:cubicBezTo>
                      <a:pt x="76" y="54"/>
                      <a:pt x="77" y="52"/>
                      <a:pt x="78" y="49"/>
                    </a:cubicBezTo>
                    <a:cubicBezTo>
                      <a:pt x="76" y="51"/>
                      <a:pt x="74" y="53"/>
                      <a:pt x="74" y="5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53" y="32"/>
                      <a:pt x="59" y="26"/>
                      <a:pt x="60" y="24"/>
                    </a:cubicBezTo>
                    <a:cubicBezTo>
                      <a:pt x="57" y="21"/>
                      <a:pt x="55" y="17"/>
                      <a:pt x="53" y="13"/>
                    </a:cubicBezTo>
                    <a:cubicBezTo>
                      <a:pt x="51" y="14"/>
                      <a:pt x="43" y="17"/>
                      <a:pt x="43" y="17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2" y="1"/>
                      <a:pt x="27" y="3"/>
                      <a:pt x="23" y="6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5" name="Freeform 31"/>
              <p:cNvSpPr>
                <a:spLocks noEditPoints="1"/>
              </p:cNvSpPr>
              <p:nvPr/>
            </p:nvSpPr>
            <p:spPr bwMode="auto">
              <a:xfrm>
                <a:off x="4852" y="1892"/>
                <a:ext cx="523" cy="523"/>
              </a:xfrm>
              <a:custGeom>
                <a:avLst/>
                <a:gdLst>
                  <a:gd name="T0" fmla="*/ 49 w 219"/>
                  <a:gd name="T1" fmla="*/ 159 h 219"/>
                  <a:gd name="T2" fmla="*/ 74 w 219"/>
                  <a:gd name="T3" fmla="*/ 159 h 219"/>
                  <a:gd name="T4" fmla="*/ 156 w 219"/>
                  <a:gd name="T5" fmla="*/ 172 h 219"/>
                  <a:gd name="T6" fmla="*/ 156 w 219"/>
                  <a:gd name="T7" fmla="*/ 147 h 219"/>
                  <a:gd name="T8" fmla="*/ 156 w 219"/>
                  <a:gd name="T9" fmla="*/ 172 h 219"/>
                  <a:gd name="T10" fmla="*/ 92 w 219"/>
                  <a:gd name="T11" fmla="*/ 74 h 219"/>
                  <a:gd name="T12" fmla="*/ 97 w 219"/>
                  <a:gd name="T13" fmla="*/ 63 h 219"/>
                  <a:gd name="T14" fmla="*/ 122 w 219"/>
                  <a:gd name="T15" fmla="*/ 72 h 219"/>
                  <a:gd name="T16" fmla="*/ 133 w 219"/>
                  <a:gd name="T17" fmla="*/ 68 h 219"/>
                  <a:gd name="T18" fmla="*/ 145 w 219"/>
                  <a:gd name="T19" fmla="*/ 92 h 219"/>
                  <a:gd name="T20" fmla="*/ 150 w 219"/>
                  <a:gd name="T21" fmla="*/ 97 h 219"/>
                  <a:gd name="T22" fmla="*/ 156 w 219"/>
                  <a:gd name="T23" fmla="*/ 122 h 219"/>
                  <a:gd name="T24" fmla="*/ 145 w 219"/>
                  <a:gd name="T25" fmla="*/ 127 h 219"/>
                  <a:gd name="T26" fmla="*/ 133 w 219"/>
                  <a:gd name="T27" fmla="*/ 151 h 219"/>
                  <a:gd name="T28" fmla="*/ 122 w 219"/>
                  <a:gd name="T29" fmla="*/ 147 h 219"/>
                  <a:gd name="T30" fmla="*/ 97 w 219"/>
                  <a:gd name="T31" fmla="*/ 156 h 219"/>
                  <a:gd name="T32" fmla="*/ 92 w 219"/>
                  <a:gd name="T33" fmla="*/ 145 h 219"/>
                  <a:gd name="T34" fmla="*/ 68 w 219"/>
                  <a:gd name="T35" fmla="*/ 133 h 219"/>
                  <a:gd name="T36" fmla="*/ 72 w 219"/>
                  <a:gd name="T37" fmla="*/ 122 h 219"/>
                  <a:gd name="T38" fmla="*/ 63 w 219"/>
                  <a:gd name="T39" fmla="*/ 97 h 219"/>
                  <a:gd name="T40" fmla="*/ 72 w 219"/>
                  <a:gd name="T41" fmla="*/ 97 h 219"/>
                  <a:gd name="T42" fmla="*/ 68 w 219"/>
                  <a:gd name="T43" fmla="*/ 85 h 219"/>
                  <a:gd name="T44" fmla="*/ 92 w 219"/>
                  <a:gd name="T45" fmla="*/ 74 h 219"/>
                  <a:gd name="T46" fmla="*/ 143 w 219"/>
                  <a:gd name="T47" fmla="*/ 59 h 219"/>
                  <a:gd name="T48" fmla="*/ 168 w 219"/>
                  <a:gd name="T49" fmla="*/ 59 h 219"/>
                  <a:gd name="T50" fmla="*/ 61 w 219"/>
                  <a:gd name="T51" fmla="*/ 71 h 219"/>
                  <a:gd name="T52" fmla="*/ 61 w 219"/>
                  <a:gd name="T53" fmla="*/ 46 h 219"/>
                  <a:gd name="T54" fmla="*/ 61 w 219"/>
                  <a:gd name="T55" fmla="*/ 71 h 219"/>
                  <a:gd name="T56" fmla="*/ 101 w 219"/>
                  <a:gd name="T57" fmla="*/ 0 h 219"/>
                  <a:gd name="T58" fmla="*/ 81 w 219"/>
                  <a:gd name="T59" fmla="*/ 13 h 219"/>
                  <a:gd name="T60" fmla="*/ 61 w 219"/>
                  <a:gd name="T61" fmla="*/ 11 h 219"/>
                  <a:gd name="T62" fmla="*/ 45 w 219"/>
                  <a:gd name="T63" fmla="*/ 32 h 219"/>
                  <a:gd name="T64" fmla="*/ 26 w 219"/>
                  <a:gd name="T65" fmla="*/ 38 h 219"/>
                  <a:gd name="T66" fmla="*/ 21 w 219"/>
                  <a:gd name="T67" fmla="*/ 62 h 219"/>
                  <a:gd name="T68" fmla="*/ 5 w 219"/>
                  <a:gd name="T69" fmla="*/ 74 h 219"/>
                  <a:gd name="T70" fmla="*/ 9 w 219"/>
                  <a:gd name="T71" fmla="*/ 101 h 219"/>
                  <a:gd name="T72" fmla="*/ 0 w 219"/>
                  <a:gd name="T73" fmla="*/ 118 h 219"/>
                  <a:gd name="T74" fmla="*/ 13 w 219"/>
                  <a:gd name="T75" fmla="*/ 138 h 219"/>
                  <a:gd name="T76" fmla="*/ 11 w 219"/>
                  <a:gd name="T77" fmla="*/ 158 h 219"/>
                  <a:gd name="T78" fmla="*/ 32 w 219"/>
                  <a:gd name="T79" fmla="*/ 174 h 219"/>
                  <a:gd name="T80" fmla="*/ 38 w 219"/>
                  <a:gd name="T81" fmla="*/ 193 h 219"/>
                  <a:gd name="T82" fmla="*/ 62 w 219"/>
                  <a:gd name="T83" fmla="*/ 198 h 219"/>
                  <a:gd name="T84" fmla="*/ 74 w 219"/>
                  <a:gd name="T85" fmla="*/ 213 h 219"/>
                  <a:gd name="T86" fmla="*/ 101 w 219"/>
                  <a:gd name="T87" fmla="*/ 210 h 219"/>
                  <a:gd name="T88" fmla="*/ 118 w 219"/>
                  <a:gd name="T89" fmla="*/ 219 h 219"/>
                  <a:gd name="T90" fmla="*/ 138 w 219"/>
                  <a:gd name="T91" fmla="*/ 206 h 219"/>
                  <a:gd name="T92" fmla="*/ 158 w 219"/>
                  <a:gd name="T93" fmla="*/ 208 h 219"/>
                  <a:gd name="T94" fmla="*/ 174 w 219"/>
                  <a:gd name="T95" fmla="*/ 186 h 219"/>
                  <a:gd name="T96" fmla="*/ 193 w 219"/>
                  <a:gd name="T97" fmla="*/ 181 h 219"/>
                  <a:gd name="T98" fmla="*/ 198 w 219"/>
                  <a:gd name="T99" fmla="*/ 157 h 219"/>
                  <a:gd name="T100" fmla="*/ 213 w 219"/>
                  <a:gd name="T101" fmla="*/ 145 h 219"/>
                  <a:gd name="T102" fmla="*/ 210 w 219"/>
                  <a:gd name="T103" fmla="*/ 118 h 219"/>
                  <a:gd name="T104" fmla="*/ 219 w 219"/>
                  <a:gd name="T105" fmla="*/ 101 h 219"/>
                  <a:gd name="T106" fmla="*/ 206 w 219"/>
                  <a:gd name="T107" fmla="*/ 81 h 219"/>
                  <a:gd name="T108" fmla="*/ 208 w 219"/>
                  <a:gd name="T109" fmla="*/ 61 h 219"/>
                  <a:gd name="T110" fmla="*/ 187 w 219"/>
                  <a:gd name="T111" fmla="*/ 45 h 219"/>
                  <a:gd name="T112" fmla="*/ 181 w 219"/>
                  <a:gd name="T113" fmla="*/ 26 h 219"/>
                  <a:gd name="T114" fmla="*/ 157 w 219"/>
                  <a:gd name="T115" fmla="*/ 21 h 219"/>
                  <a:gd name="T116" fmla="*/ 145 w 219"/>
                  <a:gd name="T117" fmla="*/ 5 h 219"/>
                  <a:gd name="T118" fmla="*/ 118 w 219"/>
                  <a:gd name="T119" fmla="*/ 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19" h="219">
                    <a:moveTo>
                      <a:pt x="61" y="172"/>
                    </a:moveTo>
                    <a:cubicBezTo>
                      <a:pt x="54" y="172"/>
                      <a:pt x="49" y="166"/>
                      <a:pt x="49" y="159"/>
                    </a:cubicBezTo>
                    <a:cubicBezTo>
                      <a:pt x="49" y="152"/>
                      <a:pt x="54" y="147"/>
                      <a:pt x="61" y="147"/>
                    </a:cubicBezTo>
                    <a:cubicBezTo>
                      <a:pt x="68" y="147"/>
                      <a:pt x="74" y="152"/>
                      <a:pt x="74" y="159"/>
                    </a:cubicBezTo>
                    <a:cubicBezTo>
                      <a:pt x="74" y="166"/>
                      <a:pt x="68" y="172"/>
                      <a:pt x="61" y="172"/>
                    </a:cubicBezTo>
                    <a:moveTo>
                      <a:pt x="156" y="172"/>
                    </a:moveTo>
                    <a:cubicBezTo>
                      <a:pt x="149" y="172"/>
                      <a:pt x="143" y="166"/>
                      <a:pt x="143" y="159"/>
                    </a:cubicBezTo>
                    <a:cubicBezTo>
                      <a:pt x="143" y="152"/>
                      <a:pt x="149" y="147"/>
                      <a:pt x="156" y="147"/>
                    </a:cubicBezTo>
                    <a:cubicBezTo>
                      <a:pt x="163" y="147"/>
                      <a:pt x="168" y="152"/>
                      <a:pt x="168" y="159"/>
                    </a:cubicBezTo>
                    <a:cubicBezTo>
                      <a:pt x="168" y="166"/>
                      <a:pt x="163" y="172"/>
                      <a:pt x="156" y="172"/>
                    </a:cubicBezTo>
                    <a:cubicBezTo>
                      <a:pt x="156" y="172"/>
                      <a:pt x="156" y="172"/>
                      <a:pt x="156" y="172"/>
                    </a:cubicBezTo>
                    <a:moveTo>
                      <a:pt x="92" y="74"/>
                    </a:moveTo>
                    <a:cubicBezTo>
                      <a:pt x="94" y="73"/>
                      <a:pt x="95" y="73"/>
                      <a:pt x="97" y="72"/>
                    </a:cubicBezTo>
                    <a:cubicBezTo>
                      <a:pt x="97" y="71"/>
                      <a:pt x="97" y="63"/>
                      <a:pt x="97" y="63"/>
                    </a:cubicBezTo>
                    <a:cubicBezTo>
                      <a:pt x="122" y="63"/>
                      <a:pt x="122" y="63"/>
                      <a:pt x="122" y="63"/>
                    </a:cubicBezTo>
                    <a:cubicBezTo>
                      <a:pt x="122" y="63"/>
                      <a:pt x="122" y="71"/>
                      <a:pt x="122" y="72"/>
                    </a:cubicBezTo>
                    <a:cubicBezTo>
                      <a:pt x="124" y="73"/>
                      <a:pt x="125" y="73"/>
                      <a:pt x="127" y="74"/>
                    </a:cubicBezTo>
                    <a:cubicBezTo>
                      <a:pt x="128" y="73"/>
                      <a:pt x="133" y="68"/>
                      <a:pt x="133" y="68"/>
                    </a:cubicBezTo>
                    <a:cubicBezTo>
                      <a:pt x="151" y="85"/>
                      <a:pt x="151" y="85"/>
                      <a:pt x="151" y="85"/>
                    </a:cubicBezTo>
                    <a:cubicBezTo>
                      <a:pt x="151" y="85"/>
                      <a:pt x="146" y="91"/>
                      <a:pt x="145" y="92"/>
                    </a:cubicBezTo>
                    <a:cubicBezTo>
                      <a:pt x="145" y="93"/>
                      <a:pt x="146" y="95"/>
                      <a:pt x="147" y="97"/>
                    </a:cubicBezTo>
                    <a:cubicBezTo>
                      <a:pt x="147" y="97"/>
                      <a:pt x="148" y="97"/>
                      <a:pt x="150" y="97"/>
                    </a:cubicBezTo>
                    <a:cubicBezTo>
                      <a:pt x="152" y="97"/>
                      <a:pt x="156" y="97"/>
                      <a:pt x="156" y="97"/>
                    </a:cubicBezTo>
                    <a:cubicBezTo>
                      <a:pt x="156" y="122"/>
                      <a:pt x="156" y="122"/>
                      <a:pt x="156" y="122"/>
                    </a:cubicBezTo>
                    <a:cubicBezTo>
                      <a:pt x="156" y="122"/>
                      <a:pt x="148" y="122"/>
                      <a:pt x="147" y="122"/>
                    </a:cubicBezTo>
                    <a:cubicBezTo>
                      <a:pt x="146" y="124"/>
                      <a:pt x="145" y="125"/>
                      <a:pt x="145" y="127"/>
                    </a:cubicBezTo>
                    <a:cubicBezTo>
                      <a:pt x="146" y="128"/>
                      <a:pt x="151" y="133"/>
                      <a:pt x="151" y="133"/>
                    </a:cubicBezTo>
                    <a:cubicBezTo>
                      <a:pt x="133" y="151"/>
                      <a:pt x="133" y="151"/>
                      <a:pt x="133" y="151"/>
                    </a:cubicBezTo>
                    <a:cubicBezTo>
                      <a:pt x="133" y="151"/>
                      <a:pt x="128" y="145"/>
                      <a:pt x="127" y="145"/>
                    </a:cubicBezTo>
                    <a:cubicBezTo>
                      <a:pt x="125" y="145"/>
                      <a:pt x="124" y="146"/>
                      <a:pt x="122" y="147"/>
                    </a:cubicBezTo>
                    <a:cubicBezTo>
                      <a:pt x="122" y="148"/>
                      <a:pt x="122" y="156"/>
                      <a:pt x="122" y="156"/>
                    </a:cubicBezTo>
                    <a:cubicBezTo>
                      <a:pt x="97" y="156"/>
                      <a:pt x="97" y="156"/>
                      <a:pt x="97" y="156"/>
                    </a:cubicBezTo>
                    <a:cubicBezTo>
                      <a:pt x="97" y="156"/>
                      <a:pt x="97" y="148"/>
                      <a:pt x="97" y="147"/>
                    </a:cubicBezTo>
                    <a:cubicBezTo>
                      <a:pt x="95" y="146"/>
                      <a:pt x="94" y="145"/>
                      <a:pt x="92" y="145"/>
                    </a:cubicBezTo>
                    <a:cubicBezTo>
                      <a:pt x="91" y="145"/>
                      <a:pt x="86" y="151"/>
                      <a:pt x="86" y="151"/>
                    </a:cubicBezTo>
                    <a:cubicBezTo>
                      <a:pt x="68" y="133"/>
                      <a:pt x="68" y="133"/>
                      <a:pt x="68" y="133"/>
                    </a:cubicBezTo>
                    <a:cubicBezTo>
                      <a:pt x="68" y="133"/>
                      <a:pt x="73" y="128"/>
                      <a:pt x="74" y="127"/>
                    </a:cubicBezTo>
                    <a:cubicBezTo>
                      <a:pt x="73" y="125"/>
                      <a:pt x="73" y="124"/>
                      <a:pt x="72" y="122"/>
                    </a:cubicBezTo>
                    <a:cubicBezTo>
                      <a:pt x="71" y="122"/>
                      <a:pt x="63" y="122"/>
                      <a:pt x="63" y="122"/>
                    </a:cubicBezTo>
                    <a:cubicBezTo>
                      <a:pt x="63" y="97"/>
                      <a:pt x="63" y="97"/>
                      <a:pt x="63" y="97"/>
                    </a:cubicBezTo>
                    <a:cubicBezTo>
                      <a:pt x="63" y="97"/>
                      <a:pt x="67" y="97"/>
                      <a:pt x="69" y="97"/>
                    </a:cubicBezTo>
                    <a:cubicBezTo>
                      <a:pt x="71" y="97"/>
                      <a:pt x="72" y="97"/>
                      <a:pt x="72" y="97"/>
                    </a:cubicBezTo>
                    <a:cubicBezTo>
                      <a:pt x="73" y="95"/>
                      <a:pt x="73" y="93"/>
                      <a:pt x="74" y="92"/>
                    </a:cubicBezTo>
                    <a:cubicBezTo>
                      <a:pt x="73" y="91"/>
                      <a:pt x="68" y="85"/>
                      <a:pt x="68" y="85"/>
                    </a:cubicBezTo>
                    <a:cubicBezTo>
                      <a:pt x="86" y="68"/>
                      <a:pt x="86" y="68"/>
                      <a:pt x="86" y="68"/>
                    </a:cubicBezTo>
                    <a:cubicBezTo>
                      <a:pt x="86" y="68"/>
                      <a:pt x="91" y="73"/>
                      <a:pt x="92" y="74"/>
                    </a:cubicBezTo>
                    <a:moveTo>
                      <a:pt x="156" y="71"/>
                    </a:moveTo>
                    <a:cubicBezTo>
                      <a:pt x="149" y="71"/>
                      <a:pt x="143" y="65"/>
                      <a:pt x="143" y="59"/>
                    </a:cubicBezTo>
                    <a:cubicBezTo>
                      <a:pt x="143" y="52"/>
                      <a:pt x="149" y="46"/>
                      <a:pt x="156" y="46"/>
                    </a:cubicBezTo>
                    <a:cubicBezTo>
                      <a:pt x="163" y="46"/>
                      <a:pt x="168" y="52"/>
                      <a:pt x="168" y="59"/>
                    </a:cubicBezTo>
                    <a:cubicBezTo>
                      <a:pt x="168" y="65"/>
                      <a:pt x="163" y="71"/>
                      <a:pt x="156" y="71"/>
                    </a:cubicBezTo>
                    <a:moveTo>
                      <a:pt x="61" y="71"/>
                    </a:moveTo>
                    <a:cubicBezTo>
                      <a:pt x="54" y="71"/>
                      <a:pt x="49" y="65"/>
                      <a:pt x="49" y="59"/>
                    </a:cubicBezTo>
                    <a:cubicBezTo>
                      <a:pt x="49" y="52"/>
                      <a:pt x="54" y="46"/>
                      <a:pt x="61" y="46"/>
                    </a:cubicBezTo>
                    <a:cubicBezTo>
                      <a:pt x="68" y="46"/>
                      <a:pt x="74" y="52"/>
                      <a:pt x="74" y="59"/>
                    </a:cubicBezTo>
                    <a:cubicBezTo>
                      <a:pt x="74" y="65"/>
                      <a:pt x="68" y="71"/>
                      <a:pt x="61" y="71"/>
                    </a:cubicBezTo>
                    <a:moveTo>
                      <a:pt x="118" y="0"/>
                    </a:moveTo>
                    <a:cubicBezTo>
                      <a:pt x="101" y="0"/>
                      <a:pt x="101" y="0"/>
                      <a:pt x="101" y="0"/>
                    </a:cubicBezTo>
                    <a:cubicBezTo>
                      <a:pt x="101" y="9"/>
                      <a:pt x="101" y="9"/>
                      <a:pt x="101" y="9"/>
                    </a:cubicBezTo>
                    <a:cubicBezTo>
                      <a:pt x="94" y="10"/>
                      <a:pt x="87" y="11"/>
                      <a:pt x="81" y="13"/>
                    </a:cubicBezTo>
                    <a:cubicBezTo>
                      <a:pt x="77" y="4"/>
                      <a:pt x="77" y="4"/>
                      <a:pt x="77" y="4"/>
                    </a:cubicBezTo>
                    <a:cubicBezTo>
                      <a:pt x="61" y="11"/>
                      <a:pt x="61" y="11"/>
                      <a:pt x="61" y="11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57" y="23"/>
                      <a:pt x="51" y="27"/>
                      <a:pt x="45" y="32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28" y="50"/>
                      <a:pt x="24" y="55"/>
                      <a:pt x="21" y="62"/>
                    </a:cubicBezTo>
                    <a:cubicBezTo>
                      <a:pt x="12" y="58"/>
                      <a:pt x="12" y="58"/>
                      <a:pt x="12" y="58"/>
                    </a:cubicBezTo>
                    <a:cubicBezTo>
                      <a:pt x="5" y="74"/>
                      <a:pt x="5" y="74"/>
                      <a:pt x="5" y="74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1" y="85"/>
                      <a:pt x="10" y="93"/>
                      <a:pt x="9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10" y="125"/>
                      <a:pt x="11" y="132"/>
                      <a:pt x="13" y="138"/>
                    </a:cubicBezTo>
                    <a:cubicBezTo>
                      <a:pt x="4" y="142"/>
                      <a:pt x="4" y="142"/>
                      <a:pt x="4" y="142"/>
                    </a:cubicBezTo>
                    <a:cubicBezTo>
                      <a:pt x="11" y="158"/>
                      <a:pt x="11" y="158"/>
                      <a:pt x="11" y="158"/>
                    </a:cubicBezTo>
                    <a:cubicBezTo>
                      <a:pt x="19" y="154"/>
                      <a:pt x="19" y="154"/>
                      <a:pt x="19" y="154"/>
                    </a:cubicBezTo>
                    <a:cubicBezTo>
                      <a:pt x="23" y="161"/>
                      <a:pt x="27" y="168"/>
                      <a:pt x="32" y="174"/>
                    </a:cubicBezTo>
                    <a:cubicBezTo>
                      <a:pt x="26" y="181"/>
                      <a:pt x="26" y="181"/>
                      <a:pt x="26" y="181"/>
                    </a:cubicBezTo>
                    <a:cubicBezTo>
                      <a:pt x="38" y="193"/>
                      <a:pt x="38" y="193"/>
                      <a:pt x="38" y="193"/>
                    </a:cubicBezTo>
                    <a:cubicBezTo>
                      <a:pt x="45" y="186"/>
                      <a:pt x="45" y="186"/>
                      <a:pt x="45" y="186"/>
                    </a:cubicBezTo>
                    <a:cubicBezTo>
                      <a:pt x="50" y="191"/>
                      <a:pt x="56" y="195"/>
                      <a:pt x="62" y="198"/>
                    </a:cubicBezTo>
                    <a:cubicBezTo>
                      <a:pt x="58" y="206"/>
                      <a:pt x="58" y="206"/>
                      <a:pt x="58" y="206"/>
                    </a:cubicBezTo>
                    <a:cubicBezTo>
                      <a:pt x="74" y="213"/>
                      <a:pt x="74" y="213"/>
                      <a:pt x="74" y="213"/>
                    </a:cubicBezTo>
                    <a:cubicBezTo>
                      <a:pt x="78" y="205"/>
                      <a:pt x="78" y="205"/>
                      <a:pt x="78" y="205"/>
                    </a:cubicBezTo>
                    <a:cubicBezTo>
                      <a:pt x="85" y="207"/>
                      <a:pt x="93" y="209"/>
                      <a:pt x="101" y="210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18" y="219"/>
                      <a:pt x="118" y="219"/>
                      <a:pt x="118" y="219"/>
                    </a:cubicBezTo>
                    <a:cubicBezTo>
                      <a:pt x="118" y="210"/>
                      <a:pt x="118" y="210"/>
                      <a:pt x="118" y="210"/>
                    </a:cubicBezTo>
                    <a:cubicBezTo>
                      <a:pt x="125" y="209"/>
                      <a:pt x="132" y="208"/>
                      <a:pt x="138" y="206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58" y="208"/>
                      <a:pt x="158" y="208"/>
                      <a:pt x="158" y="208"/>
                    </a:cubicBezTo>
                    <a:cubicBezTo>
                      <a:pt x="155" y="199"/>
                      <a:pt x="155" y="199"/>
                      <a:pt x="155" y="199"/>
                    </a:cubicBezTo>
                    <a:cubicBezTo>
                      <a:pt x="162" y="196"/>
                      <a:pt x="168" y="191"/>
                      <a:pt x="174" y="186"/>
                    </a:cubicBezTo>
                    <a:cubicBezTo>
                      <a:pt x="181" y="193"/>
                      <a:pt x="181" y="193"/>
                      <a:pt x="181" y="193"/>
                    </a:cubicBezTo>
                    <a:cubicBezTo>
                      <a:pt x="193" y="181"/>
                      <a:pt x="193" y="181"/>
                      <a:pt x="193" y="181"/>
                    </a:cubicBezTo>
                    <a:cubicBezTo>
                      <a:pt x="187" y="174"/>
                      <a:pt x="187" y="174"/>
                      <a:pt x="187" y="174"/>
                    </a:cubicBezTo>
                    <a:cubicBezTo>
                      <a:pt x="191" y="169"/>
                      <a:pt x="195" y="163"/>
                      <a:pt x="198" y="157"/>
                    </a:cubicBezTo>
                    <a:cubicBezTo>
                      <a:pt x="206" y="161"/>
                      <a:pt x="206" y="161"/>
                      <a:pt x="206" y="161"/>
                    </a:cubicBezTo>
                    <a:cubicBezTo>
                      <a:pt x="213" y="145"/>
                      <a:pt x="213" y="145"/>
                      <a:pt x="213" y="145"/>
                    </a:cubicBezTo>
                    <a:cubicBezTo>
                      <a:pt x="205" y="141"/>
                      <a:pt x="205" y="141"/>
                      <a:pt x="205" y="141"/>
                    </a:cubicBezTo>
                    <a:cubicBezTo>
                      <a:pt x="207" y="134"/>
                      <a:pt x="209" y="126"/>
                      <a:pt x="210" y="118"/>
                    </a:cubicBezTo>
                    <a:cubicBezTo>
                      <a:pt x="219" y="118"/>
                      <a:pt x="219" y="118"/>
                      <a:pt x="219" y="118"/>
                    </a:cubicBezTo>
                    <a:cubicBezTo>
                      <a:pt x="219" y="101"/>
                      <a:pt x="219" y="101"/>
                      <a:pt x="219" y="101"/>
                    </a:cubicBezTo>
                    <a:cubicBezTo>
                      <a:pt x="210" y="101"/>
                      <a:pt x="210" y="101"/>
                      <a:pt x="210" y="101"/>
                    </a:cubicBezTo>
                    <a:cubicBezTo>
                      <a:pt x="209" y="94"/>
                      <a:pt x="208" y="87"/>
                      <a:pt x="206" y="81"/>
                    </a:cubicBezTo>
                    <a:cubicBezTo>
                      <a:pt x="214" y="77"/>
                      <a:pt x="214" y="77"/>
                      <a:pt x="214" y="77"/>
                    </a:cubicBezTo>
                    <a:cubicBezTo>
                      <a:pt x="208" y="61"/>
                      <a:pt x="208" y="61"/>
                      <a:pt x="208" y="61"/>
                    </a:cubicBezTo>
                    <a:cubicBezTo>
                      <a:pt x="199" y="64"/>
                      <a:pt x="199" y="64"/>
                      <a:pt x="199" y="64"/>
                    </a:cubicBezTo>
                    <a:cubicBezTo>
                      <a:pt x="196" y="57"/>
                      <a:pt x="192" y="51"/>
                      <a:pt x="187" y="45"/>
                    </a:cubicBezTo>
                    <a:cubicBezTo>
                      <a:pt x="193" y="38"/>
                      <a:pt x="193" y="38"/>
                      <a:pt x="193" y="38"/>
                    </a:cubicBezTo>
                    <a:cubicBezTo>
                      <a:pt x="181" y="26"/>
                      <a:pt x="181" y="26"/>
                      <a:pt x="181" y="26"/>
                    </a:cubicBezTo>
                    <a:cubicBezTo>
                      <a:pt x="174" y="32"/>
                      <a:pt x="174" y="32"/>
                      <a:pt x="174" y="32"/>
                    </a:cubicBezTo>
                    <a:cubicBezTo>
                      <a:pt x="169" y="28"/>
                      <a:pt x="163" y="24"/>
                      <a:pt x="157" y="21"/>
                    </a:cubicBezTo>
                    <a:cubicBezTo>
                      <a:pt x="161" y="12"/>
                      <a:pt x="161" y="12"/>
                      <a:pt x="161" y="12"/>
                    </a:cubicBezTo>
                    <a:cubicBezTo>
                      <a:pt x="145" y="5"/>
                      <a:pt x="145" y="5"/>
                      <a:pt x="145" y="5"/>
                    </a:cubicBezTo>
                    <a:cubicBezTo>
                      <a:pt x="141" y="14"/>
                      <a:pt x="141" y="14"/>
                      <a:pt x="141" y="14"/>
                    </a:cubicBezTo>
                    <a:cubicBezTo>
                      <a:pt x="134" y="11"/>
                      <a:pt x="126" y="10"/>
                      <a:pt x="118" y="9"/>
                    </a:cubicBezTo>
                    <a:cubicBezTo>
                      <a:pt x="118" y="0"/>
                      <a:pt x="118" y="0"/>
                      <a:pt x="118" y="0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013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28" name="Freeform 35"/>
            <p:cNvSpPr>
              <a:spLocks noEditPoints="1"/>
            </p:cNvSpPr>
            <p:nvPr/>
          </p:nvSpPr>
          <p:spPr bwMode="auto">
            <a:xfrm>
              <a:off x="4807401" y="3702635"/>
              <a:ext cx="302717" cy="189607"/>
            </a:xfrm>
            <a:custGeom>
              <a:avLst/>
              <a:gdLst>
                <a:gd name="T0" fmla="*/ 10 w 193"/>
                <a:gd name="T1" fmla="*/ 0 h 120"/>
                <a:gd name="T2" fmla="*/ 0 w 193"/>
                <a:gd name="T3" fmla="*/ 9 h 120"/>
                <a:gd name="T4" fmla="*/ 10 w 193"/>
                <a:gd name="T5" fmla="*/ 18 h 120"/>
                <a:gd name="T6" fmla="*/ 19 w 193"/>
                <a:gd name="T7" fmla="*/ 9 h 120"/>
                <a:gd name="T8" fmla="*/ 10 w 193"/>
                <a:gd name="T9" fmla="*/ 0 h 120"/>
                <a:gd name="T10" fmla="*/ 145 w 193"/>
                <a:gd name="T11" fmla="*/ 33 h 120"/>
                <a:gd name="T12" fmla="*/ 130 w 193"/>
                <a:gd name="T13" fmla="*/ 48 h 120"/>
                <a:gd name="T14" fmla="*/ 145 w 193"/>
                <a:gd name="T15" fmla="*/ 63 h 120"/>
                <a:gd name="T16" fmla="*/ 160 w 193"/>
                <a:gd name="T17" fmla="*/ 48 h 120"/>
                <a:gd name="T18" fmla="*/ 145 w 193"/>
                <a:gd name="T19" fmla="*/ 33 h 120"/>
                <a:gd name="T20" fmla="*/ 49 w 193"/>
                <a:gd name="T21" fmla="*/ 33 h 120"/>
                <a:gd name="T22" fmla="*/ 34 w 193"/>
                <a:gd name="T23" fmla="*/ 48 h 120"/>
                <a:gd name="T24" fmla="*/ 49 w 193"/>
                <a:gd name="T25" fmla="*/ 63 h 120"/>
                <a:gd name="T26" fmla="*/ 64 w 193"/>
                <a:gd name="T27" fmla="*/ 48 h 120"/>
                <a:gd name="T28" fmla="*/ 49 w 193"/>
                <a:gd name="T29" fmla="*/ 33 h 120"/>
                <a:gd name="T30" fmla="*/ 97 w 193"/>
                <a:gd name="T31" fmla="*/ 73 h 120"/>
                <a:gd name="T32" fmla="*/ 73 w 193"/>
                <a:gd name="T33" fmla="*/ 96 h 120"/>
                <a:gd name="T34" fmla="*/ 97 w 193"/>
                <a:gd name="T35" fmla="*/ 120 h 120"/>
                <a:gd name="T36" fmla="*/ 120 w 193"/>
                <a:gd name="T37" fmla="*/ 96 h 120"/>
                <a:gd name="T38" fmla="*/ 97 w 193"/>
                <a:gd name="T39" fmla="*/ 73 h 120"/>
                <a:gd name="T40" fmla="*/ 184 w 193"/>
                <a:gd name="T41" fmla="*/ 0 h 120"/>
                <a:gd name="T42" fmla="*/ 175 w 193"/>
                <a:gd name="T43" fmla="*/ 9 h 120"/>
                <a:gd name="T44" fmla="*/ 184 w 193"/>
                <a:gd name="T45" fmla="*/ 18 h 120"/>
                <a:gd name="T46" fmla="*/ 193 w 193"/>
                <a:gd name="T47" fmla="*/ 9 h 120"/>
                <a:gd name="T48" fmla="*/ 184 w 193"/>
                <a:gd name="T4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20">
                  <a:moveTo>
                    <a:pt x="10" y="0"/>
                  </a:moveTo>
                  <a:cubicBezTo>
                    <a:pt x="5" y="0"/>
                    <a:pt x="0" y="4"/>
                    <a:pt x="0" y="9"/>
                  </a:cubicBezTo>
                  <a:cubicBezTo>
                    <a:pt x="0" y="14"/>
                    <a:pt x="5" y="18"/>
                    <a:pt x="10" y="18"/>
                  </a:cubicBezTo>
                  <a:cubicBezTo>
                    <a:pt x="15" y="18"/>
                    <a:pt x="19" y="14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moveTo>
                    <a:pt x="145" y="33"/>
                  </a:moveTo>
                  <a:cubicBezTo>
                    <a:pt x="136" y="33"/>
                    <a:pt x="130" y="40"/>
                    <a:pt x="130" y="48"/>
                  </a:cubicBezTo>
                  <a:cubicBezTo>
                    <a:pt x="130" y="57"/>
                    <a:pt x="136" y="63"/>
                    <a:pt x="145" y="63"/>
                  </a:cubicBezTo>
                  <a:cubicBezTo>
                    <a:pt x="153" y="63"/>
                    <a:pt x="160" y="57"/>
                    <a:pt x="160" y="48"/>
                  </a:cubicBezTo>
                  <a:cubicBezTo>
                    <a:pt x="160" y="40"/>
                    <a:pt x="153" y="33"/>
                    <a:pt x="145" y="33"/>
                  </a:cubicBezTo>
                  <a:moveTo>
                    <a:pt x="49" y="33"/>
                  </a:moveTo>
                  <a:cubicBezTo>
                    <a:pt x="41" y="33"/>
                    <a:pt x="34" y="40"/>
                    <a:pt x="34" y="48"/>
                  </a:cubicBezTo>
                  <a:cubicBezTo>
                    <a:pt x="34" y="57"/>
                    <a:pt x="41" y="63"/>
                    <a:pt x="49" y="63"/>
                  </a:cubicBezTo>
                  <a:cubicBezTo>
                    <a:pt x="57" y="63"/>
                    <a:pt x="64" y="57"/>
                    <a:pt x="64" y="48"/>
                  </a:cubicBezTo>
                  <a:cubicBezTo>
                    <a:pt x="64" y="40"/>
                    <a:pt x="57" y="33"/>
                    <a:pt x="49" y="33"/>
                  </a:cubicBezTo>
                  <a:moveTo>
                    <a:pt x="97" y="73"/>
                  </a:moveTo>
                  <a:cubicBezTo>
                    <a:pt x="84" y="73"/>
                    <a:pt x="73" y="83"/>
                    <a:pt x="73" y="96"/>
                  </a:cubicBezTo>
                  <a:cubicBezTo>
                    <a:pt x="73" y="109"/>
                    <a:pt x="84" y="120"/>
                    <a:pt x="97" y="120"/>
                  </a:cubicBezTo>
                  <a:cubicBezTo>
                    <a:pt x="110" y="120"/>
                    <a:pt x="120" y="109"/>
                    <a:pt x="120" y="96"/>
                  </a:cubicBezTo>
                  <a:cubicBezTo>
                    <a:pt x="120" y="83"/>
                    <a:pt x="110" y="73"/>
                    <a:pt x="97" y="73"/>
                  </a:cubicBezTo>
                  <a:moveTo>
                    <a:pt x="184" y="0"/>
                  </a:moveTo>
                  <a:cubicBezTo>
                    <a:pt x="179" y="0"/>
                    <a:pt x="175" y="4"/>
                    <a:pt x="175" y="9"/>
                  </a:cubicBezTo>
                  <a:cubicBezTo>
                    <a:pt x="175" y="14"/>
                    <a:pt x="179" y="18"/>
                    <a:pt x="184" y="18"/>
                  </a:cubicBezTo>
                  <a:cubicBezTo>
                    <a:pt x="189" y="18"/>
                    <a:pt x="193" y="14"/>
                    <a:pt x="193" y="9"/>
                  </a:cubicBezTo>
                  <a:cubicBezTo>
                    <a:pt x="193" y="4"/>
                    <a:pt x="189" y="0"/>
                    <a:pt x="184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9" name="Freeform 35"/>
            <p:cNvSpPr>
              <a:spLocks noEditPoints="1"/>
            </p:cNvSpPr>
            <p:nvPr/>
          </p:nvSpPr>
          <p:spPr bwMode="auto">
            <a:xfrm>
              <a:off x="2812657" y="3695865"/>
              <a:ext cx="302717" cy="189607"/>
            </a:xfrm>
            <a:custGeom>
              <a:avLst/>
              <a:gdLst>
                <a:gd name="T0" fmla="*/ 10 w 193"/>
                <a:gd name="T1" fmla="*/ 0 h 120"/>
                <a:gd name="T2" fmla="*/ 0 w 193"/>
                <a:gd name="T3" fmla="*/ 9 h 120"/>
                <a:gd name="T4" fmla="*/ 10 w 193"/>
                <a:gd name="T5" fmla="*/ 18 h 120"/>
                <a:gd name="T6" fmla="*/ 19 w 193"/>
                <a:gd name="T7" fmla="*/ 9 h 120"/>
                <a:gd name="T8" fmla="*/ 10 w 193"/>
                <a:gd name="T9" fmla="*/ 0 h 120"/>
                <a:gd name="T10" fmla="*/ 145 w 193"/>
                <a:gd name="T11" fmla="*/ 33 h 120"/>
                <a:gd name="T12" fmla="*/ 130 w 193"/>
                <a:gd name="T13" fmla="*/ 48 h 120"/>
                <a:gd name="T14" fmla="*/ 145 w 193"/>
                <a:gd name="T15" fmla="*/ 63 h 120"/>
                <a:gd name="T16" fmla="*/ 160 w 193"/>
                <a:gd name="T17" fmla="*/ 48 h 120"/>
                <a:gd name="T18" fmla="*/ 145 w 193"/>
                <a:gd name="T19" fmla="*/ 33 h 120"/>
                <a:gd name="T20" fmla="*/ 49 w 193"/>
                <a:gd name="T21" fmla="*/ 33 h 120"/>
                <a:gd name="T22" fmla="*/ 34 w 193"/>
                <a:gd name="T23" fmla="*/ 48 h 120"/>
                <a:gd name="T24" fmla="*/ 49 w 193"/>
                <a:gd name="T25" fmla="*/ 63 h 120"/>
                <a:gd name="T26" fmla="*/ 64 w 193"/>
                <a:gd name="T27" fmla="*/ 48 h 120"/>
                <a:gd name="T28" fmla="*/ 49 w 193"/>
                <a:gd name="T29" fmla="*/ 33 h 120"/>
                <a:gd name="T30" fmla="*/ 97 w 193"/>
                <a:gd name="T31" fmla="*/ 73 h 120"/>
                <a:gd name="T32" fmla="*/ 73 w 193"/>
                <a:gd name="T33" fmla="*/ 96 h 120"/>
                <a:gd name="T34" fmla="*/ 97 w 193"/>
                <a:gd name="T35" fmla="*/ 120 h 120"/>
                <a:gd name="T36" fmla="*/ 120 w 193"/>
                <a:gd name="T37" fmla="*/ 96 h 120"/>
                <a:gd name="T38" fmla="*/ 97 w 193"/>
                <a:gd name="T39" fmla="*/ 73 h 120"/>
                <a:gd name="T40" fmla="*/ 184 w 193"/>
                <a:gd name="T41" fmla="*/ 0 h 120"/>
                <a:gd name="T42" fmla="*/ 175 w 193"/>
                <a:gd name="T43" fmla="*/ 9 h 120"/>
                <a:gd name="T44" fmla="*/ 184 w 193"/>
                <a:gd name="T45" fmla="*/ 18 h 120"/>
                <a:gd name="T46" fmla="*/ 193 w 193"/>
                <a:gd name="T47" fmla="*/ 9 h 120"/>
                <a:gd name="T48" fmla="*/ 184 w 193"/>
                <a:gd name="T4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20">
                  <a:moveTo>
                    <a:pt x="10" y="0"/>
                  </a:moveTo>
                  <a:cubicBezTo>
                    <a:pt x="5" y="0"/>
                    <a:pt x="0" y="4"/>
                    <a:pt x="0" y="9"/>
                  </a:cubicBezTo>
                  <a:cubicBezTo>
                    <a:pt x="0" y="14"/>
                    <a:pt x="5" y="18"/>
                    <a:pt x="10" y="18"/>
                  </a:cubicBezTo>
                  <a:cubicBezTo>
                    <a:pt x="15" y="18"/>
                    <a:pt x="19" y="14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moveTo>
                    <a:pt x="145" y="33"/>
                  </a:moveTo>
                  <a:cubicBezTo>
                    <a:pt x="136" y="33"/>
                    <a:pt x="130" y="40"/>
                    <a:pt x="130" y="48"/>
                  </a:cubicBezTo>
                  <a:cubicBezTo>
                    <a:pt x="130" y="57"/>
                    <a:pt x="136" y="63"/>
                    <a:pt x="145" y="63"/>
                  </a:cubicBezTo>
                  <a:cubicBezTo>
                    <a:pt x="153" y="63"/>
                    <a:pt x="160" y="57"/>
                    <a:pt x="160" y="48"/>
                  </a:cubicBezTo>
                  <a:cubicBezTo>
                    <a:pt x="160" y="40"/>
                    <a:pt x="153" y="33"/>
                    <a:pt x="145" y="33"/>
                  </a:cubicBezTo>
                  <a:moveTo>
                    <a:pt x="49" y="33"/>
                  </a:moveTo>
                  <a:cubicBezTo>
                    <a:pt x="41" y="33"/>
                    <a:pt x="34" y="40"/>
                    <a:pt x="34" y="48"/>
                  </a:cubicBezTo>
                  <a:cubicBezTo>
                    <a:pt x="34" y="57"/>
                    <a:pt x="41" y="63"/>
                    <a:pt x="49" y="63"/>
                  </a:cubicBezTo>
                  <a:cubicBezTo>
                    <a:pt x="57" y="63"/>
                    <a:pt x="64" y="57"/>
                    <a:pt x="64" y="48"/>
                  </a:cubicBezTo>
                  <a:cubicBezTo>
                    <a:pt x="64" y="40"/>
                    <a:pt x="57" y="33"/>
                    <a:pt x="49" y="33"/>
                  </a:cubicBezTo>
                  <a:moveTo>
                    <a:pt x="97" y="73"/>
                  </a:moveTo>
                  <a:cubicBezTo>
                    <a:pt x="84" y="73"/>
                    <a:pt x="73" y="83"/>
                    <a:pt x="73" y="96"/>
                  </a:cubicBezTo>
                  <a:cubicBezTo>
                    <a:pt x="73" y="109"/>
                    <a:pt x="84" y="120"/>
                    <a:pt x="97" y="120"/>
                  </a:cubicBezTo>
                  <a:cubicBezTo>
                    <a:pt x="110" y="120"/>
                    <a:pt x="120" y="109"/>
                    <a:pt x="120" y="96"/>
                  </a:cubicBezTo>
                  <a:cubicBezTo>
                    <a:pt x="120" y="83"/>
                    <a:pt x="110" y="73"/>
                    <a:pt x="97" y="73"/>
                  </a:cubicBezTo>
                  <a:moveTo>
                    <a:pt x="184" y="0"/>
                  </a:moveTo>
                  <a:cubicBezTo>
                    <a:pt x="179" y="0"/>
                    <a:pt x="175" y="4"/>
                    <a:pt x="175" y="9"/>
                  </a:cubicBezTo>
                  <a:cubicBezTo>
                    <a:pt x="175" y="14"/>
                    <a:pt x="179" y="18"/>
                    <a:pt x="184" y="18"/>
                  </a:cubicBezTo>
                  <a:cubicBezTo>
                    <a:pt x="189" y="18"/>
                    <a:pt x="193" y="14"/>
                    <a:pt x="193" y="9"/>
                  </a:cubicBezTo>
                  <a:cubicBezTo>
                    <a:pt x="193" y="4"/>
                    <a:pt x="189" y="0"/>
                    <a:pt x="184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0" name="Freeform 35"/>
            <p:cNvSpPr>
              <a:spLocks noEditPoints="1"/>
            </p:cNvSpPr>
            <p:nvPr/>
          </p:nvSpPr>
          <p:spPr bwMode="auto">
            <a:xfrm>
              <a:off x="6928825" y="3528860"/>
              <a:ext cx="302717" cy="189607"/>
            </a:xfrm>
            <a:custGeom>
              <a:avLst/>
              <a:gdLst>
                <a:gd name="T0" fmla="*/ 10 w 193"/>
                <a:gd name="T1" fmla="*/ 0 h 120"/>
                <a:gd name="T2" fmla="*/ 0 w 193"/>
                <a:gd name="T3" fmla="*/ 9 h 120"/>
                <a:gd name="T4" fmla="*/ 10 w 193"/>
                <a:gd name="T5" fmla="*/ 18 h 120"/>
                <a:gd name="T6" fmla="*/ 19 w 193"/>
                <a:gd name="T7" fmla="*/ 9 h 120"/>
                <a:gd name="T8" fmla="*/ 10 w 193"/>
                <a:gd name="T9" fmla="*/ 0 h 120"/>
                <a:gd name="T10" fmla="*/ 145 w 193"/>
                <a:gd name="T11" fmla="*/ 33 h 120"/>
                <a:gd name="T12" fmla="*/ 130 w 193"/>
                <a:gd name="T13" fmla="*/ 48 h 120"/>
                <a:gd name="T14" fmla="*/ 145 w 193"/>
                <a:gd name="T15" fmla="*/ 63 h 120"/>
                <a:gd name="T16" fmla="*/ 160 w 193"/>
                <a:gd name="T17" fmla="*/ 48 h 120"/>
                <a:gd name="T18" fmla="*/ 145 w 193"/>
                <a:gd name="T19" fmla="*/ 33 h 120"/>
                <a:gd name="T20" fmla="*/ 49 w 193"/>
                <a:gd name="T21" fmla="*/ 33 h 120"/>
                <a:gd name="T22" fmla="*/ 34 w 193"/>
                <a:gd name="T23" fmla="*/ 48 h 120"/>
                <a:gd name="T24" fmla="*/ 49 w 193"/>
                <a:gd name="T25" fmla="*/ 63 h 120"/>
                <a:gd name="T26" fmla="*/ 64 w 193"/>
                <a:gd name="T27" fmla="*/ 48 h 120"/>
                <a:gd name="T28" fmla="*/ 49 w 193"/>
                <a:gd name="T29" fmla="*/ 33 h 120"/>
                <a:gd name="T30" fmla="*/ 97 w 193"/>
                <a:gd name="T31" fmla="*/ 73 h 120"/>
                <a:gd name="T32" fmla="*/ 73 w 193"/>
                <a:gd name="T33" fmla="*/ 96 h 120"/>
                <a:gd name="T34" fmla="*/ 97 w 193"/>
                <a:gd name="T35" fmla="*/ 120 h 120"/>
                <a:gd name="T36" fmla="*/ 120 w 193"/>
                <a:gd name="T37" fmla="*/ 96 h 120"/>
                <a:gd name="T38" fmla="*/ 97 w 193"/>
                <a:gd name="T39" fmla="*/ 73 h 120"/>
                <a:gd name="T40" fmla="*/ 184 w 193"/>
                <a:gd name="T41" fmla="*/ 0 h 120"/>
                <a:gd name="T42" fmla="*/ 175 w 193"/>
                <a:gd name="T43" fmla="*/ 9 h 120"/>
                <a:gd name="T44" fmla="*/ 184 w 193"/>
                <a:gd name="T45" fmla="*/ 18 h 120"/>
                <a:gd name="T46" fmla="*/ 193 w 193"/>
                <a:gd name="T47" fmla="*/ 9 h 120"/>
                <a:gd name="T48" fmla="*/ 184 w 193"/>
                <a:gd name="T4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20">
                  <a:moveTo>
                    <a:pt x="10" y="0"/>
                  </a:moveTo>
                  <a:cubicBezTo>
                    <a:pt x="5" y="0"/>
                    <a:pt x="0" y="4"/>
                    <a:pt x="0" y="9"/>
                  </a:cubicBezTo>
                  <a:cubicBezTo>
                    <a:pt x="0" y="14"/>
                    <a:pt x="5" y="18"/>
                    <a:pt x="10" y="18"/>
                  </a:cubicBezTo>
                  <a:cubicBezTo>
                    <a:pt x="15" y="18"/>
                    <a:pt x="19" y="14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moveTo>
                    <a:pt x="145" y="33"/>
                  </a:moveTo>
                  <a:cubicBezTo>
                    <a:pt x="136" y="33"/>
                    <a:pt x="130" y="40"/>
                    <a:pt x="130" y="48"/>
                  </a:cubicBezTo>
                  <a:cubicBezTo>
                    <a:pt x="130" y="57"/>
                    <a:pt x="136" y="63"/>
                    <a:pt x="145" y="63"/>
                  </a:cubicBezTo>
                  <a:cubicBezTo>
                    <a:pt x="153" y="63"/>
                    <a:pt x="160" y="57"/>
                    <a:pt x="160" y="48"/>
                  </a:cubicBezTo>
                  <a:cubicBezTo>
                    <a:pt x="160" y="40"/>
                    <a:pt x="153" y="33"/>
                    <a:pt x="145" y="33"/>
                  </a:cubicBezTo>
                  <a:moveTo>
                    <a:pt x="49" y="33"/>
                  </a:moveTo>
                  <a:cubicBezTo>
                    <a:pt x="41" y="33"/>
                    <a:pt x="34" y="40"/>
                    <a:pt x="34" y="48"/>
                  </a:cubicBezTo>
                  <a:cubicBezTo>
                    <a:pt x="34" y="57"/>
                    <a:pt x="41" y="63"/>
                    <a:pt x="49" y="63"/>
                  </a:cubicBezTo>
                  <a:cubicBezTo>
                    <a:pt x="57" y="63"/>
                    <a:pt x="64" y="57"/>
                    <a:pt x="64" y="48"/>
                  </a:cubicBezTo>
                  <a:cubicBezTo>
                    <a:pt x="64" y="40"/>
                    <a:pt x="57" y="33"/>
                    <a:pt x="49" y="33"/>
                  </a:cubicBezTo>
                  <a:moveTo>
                    <a:pt x="97" y="73"/>
                  </a:moveTo>
                  <a:cubicBezTo>
                    <a:pt x="84" y="73"/>
                    <a:pt x="73" y="83"/>
                    <a:pt x="73" y="96"/>
                  </a:cubicBezTo>
                  <a:cubicBezTo>
                    <a:pt x="73" y="109"/>
                    <a:pt x="84" y="120"/>
                    <a:pt x="97" y="120"/>
                  </a:cubicBezTo>
                  <a:cubicBezTo>
                    <a:pt x="110" y="120"/>
                    <a:pt x="120" y="109"/>
                    <a:pt x="120" y="96"/>
                  </a:cubicBezTo>
                  <a:cubicBezTo>
                    <a:pt x="120" y="83"/>
                    <a:pt x="110" y="73"/>
                    <a:pt x="97" y="73"/>
                  </a:cubicBezTo>
                  <a:moveTo>
                    <a:pt x="184" y="0"/>
                  </a:moveTo>
                  <a:cubicBezTo>
                    <a:pt x="179" y="0"/>
                    <a:pt x="175" y="4"/>
                    <a:pt x="175" y="9"/>
                  </a:cubicBezTo>
                  <a:cubicBezTo>
                    <a:pt x="175" y="14"/>
                    <a:pt x="179" y="18"/>
                    <a:pt x="184" y="18"/>
                  </a:cubicBezTo>
                  <a:cubicBezTo>
                    <a:pt x="189" y="18"/>
                    <a:pt x="193" y="14"/>
                    <a:pt x="193" y="9"/>
                  </a:cubicBezTo>
                  <a:cubicBezTo>
                    <a:pt x="193" y="4"/>
                    <a:pt x="189" y="0"/>
                    <a:pt x="184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1" name="Freeform 35"/>
            <p:cNvSpPr>
              <a:spLocks noEditPoints="1"/>
            </p:cNvSpPr>
            <p:nvPr/>
          </p:nvSpPr>
          <p:spPr bwMode="auto">
            <a:xfrm>
              <a:off x="8948104" y="3609802"/>
              <a:ext cx="302717" cy="189607"/>
            </a:xfrm>
            <a:custGeom>
              <a:avLst/>
              <a:gdLst>
                <a:gd name="T0" fmla="*/ 10 w 193"/>
                <a:gd name="T1" fmla="*/ 0 h 120"/>
                <a:gd name="T2" fmla="*/ 0 w 193"/>
                <a:gd name="T3" fmla="*/ 9 h 120"/>
                <a:gd name="T4" fmla="*/ 10 w 193"/>
                <a:gd name="T5" fmla="*/ 18 h 120"/>
                <a:gd name="T6" fmla="*/ 19 w 193"/>
                <a:gd name="T7" fmla="*/ 9 h 120"/>
                <a:gd name="T8" fmla="*/ 10 w 193"/>
                <a:gd name="T9" fmla="*/ 0 h 120"/>
                <a:gd name="T10" fmla="*/ 145 w 193"/>
                <a:gd name="T11" fmla="*/ 33 h 120"/>
                <a:gd name="T12" fmla="*/ 130 w 193"/>
                <a:gd name="T13" fmla="*/ 48 h 120"/>
                <a:gd name="T14" fmla="*/ 145 w 193"/>
                <a:gd name="T15" fmla="*/ 63 h 120"/>
                <a:gd name="T16" fmla="*/ 160 w 193"/>
                <a:gd name="T17" fmla="*/ 48 h 120"/>
                <a:gd name="T18" fmla="*/ 145 w 193"/>
                <a:gd name="T19" fmla="*/ 33 h 120"/>
                <a:gd name="T20" fmla="*/ 49 w 193"/>
                <a:gd name="T21" fmla="*/ 33 h 120"/>
                <a:gd name="T22" fmla="*/ 34 w 193"/>
                <a:gd name="T23" fmla="*/ 48 h 120"/>
                <a:gd name="T24" fmla="*/ 49 w 193"/>
                <a:gd name="T25" fmla="*/ 63 h 120"/>
                <a:gd name="T26" fmla="*/ 64 w 193"/>
                <a:gd name="T27" fmla="*/ 48 h 120"/>
                <a:gd name="T28" fmla="*/ 49 w 193"/>
                <a:gd name="T29" fmla="*/ 33 h 120"/>
                <a:gd name="T30" fmla="*/ 97 w 193"/>
                <a:gd name="T31" fmla="*/ 73 h 120"/>
                <a:gd name="T32" fmla="*/ 73 w 193"/>
                <a:gd name="T33" fmla="*/ 96 h 120"/>
                <a:gd name="T34" fmla="*/ 97 w 193"/>
                <a:gd name="T35" fmla="*/ 120 h 120"/>
                <a:gd name="T36" fmla="*/ 120 w 193"/>
                <a:gd name="T37" fmla="*/ 96 h 120"/>
                <a:gd name="T38" fmla="*/ 97 w 193"/>
                <a:gd name="T39" fmla="*/ 73 h 120"/>
                <a:gd name="T40" fmla="*/ 184 w 193"/>
                <a:gd name="T41" fmla="*/ 0 h 120"/>
                <a:gd name="T42" fmla="*/ 175 w 193"/>
                <a:gd name="T43" fmla="*/ 9 h 120"/>
                <a:gd name="T44" fmla="*/ 184 w 193"/>
                <a:gd name="T45" fmla="*/ 18 h 120"/>
                <a:gd name="T46" fmla="*/ 193 w 193"/>
                <a:gd name="T47" fmla="*/ 9 h 120"/>
                <a:gd name="T48" fmla="*/ 184 w 193"/>
                <a:gd name="T4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120">
                  <a:moveTo>
                    <a:pt x="10" y="0"/>
                  </a:moveTo>
                  <a:cubicBezTo>
                    <a:pt x="5" y="0"/>
                    <a:pt x="0" y="4"/>
                    <a:pt x="0" y="9"/>
                  </a:cubicBezTo>
                  <a:cubicBezTo>
                    <a:pt x="0" y="14"/>
                    <a:pt x="5" y="18"/>
                    <a:pt x="10" y="18"/>
                  </a:cubicBezTo>
                  <a:cubicBezTo>
                    <a:pt x="15" y="18"/>
                    <a:pt x="19" y="14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moveTo>
                    <a:pt x="145" y="33"/>
                  </a:moveTo>
                  <a:cubicBezTo>
                    <a:pt x="136" y="33"/>
                    <a:pt x="130" y="40"/>
                    <a:pt x="130" y="48"/>
                  </a:cubicBezTo>
                  <a:cubicBezTo>
                    <a:pt x="130" y="57"/>
                    <a:pt x="136" y="63"/>
                    <a:pt x="145" y="63"/>
                  </a:cubicBezTo>
                  <a:cubicBezTo>
                    <a:pt x="153" y="63"/>
                    <a:pt x="160" y="57"/>
                    <a:pt x="160" y="48"/>
                  </a:cubicBezTo>
                  <a:cubicBezTo>
                    <a:pt x="160" y="40"/>
                    <a:pt x="153" y="33"/>
                    <a:pt x="145" y="33"/>
                  </a:cubicBezTo>
                  <a:moveTo>
                    <a:pt x="49" y="33"/>
                  </a:moveTo>
                  <a:cubicBezTo>
                    <a:pt x="41" y="33"/>
                    <a:pt x="34" y="40"/>
                    <a:pt x="34" y="48"/>
                  </a:cubicBezTo>
                  <a:cubicBezTo>
                    <a:pt x="34" y="57"/>
                    <a:pt x="41" y="63"/>
                    <a:pt x="49" y="63"/>
                  </a:cubicBezTo>
                  <a:cubicBezTo>
                    <a:pt x="57" y="63"/>
                    <a:pt x="64" y="57"/>
                    <a:pt x="64" y="48"/>
                  </a:cubicBezTo>
                  <a:cubicBezTo>
                    <a:pt x="64" y="40"/>
                    <a:pt x="57" y="33"/>
                    <a:pt x="49" y="33"/>
                  </a:cubicBezTo>
                  <a:moveTo>
                    <a:pt x="97" y="73"/>
                  </a:moveTo>
                  <a:cubicBezTo>
                    <a:pt x="84" y="73"/>
                    <a:pt x="73" y="83"/>
                    <a:pt x="73" y="96"/>
                  </a:cubicBezTo>
                  <a:cubicBezTo>
                    <a:pt x="73" y="109"/>
                    <a:pt x="84" y="120"/>
                    <a:pt x="97" y="120"/>
                  </a:cubicBezTo>
                  <a:cubicBezTo>
                    <a:pt x="110" y="120"/>
                    <a:pt x="120" y="109"/>
                    <a:pt x="120" y="96"/>
                  </a:cubicBezTo>
                  <a:cubicBezTo>
                    <a:pt x="120" y="83"/>
                    <a:pt x="110" y="73"/>
                    <a:pt x="97" y="73"/>
                  </a:cubicBezTo>
                  <a:moveTo>
                    <a:pt x="184" y="0"/>
                  </a:moveTo>
                  <a:cubicBezTo>
                    <a:pt x="179" y="0"/>
                    <a:pt x="175" y="4"/>
                    <a:pt x="175" y="9"/>
                  </a:cubicBezTo>
                  <a:cubicBezTo>
                    <a:pt x="175" y="14"/>
                    <a:pt x="179" y="18"/>
                    <a:pt x="184" y="18"/>
                  </a:cubicBezTo>
                  <a:cubicBezTo>
                    <a:pt x="189" y="18"/>
                    <a:pt x="193" y="14"/>
                    <a:pt x="193" y="9"/>
                  </a:cubicBezTo>
                  <a:cubicBezTo>
                    <a:pt x="193" y="4"/>
                    <a:pt x="189" y="0"/>
                    <a:pt x="184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59" name="文本框 91"/>
          <p:cNvSpPr txBox="1"/>
          <p:nvPr/>
        </p:nvSpPr>
        <p:spPr>
          <a:xfrm>
            <a:off x="1249954" y="3698510"/>
            <a:ext cx="1766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服务人员服务质量考核</a:t>
            </a:r>
          </a:p>
        </p:txBody>
      </p:sp>
      <p:sp>
        <p:nvSpPr>
          <p:cNvPr id="62" name="文本框 99"/>
          <p:cNvSpPr txBox="1"/>
          <p:nvPr/>
        </p:nvSpPr>
        <p:spPr>
          <a:xfrm>
            <a:off x="2950950" y="1654498"/>
            <a:ext cx="1570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区域销售工作落实</a:t>
            </a:r>
          </a:p>
        </p:txBody>
      </p:sp>
      <p:sp>
        <p:nvSpPr>
          <p:cNvPr id="65" name="文本框 94"/>
          <p:cNvSpPr txBox="1"/>
          <p:nvPr/>
        </p:nvSpPr>
        <p:spPr>
          <a:xfrm>
            <a:off x="4670245" y="3668765"/>
            <a:ext cx="1327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团队文化建设</a:t>
            </a:r>
          </a:p>
        </p:txBody>
      </p:sp>
      <p:sp>
        <p:nvSpPr>
          <p:cNvPr id="68" name="文本框 101"/>
          <p:cNvSpPr txBox="1"/>
          <p:nvPr/>
        </p:nvSpPr>
        <p:spPr>
          <a:xfrm>
            <a:off x="6304643" y="1582022"/>
            <a:ext cx="1410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培训工作深入</a:t>
            </a:r>
          </a:p>
        </p:txBody>
      </p:sp>
      <p:sp>
        <p:nvSpPr>
          <p:cNvPr id="78" name="圆角矩形 5">
            <a:extLst>
              <a:ext uri="{FF2B5EF4-FFF2-40B4-BE49-F238E27FC236}">
                <a16:creationId xmlns:a16="http://schemas.microsoft.com/office/drawing/2014/main" id="{9AFEF769-8CCB-4451-B3FC-4D90B1A170B0}"/>
              </a:ext>
            </a:extLst>
          </p:cNvPr>
          <p:cNvSpPr/>
          <p:nvPr/>
        </p:nvSpPr>
        <p:spPr>
          <a:xfrm>
            <a:off x="144118" y="78884"/>
            <a:ext cx="2841757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79" name="组合 78">
            <a:extLst>
              <a:ext uri="{FF2B5EF4-FFF2-40B4-BE49-F238E27FC236}">
                <a16:creationId xmlns:a16="http://schemas.microsoft.com/office/drawing/2014/main" id="{45AB24C4-BA82-4809-A89C-2DF3E8B87257}"/>
              </a:ext>
            </a:extLst>
          </p:cNvPr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40453FEA-B45F-46B9-9F1A-FBA7D68D0773}"/>
                </a:ext>
              </a:extLst>
            </p:cNvPr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4D30046B-924C-4E88-AC62-E82E81485DEA}"/>
                </a:ext>
              </a:extLst>
            </p:cNvPr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591D71DC-1C70-4D21-BE3E-FD718B0CBA32}"/>
              </a:ext>
            </a:extLst>
          </p:cNvPr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83" name="圆角矩形 10">
              <a:extLst>
                <a:ext uri="{FF2B5EF4-FFF2-40B4-BE49-F238E27FC236}">
                  <a16:creationId xmlns:a16="http://schemas.microsoft.com/office/drawing/2014/main" id="{74BC1FDA-CB01-41FC-A09C-A1931C48D69D}"/>
                </a:ext>
              </a:extLst>
            </p:cNvPr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84" name="圆角矩形 11">
              <a:extLst>
                <a:ext uri="{FF2B5EF4-FFF2-40B4-BE49-F238E27FC236}">
                  <a16:creationId xmlns:a16="http://schemas.microsoft.com/office/drawing/2014/main" id="{4A76D675-DC34-4B60-9CB4-23BEB1036F6E}"/>
                </a:ext>
              </a:extLst>
            </p:cNvPr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85" name="文本框 84">
            <a:extLst>
              <a:ext uri="{FF2B5EF4-FFF2-40B4-BE49-F238E27FC236}">
                <a16:creationId xmlns:a16="http://schemas.microsoft.com/office/drawing/2014/main" id="{9A4A6854-F3D4-4514-B5A1-0C7FC9FC4468}"/>
              </a:ext>
            </a:extLst>
          </p:cNvPr>
          <p:cNvSpPr txBox="1"/>
          <p:nvPr/>
        </p:nvSpPr>
        <p:spPr>
          <a:xfrm>
            <a:off x="190237" y="114932"/>
            <a:ext cx="2861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年下半年工作计划</a:t>
            </a:r>
          </a:p>
        </p:txBody>
      </p:sp>
    </p:spTree>
    <p:extLst>
      <p:ext uri="{BB962C8B-B14F-4D97-AF65-F5344CB8AC3E}">
        <p14:creationId xmlns:p14="http://schemas.microsoft.com/office/powerpoint/2010/main" val="2553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switch dir="r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9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7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0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3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7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78" grpId="0" animBg="1"/>
          <p:bldP spid="8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3" presetID="4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9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7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0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7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78" grpId="0" animBg="1"/>
          <p:bldP spid="85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3816245" y="1758734"/>
            <a:ext cx="1512168" cy="1512168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空心弧 14"/>
          <p:cNvSpPr/>
          <p:nvPr/>
        </p:nvSpPr>
        <p:spPr>
          <a:xfrm rot="16200000">
            <a:off x="3312189" y="1254678"/>
            <a:ext cx="2520280" cy="2520280"/>
          </a:xfrm>
          <a:prstGeom prst="blockArc">
            <a:avLst>
              <a:gd name="adj1" fmla="val 6148503"/>
              <a:gd name="adj2" fmla="val 21442708"/>
              <a:gd name="adj3" fmla="val 4531"/>
            </a:avLst>
          </a:prstGeom>
          <a:solidFill>
            <a:srgbClr val="8AC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436425" y="2548333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356963" y="3414918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D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3216450" y="2876790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C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132169" y="1686726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B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284626" y="1039312"/>
            <a:ext cx="575406" cy="575406"/>
          </a:xfrm>
          <a:prstGeom prst="ellipse">
            <a:avLst/>
          </a:prstGeom>
          <a:solidFill>
            <a:srgbClr val="8AC028"/>
          </a:solidFill>
          <a:ln>
            <a:noFill/>
          </a:ln>
          <a:effectLst>
            <a:outerShdw blurRad="279400" dir="2400000" sx="104000" sy="104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A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" name="文本框 7"/>
          <p:cNvSpPr txBox="1">
            <a:spLocks noChangeArrowheads="1"/>
          </p:cNvSpPr>
          <p:nvPr/>
        </p:nvSpPr>
        <p:spPr bwMode="auto">
          <a:xfrm>
            <a:off x="4956405" y="858634"/>
            <a:ext cx="3767365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定期对所签订运维地区服务人员工作情况进行回访，及时与客户了解基础服务工作。开展对如何做好一个优秀服务人员的专题会议，做好技术员，挑战销售员，搞好情报员。</a:t>
            </a:r>
          </a:p>
        </p:txBody>
      </p:sp>
      <p:sp>
        <p:nvSpPr>
          <p:cNvPr id="22" name="文本框 7"/>
          <p:cNvSpPr txBox="1">
            <a:spLocks noChangeArrowheads="1"/>
          </p:cNvSpPr>
          <p:nvPr/>
        </p:nvSpPr>
        <p:spPr bwMode="auto">
          <a:xfrm>
            <a:off x="6011831" y="2571750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</a:endParaRPr>
          </a:p>
        </p:txBody>
      </p:sp>
      <p:sp>
        <p:nvSpPr>
          <p:cNvPr id="23" name="文本框 7"/>
          <p:cNvSpPr txBox="1">
            <a:spLocks noChangeArrowheads="1"/>
          </p:cNvSpPr>
          <p:nvPr/>
        </p:nvSpPr>
        <p:spPr bwMode="auto">
          <a:xfrm>
            <a:off x="1695697" y="3982387"/>
            <a:ext cx="2711939" cy="6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开展区域内“老带新”工作，与培训组就培训频率和培训重点进行沟通，加强信息安全方面知识了解</a:t>
            </a:r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。</a:t>
            </a:r>
          </a:p>
        </p:txBody>
      </p:sp>
      <p:sp>
        <p:nvSpPr>
          <p:cNvPr id="24" name="文本框 7"/>
          <p:cNvSpPr txBox="1">
            <a:spLocks noChangeArrowheads="1"/>
          </p:cNvSpPr>
          <p:nvPr/>
        </p:nvSpPr>
        <p:spPr bwMode="auto">
          <a:xfrm>
            <a:off x="223098" y="2720812"/>
            <a:ext cx="2711939" cy="91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开展大区春游活动。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</a:endParaRPr>
          </a:p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邀请培训组进行团建文化。</a:t>
            </a:r>
            <a:endParaRPr lang="en-US" altLang="zh-CN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</a:endParaRPr>
          </a:p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与公司沟通进行信息安全平台漏洞长效解决办法等</a:t>
            </a:r>
          </a:p>
        </p:txBody>
      </p:sp>
      <p:sp>
        <p:nvSpPr>
          <p:cNvPr id="25" name="文本框 7"/>
          <p:cNvSpPr txBox="1">
            <a:spLocks noChangeArrowheads="1"/>
          </p:cNvSpPr>
          <p:nvPr/>
        </p:nvSpPr>
        <p:spPr bwMode="auto">
          <a:xfrm>
            <a:off x="179593" y="1466897"/>
            <a:ext cx="2711939" cy="108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4pPr>
            <a:lvl5pPr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itchFamily="34" charset="-122"/>
              </a:defRPr>
            </a:lvl9pPr>
          </a:lstStyle>
          <a:p>
            <a:pPr eaLnBrk="1" hangingPunct="1"/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晋豫陕下半年销售概率较大的总金额约  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300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余万元（其中咸阳用电监管信息整合平台约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230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万，晋中约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35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万，长治约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25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万，大同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15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约万，临汾约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20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万，忻州约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万，郑州约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10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万），可争取金额约 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50</a:t>
            </a: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</a:rPr>
              <a:t> 万元。</a:t>
            </a:r>
          </a:p>
        </p:txBody>
      </p:sp>
      <p:sp>
        <p:nvSpPr>
          <p:cNvPr id="35" name="圆角矩形 5">
            <a:extLst>
              <a:ext uri="{FF2B5EF4-FFF2-40B4-BE49-F238E27FC236}">
                <a16:creationId xmlns:a16="http://schemas.microsoft.com/office/drawing/2014/main" id="{C0A2D4E7-5201-43E1-AF49-565FD32154B4}"/>
              </a:ext>
            </a:extLst>
          </p:cNvPr>
          <p:cNvSpPr/>
          <p:nvPr/>
        </p:nvSpPr>
        <p:spPr>
          <a:xfrm>
            <a:off x="144118" y="78884"/>
            <a:ext cx="2841757" cy="392334"/>
          </a:xfrm>
          <a:prstGeom prst="roundRect">
            <a:avLst>
              <a:gd name="adj" fmla="val 9976"/>
            </a:avLst>
          </a:prstGeom>
          <a:solidFill>
            <a:srgbClr val="8AC028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40F15B"/>
              </a:solidFill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956749B7-6FFE-4B7E-9490-644C9AF817C3}"/>
              </a:ext>
            </a:extLst>
          </p:cNvPr>
          <p:cNvGrpSpPr/>
          <p:nvPr/>
        </p:nvGrpSpPr>
        <p:grpSpPr>
          <a:xfrm>
            <a:off x="232948" y="215796"/>
            <a:ext cx="118508" cy="118509"/>
            <a:chOff x="4486616" y="3001075"/>
            <a:chExt cx="274695" cy="274699"/>
          </a:xfrm>
        </p:grpSpPr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D93463EB-FE1B-430C-A114-6F10F773C7DE}"/>
                </a:ext>
              </a:extLst>
            </p:cNvPr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744EAAB8-F6A0-4278-99CB-D7C1A2C95BB3}"/>
                </a:ext>
              </a:extLst>
            </p:cNvPr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C5B1FD23-07A7-4373-A2E5-04F130E608A7}"/>
              </a:ext>
            </a:extLst>
          </p:cNvPr>
          <p:cNvGrpSpPr/>
          <p:nvPr/>
        </p:nvGrpSpPr>
        <p:grpSpPr>
          <a:xfrm>
            <a:off x="0" y="249458"/>
            <a:ext cx="288238" cy="46073"/>
            <a:chOff x="4318304" y="3089060"/>
            <a:chExt cx="384317" cy="61430"/>
          </a:xfrm>
        </p:grpSpPr>
        <p:sp>
          <p:nvSpPr>
            <p:cNvPr id="40" name="圆角矩形 10">
              <a:extLst>
                <a:ext uri="{FF2B5EF4-FFF2-40B4-BE49-F238E27FC236}">
                  <a16:creationId xmlns:a16="http://schemas.microsoft.com/office/drawing/2014/main" id="{0FF1BBBC-6788-44A5-80F7-9B65AFE44469}"/>
                </a:ext>
              </a:extLst>
            </p:cNvPr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  <p:sp>
          <p:nvSpPr>
            <p:cNvPr id="41" name="圆角矩形 11">
              <a:extLst>
                <a:ext uri="{FF2B5EF4-FFF2-40B4-BE49-F238E27FC236}">
                  <a16:creationId xmlns:a16="http://schemas.microsoft.com/office/drawing/2014/main" id="{6D75CF2A-6060-4150-AAB1-F4FF00363660}"/>
                </a:ext>
              </a:extLst>
            </p:cNvPr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id="{34586250-D0C4-4F88-ACA6-47DC6357FFB9}"/>
              </a:ext>
            </a:extLst>
          </p:cNvPr>
          <p:cNvSpPr txBox="1"/>
          <p:nvPr/>
        </p:nvSpPr>
        <p:spPr>
          <a:xfrm>
            <a:off x="190237" y="114932"/>
            <a:ext cx="2861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年下半年计划</a:t>
            </a:r>
          </a:p>
        </p:txBody>
      </p:sp>
    </p:spTree>
    <p:extLst>
      <p:ext uri="{BB962C8B-B14F-4D97-AF65-F5344CB8AC3E}">
        <p14:creationId xmlns:p14="http://schemas.microsoft.com/office/powerpoint/2010/main" val="319179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switch dir="r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3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2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1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54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2" dur="7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/>
          <p:bldP spid="22" grpId="0"/>
          <p:bldP spid="23" grpId="0"/>
          <p:bldP spid="24" grpId="0"/>
          <p:bldP spid="25" grpId="0"/>
          <p:bldP spid="35" grpId="0" animBg="1"/>
          <p:bldP spid="4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9" presetID="21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3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2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1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6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8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4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7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49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54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0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5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7500"/>
                                </p:stCondLst>
                                <p:childTnLst>
                                  <p:par>
                                    <p:cTn id="7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2" dur="7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/>
          <p:bldP spid="22" grpId="0"/>
          <p:bldP spid="23" grpId="0"/>
          <p:bldP spid="24" grpId="0"/>
          <p:bldP spid="25" grpId="0"/>
          <p:bldP spid="35" grpId="0" animBg="1"/>
          <p:bldP spid="42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C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菱形 1"/>
          <p:cNvSpPr/>
          <p:nvPr/>
        </p:nvSpPr>
        <p:spPr>
          <a:xfrm>
            <a:off x="3222000" y="657225"/>
            <a:ext cx="2700000" cy="2700000"/>
          </a:xfrm>
          <a:prstGeom prst="diamond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/>
          </a:p>
        </p:txBody>
      </p:sp>
      <p:sp>
        <p:nvSpPr>
          <p:cNvPr id="3" name="文本框 2"/>
          <p:cNvSpPr txBox="1"/>
          <p:nvPr/>
        </p:nvSpPr>
        <p:spPr>
          <a:xfrm>
            <a:off x="2528888" y="3733891"/>
            <a:ext cx="40862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上半年工作中的问题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57538" y="1418603"/>
            <a:ext cx="2828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PART</a:t>
            </a:r>
          </a:p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THREE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直角三角形 5"/>
          <p:cNvSpPr>
            <a:spLocks noChangeAspect="1"/>
          </p:cNvSpPr>
          <p:nvPr/>
        </p:nvSpPr>
        <p:spPr>
          <a:xfrm flipV="1">
            <a:off x="3157538" y="579432"/>
            <a:ext cx="1350000" cy="135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5591999" y="1927552"/>
            <a:ext cx="665828" cy="5975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5819790" y="1835625"/>
            <a:ext cx="665828" cy="5975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5383925" y="1760871"/>
            <a:ext cx="665828" cy="59753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913757">
            <a:off x="2736961" y="1945212"/>
            <a:ext cx="665828" cy="59753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247946">
            <a:off x="2964752" y="1853285"/>
            <a:ext cx="665828" cy="5975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2528887" y="1778532"/>
            <a:ext cx="665828" cy="5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2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:blinds dir="vert"/>
      </p:transition>
    </mc:Choice>
    <mc:Fallback xmlns=""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4286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4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5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6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752</Words>
  <Application>Microsoft Office PowerPoint</Application>
  <PresentationFormat>全屏显示(16:9)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时尚中黑简体</vt:lpstr>
      <vt:lpstr>宋体</vt:lpstr>
      <vt:lpstr>微软雅黑</vt:lpstr>
      <vt:lpstr>Arial</vt:lpstr>
      <vt:lpstr>Calibri</vt:lpstr>
      <vt:lpstr>Calibri Light</vt:lpstr>
      <vt:lpstr>Impact</vt:lpstr>
      <vt:lpstr>Times New Roman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</dc:title>
  <dc:creator>第一PPT</dc:creator>
  <cp:keywords>www.1ppt.com</cp:keywords>
  <cp:lastModifiedBy>Mrduan</cp:lastModifiedBy>
  <cp:revision>21</cp:revision>
  <dcterms:created xsi:type="dcterms:W3CDTF">2016-12-20T08:01:57Z</dcterms:created>
  <dcterms:modified xsi:type="dcterms:W3CDTF">2019-06-26T13:17:58Z</dcterms:modified>
</cp:coreProperties>
</file>