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handoutMasterIdLst>
    <p:handoutMasterId r:id="rId19"/>
  </p:handoutMasterIdLst>
  <p:sldIdLst>
    <p:sldId id="642" r:id="rId3"/>
    <p:sldId id="461" r:id="rId4"/>
    <p:sldId id="527" r:id="rId5"/>
    <p:sldId id="594" r:id="rId6"/>
    <p:sldId id="619" r:id="rId7"/>
    <p:sldId id="645" r:id="rId8"/>
    <p:sldId id="620" r:id="rId9"/>
    <p:sldId id="621" r:id="rId10"/>
    <p:sldId id="622" r:id="rId11"/>
    <p:sldId id="623" r:id="rId12"/>
    <p:sldId id="606" r:id="rId13"/>
    <p:sldId id="629" r:id="rId14"/>
    <p:sldId id="626" r:id="rId15"/>
    <p:sldId id="636" r:id="rId16"/>
    <p:sldId id="641" r:id="rId17"/>
  </p:sldIdLst>
  <p:sldSz cx="12196763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139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277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417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556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5696" algn="l" defTabSz="914277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2832" algn="l" defTabSz="914277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199973" algn="l" defTabSz="914277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111" algn="l" defTabSz="914277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3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AF2019"/>
    <a:srgbClr val="BB231B"/>
    <a:srgbClr val="C2241C"/>
    <a:srgbClr val="DF2E25"/>
    <a:srgbClr val="FFB13F"/>
    <a:srgbClr val="EA8B00"/>
    <a:srgbClr val="A9BECB"/>
    <a:srgbClr val="781E1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07" autoAdjust="0"/>
    <p:restoredTop sz="49635" autoAdjust="0"/>
  </p:normalViewPr>
  <p:slideViewPr>
    <p:cSldViewPr snapToObjects="1">
      <p:cViewPr varScale="1">
        <p:scale>
          <a:sx n="69" d="100"/>
          <a:sy n="69" d="100"/>
        </p:scale>
        <p:origin x="-528" y="-96"/>
      </p:cViewPr>
      <p:guideLst>
        <p:guide orient="horz" pos="214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2019/6/27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2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2019/6/27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1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2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4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5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5696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1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1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1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007" y="2420888"/>
            <a:ext cx="6334126" cy="8636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5594" y="3500390"/>
            <a:ext cx="6335712" cy="6477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511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3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5" y="908053"/>
            <a:ext cx="2743201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908053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7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916" y="2886611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51" y="1447781"/>
            <a:ext cx="3013732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38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41" y="2904248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819" y="2574152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942" y="3206630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404" y="3446016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102" y="2725340"/>
            <a:ext cx="1116793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801" y="3624923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879" y="2365003"/>
            <a:ext cx="522111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37" y="2795896"/>
            <a:ext cx="169736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628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9342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010" y="2909287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990" y="3446016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2" y="2565400"/>
            <a:ext cx="6334126" cy="863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7" y="3644902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897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7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6" y="4406901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6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700"/>
            </a:lvl2pPr>
            <a:lvl3pPr marL="914277" indent="0">
              <a:buNone/>
              <a:defRPr sz="1600"/>
            </a:lvl3pPr>
            <a:lvl4pPr marL="1371417" indent="0">
              <a:buNone/>
              <a:defRPr sz="1300"/>
            </a:lvl4pPr>
            <a:lvl5pPr marL="1828556" indent="0">
              <a:buNone/>
              <a:defRPr sz="1300"/>
            </a:lvl5pPr>
            <a:lvl6pPr marL="2285696" indent="0">
              <a:buNone/>
              <a:defRPr sz="1300"/>
            </a:lvl6pPr>
            <a:lvl7pPr marL="2742832" indent="0">
              <a:buNone/>
              <a:defRPr sz="1300"/>
            </a:lvl7pPr>
            <a:lvl8pPr marL="3199973" indent="0">
              <a:buNone/>
              <a:defRPr sz="1300"/>
            </a:lvl8pPr>
            <a:lvl9pPr marL="3657111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5881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1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1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95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4" y="1535113"/>
            <a:ext cx="539115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4" y="2174875"/>
            <a:ext cx="53911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978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27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1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71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320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3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320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139" indent="0">
              <a:buNone/>
              <a:defRPr sz="1200"/>
            </a:lvl2pPr>
            <a:lvl3pPr marL="914277" indent="0">
              <a:buNone/>
              <a:defRPr sz="9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6" indent="0">
              <a:buNone/>
              <a:defRPr sz="900"/>
            </a:lvl6pPr>
            <a:lvl7pPr marL="2742832" indent="0">
              <a:buNone/>
              <a:defRPr sz="900"/>
            </a:lvl7pPr>
            <a:lvl8pPr marL="3199973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76734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1"/>
            <a:ext cx="731837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7" indent="0">
              <a:buNone/>
              <a:defRPr sz="2000"/>
            </a:lvl4pPr>
            <a:lvl5pPr marL="1828556" indent="0">
              <a:buNone/>
              <a:defRPr sz="2000"/>
            </a:lvl5pPr>
            <a:lvl6pPr marL="2285696" indent="0">
              <a:buNone/>
              <a:defRPr sz="2000"/>
            </a:lvl6pPr>
            <a:lvl7pPr marL="2742832" indent="0">
              <a:buNone/>
              <a:defRPr sz="2000"/>
            </a:lvl7pPr>
            <a:lvl8pPr marL="3199973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9"/>
            <a:ext cx="7318375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7139" indent="0">
              <a:buNone/>
              <a:defRPr sz="1200"/>
            </a:lvl2pPr>
            <a:lvl3pPr marL="914277" indent="0">
              <a:buNone/>
              <a:defRPr sz="9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6" indent="0">
              <a:buNone/>
              <a:defRPr sz="900"/>
            </a:lvl6pPr>
            <a:lvl7pPr marL="2742832" indent="0">
              <a:buNone/>
              <a:defRPr sz="900"/>
            </a:lvl7pPr>
            <a:lvl8pPr marL="3199973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537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4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5" y="908053"/>
            <a:ext cx="2743201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908053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76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6" y="4406901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6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700"/>
            </a:lvl2pPr>
            <a:lvl3pPr marL="914277" indent="0">
              <a:buNone/>
              <a:defRPr sz="1600"/>
            </a:lvl3pPr>
            <a:lvl4pPr marL="1371417" indent="0">
              <a:buNone/>
              <a:defRPr sz="1300"/>
            </a:lvl4pPr>
            <a:lvl5pPr marL="1828556" indent="0">
              <a:buNone/>
              <a:defRPr sz="1300"/>
            </a:lvl5pPr>
            <a:lvl6pPr marL="2285696" indent="0">
              <a:buNone/>
              <a:defRPr sz="1300"/>
            </a:lvl6pPr>
            <a:lvl7pPr marL="2742832" indent="0">
              <a:buNone/>
              <a:defRPr sz="1300"/>
            </a:lvl7pPr>
            <a:lvl8pPr marL="3199973" indent="0">
              <a:buNone/>
              <a:defRPr sz="1300"/>
            </a:lvl8pPr>
            <a:lvl9pPr marL="3657111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1379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1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75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95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4" y="1535113"/>
            <a:ext cx="539115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700" b="1"/>
            </a:lvl3pPr>
            <a:lvl4pPr marL="1371417" indent="0">
              <a:buNone/>
              <a:defRPr sz="1600" b="1"/>
            </a:lvl4pPr>
            <a:lvl5pPr marL="1828556" indent="0">
              <a:buNone/>
              <a:defRPr sz="1600" b="1"/>
            </a:lvl5pPr>
            <a:lvl6pPr marL="2285696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3" indent="0">
              <a:buNone/>
              <a:defRPr sz="1600" b="1"/>
            </a:lvl8pPr>
            <a:lvl9pPr marL="36571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4" y="2174875"/>
            <a:ext cx="53911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69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79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78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320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3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3201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139" indent="0">
              <a:buNone/>
              <a:defRPr sz="1200"/>
            </a:lvl2pPr>
            <a:lvl3pPr marL="914277" indent="0">
              <a:buNone/>
              <a:defRPr sz="9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6" indent="0">
              <a:buNone/>
              <a:defRPr sz="900"/>
            </a:lvl6pPr>
            <a:lvl7pPr marL="2742832" indent="0">
              <a:buNone/>
              <a:defRPr sz="900"/>
            </a:lvl7pPr>
            <a:lvl8pPr marL="3199973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0654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1"/>
            <a:ext cx="731837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7" indent="0">
              <a:buNone/>
              <a:defRPr sz="2000"/>
            </a:lvl4pPr>
            <a:lvl5pPr marL="1828556" indent="0">
              <a:buNone/>
              <a:defRPr sz="2000"/>
            </a:lvl5pPr>
            <a:lvl6pPr marL="2285696" indent="0">
              <a:buNone/>
              <a:defRPr sz="2000"/>
            </a:lvl6pPr>
            <a:lvl7pPr marL="2742832" indent="0">
              <a:buNone/>
              <a:defRPr sz="2000"/>
            </a:lvl7pPr>
            <a:lvl8pPr marL="3199973" indent="0">
              <a:buNone/>
              <a:defRPr sz="2000"/>
            </a:lvl8pPr>
            <a:lvl9pPr marL="365711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9"/>
            <a:ext cx="7318375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7139" indent="0">
              <a:buNone/>
              <a:defRPr sz="1200"/>
            </a:lvl2pPr>
            <a:lvl3pPr marL="914277" indent="0">
              <a:buNone/>
              <a:defRPr sz="900"/>
            </a:lvl3pPr>
            <a:lvl4pPr marL="1371417" indent="0">
              <a:buNone/>
              <a:defRPr sz="900"/>
            </a:lvl4pPr>
            <a:lvl5pPr marL="1828556" indent="0">
              <a:buNone/>
              <a:defRPr sz="900"/>
            </a:lvl5pPr>
            <a:lvl6pPr marL="2285696" indent="0">
              <a:buNone/>
              <a:defRPr sz="900"/>
            </a:lvl6pPr>
            <a:lvl7pPr marL="2742832" indent="0">
              <a:buNone/>
              <a:defRPr sz="900"/>
            </a:lvl7pPr>
            <a:lvl8pPr marL="3199973" indent="0">
              <a:buNone/>
              <a:defRPr sz="900"/>
            </a:lvl8pPr>
            <a:lvl9pPr marL="3657111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814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799" y="590551"/>
            <a:ext cx="1051316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799" y="1600201"/>
            <a:ext cx="10513168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70247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139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277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417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55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854" indent="-34285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851" indent="-28571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仿宋_GB2312" pitchFamily="49" charset="-122"/>
        </a:defRPr>
      </a:lvl2pPr>
      <a:lvl3pPr marL="1142847" indent="-2285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599987" indent="-22856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126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264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403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8542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5682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3" y="908051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3" y="1600201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8392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139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277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417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55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854" indent="-34285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仿宋_GB2312" pitchFamily="49" charset="-122"/>
        </a:defRPr>
      </a:lvl2pPr>
      <a:lvl3pPr marL="1142847" indent="-2285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599987" indent="-22856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126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264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403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8542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5682" indent="-22856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7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6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6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3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1" algn="l" defTabSz="9142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3856573" y="2165427"/>
            <a:ext cx="8340228" cy="2527151"/>
          </a:xfrm>
          <a:custGeom>
            <a:avLst/>
            <a:gdLst>
              <a:gd name="T0" fmla="*/ 206 w 10932"/>
              <a:gd name="T1" fmla="*/ 0 h 3294"/>
              <a:gd name="T2" fmla="*/ 10932 w 10932"/>
              <a:gd name="T3" fmla="*/ 0 h 3294"/>
              <a:gd name="T4" fmla="*/ 10932 w 10932"/>
              <a:gd name="T5" fmla="*/ 3294 h 3294"/>
              <a:gd name="T6" fmla="*/ 0 w 10932"/>
              <a:gd name="T7" fmla="*/ 3294 h 3294"/>
              <a:gd name="T8" fmla="*/ 892 w 10932"/>
              <a:gd name="T9" fmla="*/ 1564 h 3294"/>
              <a:gd name="T10" fmla="*/ 206 w 10932"/>
              <a:gd name="T11" fmla="*/ 0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32" h="3294">
                <a:moveTo>
                  <a:pt x="206" y="0"/>
                </a:moveTo>
                <a:lnTo>
                  <a:pt x="10932" y="0"/>
                </a:lnTo>
                <a:lnTo>
                  <a:pt x="10932" y="3294"/>
                </a:lnTo>
                <a:lnTo>
                  <a:pt x="0" y="3294"/>
                </a:lnTo>
                <a:cubicBezTo>
                  <a:pt x="540" y="2909"/>
                  <a:pt x="892" y="2277"/>
                  <a:pt x="892" y="1564"/>
                </a:cubicBezTo>
                <a:cubicBezTo>
                  <a:pt x="892" y="945"/>
                  <a:pt x="628" y="388"/>
                  <a:pt x="20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C4261D"/>
              </a:solidFill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2" y="2165427"/>
            <a:ext cx="1975317" cy="2527151"/>
          </a:xfrm>
          <a:custGeom>
            <a:avLst/>
            <a:gdLst>
              <a:gd name="T0" fmla="*/ 0 w 2589"/>
              <a:gd name="T1" fmla="*/ 0 h 3294"/>
              <a:gd name="T2" fmla="*/ 2383 w 2589"/>
              <a:gd name="T3" fmla="*/ 0 h 3294"/>
              <a:gd name="T4" fmla="*/ 1697 w 2589"/>
              <a:gd name="T5" fmla="*/ 1564 h 3294"/>
              <a:gd name="T6" fmla="*/ 2589 w 2589"/>
              <a:gd name="T7" fmla="*/ 3294 h 3294"/>
              <a:gd name="T8" fmla="*/ 0 w 2589"/>
              <a:gd name="T9" fmla="*/ 3294 h 3294"/>
              <a:gd name="T10" fmla="*/ 0 w 2589"/>
              <a:gd name="T11" fmla="*/ 0 h 3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89" h="3294">
                <a:moveTo>
                  <a:pt x="0" y="0"/>
                </a:moveTo>
                <a:lnTo>
                  <a:pt x="2383" y="0"/>
                </a:lnTo>
                <a:cubicBezTo>
                  <a:pt x="1961" y="388"/>
                  <a:pt x="1697" y="945"/>
                  <a:pt x="1697" y="1564"/>
                </a:cubicBezTo>
                <a:cubicBezTo>
                  <a:pt x="1697" y="2277"/>
                  <a:pt x="2049" y="2909"/>
                  <a:pt x="2589" y="3294"/>
                </a:cubicBezTo>
                <a:lnTo>
                  <a:pt x="0" y="329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825218" y="3037463"/>
            <a:ext cx="7056784" cy="677413"/>
          </a:xfrm>
          <a:effectLst/>
        </p:spPr>
        <p:txBody>
          <a:bodyPr/>
          <a:lstStyle/>
          <a:p>
            <a:r>
              <a:rPr lang="zh-CN" altLang="en-US" sz="5300" b="1" dirty="0" smtClean="0">
                <a:solidFill>
                  <a:srgbClr val="F8F8F8"/>
                </a:solidFill>
                <a:latin typeface="+mj-ea"/>
              </a:rPr>
              <a:t>奔跑吧</a:t>
            </a:r>
            <a:endParaRPr lang="zh-CN" altLang="en-US" sz="5300" b="1" dirty="0">
              <a:solidFill>
                <a:srgbClr val="F8F8F8"/>
              </a:solidFill>
              <a:latin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6256" y="3739099"/>
            <a:ext cx="6120680" cy="55399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8F8F8"/>
                </a:solidFill>
                <a:latin typeface="微软雅黑"/>
                <a:ea typeface="微软雅黑"/>
              </a:rPr>
              <a:t>汇报人</a:t>
            </a:r>
            <a:r>
              <a:rPr lang="zh-CN" altLang="en-US" sz="2000" dirty="0" smtClean="0">
                <a:solidFill>
                  <a:srgbClr val="F8F8F8"/>
                </a:solidFill>
                <a:latin typeface="微软雅黑"/>
                <a:ea typeface="微软雅黑"/>
              </a:rPr>
              <a:t>：李红燕      </a:t>
            </a:r>
            <a:r>
              <a:rPr lang="en-US" altLang="zh-CN" sz="2000" dirty="0" smtClean="0">
                <a:solidFill>
                  <a:srgbClr val="F8F8F8"/>
                </a:solidFill>
                <a:latin typeface="微软雅黑"/>
                <a:ea typeface="微软雅黑"/>
              </a:rPr>
              <a:t>2019</a:t>
            </a:r>
            <a:r>
              <a:rPr lang="zh-CN" altLang="en-US" sz="2000" dirty="0" smtClean="0">
                <a:solidFill>
                  <a:srgbClr val="F8F8F8"/>
                </a:solidFill>
                <a:latin typeface="微软雅黑"/>
                <a:ea typeface="微软雅黑"/>
              </a:rPr>
              <a:t>年</a:t>
            </a:r>
            <a:r>
              <a:rPr lang="en-US" altLang="zh-CN" sz="2000" dirty="0" smtClean="0">
                <a:solidFill>
                  <a:srgbClr val="F8F8F8"/>
                </a:solidFill>
                <a:latin typeface="微软雅黑"/>
                <a:ea typeface="微软雅黑"/>
              </a:rPr>
              <a:t>7</a:t>
            </a:r>
            <a:r>
              <a:rPr lang="zh-CN" altLang="en-US" sz="2000" dirty="0" smtClean="0">
                <a:solidFill>
                  <a:srgbClr val="F8F8F8"/>
                </a:solidFill>
                <a:latin typeface="微软雅黑"/>
                <a:ea typeface="微软雅黑"/>
              </a:rPr>
              <a:t>月</a:t>
            </a:r>
            <a:endParaRPr lang="en-US" altLang="zh-CN" sz="2000" dirty="0">
              <a:solidFill>
                <a:srgbClr val="F8F8F8"/>
              </a:solidFill>
              <a:latin typeface="微软雅黑"/>
              <a:ea typeface="微软雅黑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557" y="2498601"/>
            <a:ext cx="6150379" cy="4308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2100" dirty="0">
                <a:solidFill>
                  <a:srgbClr val="F8F8F8"/>
                </a:solidFill>
                <a:latin typeface="微软雅黑"/>
                <a:ea typeface="微软雅黑"/>
              </a:rPr>
              <a:t>本模板有完整的思路及框架，更贴近实用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8952978" y="5949283"/>
            <a:ext cx="465709" cy="472063"/>
            <a:chOff x="4796805" y="-215900"/>
            <a:chExt cx="2093913" cy="2122488"/>
          </a:xfrm>
          <a:solidFill>
            <a:schemeClr val="tx2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4261D"/>
                </a:solidFill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4261D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552383" y="5949283"/>
            <a:ext cx="465709" cy="472063"/>
            <a:chOff x="7772329" y="-1123557"/>
            <a:chExt cx="465708" cy="472063"/>
          </a:xfrm>
          <a:solidFill>
            <a:schemeClr val="tx2"/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4261D"/>
                </a:solidFill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151788" y="5949283"/>
            <a:ext cx="465709" cy="472063"/>
            <a:chOff x="10019977" y="-551766"/>
            <a:chExt cx="2093913" cy="2122488"/>
          </a:xfrm>
          <a:solidFill>
            <a:schemeClr val="tx2"/>
          </a:solidFill>
        </p:grpSpPr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751192" y="5949283"/>
            <a:ext cx="465709" cy="472063"/>
            <a:chOff x="2317849" y="-1212230"/>
            <a:chExt cx="2093913" cy="2122488"/>
          </a:xfrm>
          <a:solidFill>
            <a:schemeClr val="tx2"/>
          </a:solidFill>
        </p:grpSpPr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72523" y="5949283"/>
            <a:ext cx="465709" cy="472063"/>
            <a:chOff x="4910385" y="-2248866"/>
            <a:chExt cx="2093913" cy="2122488"/>
          </a:xfrm>
          <a:solidFill>
            <a:schemeClr val="tx2"/>
          </a:solidFill>
        </p:grpSpPr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4261D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367098" y="1813513"/>
            <a:ext cx="3109913" cy="3135315"/>
            <a:chOff x="1346200" y="1839912"/>
            <a:chExt cx="3109913" cy="3135314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132138" y="1865313"/>
              <a:ext cx="844550" cy="587375"/>
            </a:xfrm>
            <a:custGeom>
              <a:avLst/>
              <a:gdLst>
                <a:gd name="T0" fmla="*/ 1092 w 1092"/>
                <a:gd name="T1" fmla="*/ 531 h 763"/>
                <a:gd name="T2" fmla="*/ 22 w 1092"/>
                <a:gd name="T3" fmla="*/ 0 h 763"/>
                <a:gd name="T4" fmla="*/ 0 w 1092"/>
                <a:gd name="T5" fmla="*/ 349 h 763"/>
                <a:gd name="T6" fmla="*/ 829 w 1092"/>
                <a:gd name="T7" fmla="*/ 763 h 763"/>
                <a:gd name="T8" fmla="*/ 1092 w 1092"/>
                <a:gd name="T9" fmla="*/ 53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2" h="763">
                  <a:moveTo>
                    <a:pt x="1092" y="531"/>
                  </a:moveTo>
                  <a:cubicBezTo>
                    <a:pt x="805" y="257"/>
                    <a:pt x="436" y="66"/>
                    <a:pt x="22" y="0"/>
                  </a:cubicBezTo>
                  <a:lnTo>
                    <a:pt x="0" y="349"/>
                  </a:lnTo>
                  <a:cubicBezTo>
                    <a:pt x="318" y="407"/>
                    <a:pt x="603" y="554"/>
                    <a:pt x="829" y="763"/>
                  </a:cubicBezTo>
                  <a:lnTo>
                    <a:pt x="1092" y="531"/>
                  </a:lnTo>
                  <a:close/>
                </a:path>
              </a:pathLst>
            </a:custGeom>
            <a:solidFill>
              <a:srgbClr val="00A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346200" y="3341688"/>
              <a:ext cx="2555875" cy="1633538"/>
            </a:xfrm>
            <a:custGeom>
              <a:avLst/>
              <a:gdLst>
                <a:gd name="T0" fmla="*/ 3076 w 3307"/>
                <a:gd name="T1" fmla="*/ 1351 h 2117"/>
                <a:gd name="T2" fmla="*/ 2139 w 3307"/>
                <a:gd name="T3" fmla="*/ 1731 h 2117"/>
                <a:gd name="T4" fmla="*/ 1914 w 3307"/>
                <a:gd name="T5" fmla="*/ 1731 h 2117"/>
                <a:gd name="T6" fmla="*/ 349 w 3307"/>
                <a:gd name="T7" fmla="*/ 22 h 2117"/>
                <a:gd name="T8" fmla="*/ 1 w 3307"/>
                <a:gd name="T9" fmla="*/ 0 h 2117"/>
                <a:gd name="T10" fmla="*/ 0 w 3307"/>
                <a:gd name="T11" fmla="*/ 93 h 2117"/>
                <a:gd name="T12" fmla="*/ 2 w 3307"/>
                <a:gd name="T13" fmla="*/ 150 h 2117"/>
                <a:gd name="T14" fmla="*/ 3 w 3307"/>
                <a:gd name="T15" fmla="*/ 182 h 2117"/>
                <a:gd name="T16" fmla="*/ 8 w 3307"/>
                <a:gd name="T17" fmla="*/ 254 h 2117"/>
                <a:gd name="T18" fmla="*/ 9 w 3307"/>
                <a:gd name="T19" fmla="*/ 267 h 2117"/>
                <a:gd name="T20" fmla="*/ 1891 w 3307"/>
                <a:gd name="T21" fmla="*/ 2087 h 2117"/>
                <a:gd name="T22" fmla="*/ 3158 w 3307"/>
                <a:gd name="T23" fmla="*/ 1729 h 2117"/>
                <a:gd name="T24" fmla="*/ 3158 w 3307"/>
                <a:gd name="T25" fmla="*/ 1726 h 2117"/>
                <a:gd name="T26" fmla="*/ 3307 w 3307"/>
                <a:gd name="T27" fmla="*/ 1613 h 2117"/>
                <a:gd name="T28" fmla="*/ 3076 w 3307"/>
                <a:gd name="T29" fmla="*/ 1351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7" h="2117">
                  <a:moveTo>
                    <a:pt x="3076" y="1351"/>
                  </a:moveTo>
                  <a:cubicBezTo>
                    <a:pt x="2816" y="1567"/>
                    <a:pt x="2491" y="1704"/>
                    <a:pt x="2139" y="1731"/>
                  </a:cubicBezTo>
                  <a:cubicBezTo>
                    <a:pt x="2065" y="1735"/>
                    <a:pt x="1990" y="1736"/>
                    <a:pt x="1914" y="1731"/>
                  </a:cubicBezTo>
                  <a:cubicBezTo>
                    <a:pt x="1015" y="1675"/>
                    <a:pt x="345" y="911"/>
                    <a:pt x="349" y="22"/>
                  </a:cubicBezTo>
                  <a:lnTo>
                    <a:pt x="1" y="0"/>
                  </a:lnTo>
                  <a:cubicBezTo>
                    <a:pt x="0" y="32"/>
                    <a:pt x="0" y="62"/>
                    <a:pt x="0" y="93"/>
                  </a:cubicBezTo>
                  <a:cubicBezTo>
                    <a:pt x="0" y="112"/>
                    <a:pt x="1" y="131"/>
                    <a:pt x="2" y="150"/>
                  </a:cubicBezTo>
                  <a:cubicBezTo>
                    <a:pt x="2" y="161"/>
                    <a:pt x="2" y="172"/>
                    <a:pt x="3" y="182"/>
                  </a:cubicBezTo>
                  <a:cubicBezTo>
                    <a:pt x="4" y="207"/>
                    <a:pt x="6" y="230"/>
                    <a:pt x="8" y="254"/>
                  </a:cubicBezTo>
                  <a:cubicBezTo>
                    <a:pt x="8" y="258"/>
                    <a:pt x="9" y="262"/>
                    <a:pt x="9" y="267"/>
                  </a:cubicBezTo>
                  <a:cubicBezTo>
                    <a:pt x="101" y="1248"/>
                    <a:pt x="896" y="2024"/>
                    <a:pt x="1891" y="2087"/>
                  </a:cubicBezTo>
                  <a:cubicBezTo>
                    <a:pt x="2359" y="2117"/>
                    <a:pt x="2799" y="1974"/>
                    <a:pt x="3158" y="1729"/>
                  </a:cubicBezTo>
                  <a:lnTo>
                    <a:pt x="3158" y="1726"/>
                  </a:lnTo>
                  <a:cubicBezTo>
                    <a:pt x="3209" y="1691"/>
                    <a:pt x="3259" y="1653"/>
                    <a:pt x="3307" y="1613"/>
                  </a:cubicBezTo>
                  <a:lnTo>
                    <a:pt x="3076" y="1351"/>
                  </a:lnTo>
                  <a:close/>
                </a:path>
              </a:pathLst>
            </a:custGeom>
            <a:solidFill>
              <a:srgbClr val="555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022475" y="1839912"/>
              <a:ext cx="903288" cy="481013"/>
            </a:xfrm>
            <a:custGeom>
              <a:avLst/>
              <a:gdLst>
                <a:gd name="T0" fmla="*/ 1147 w 1169"/>
                <a:gd name="T1" fmla="*/ 356 h 624"/>
                <a:gd name="T2" fmla="*/ 1169 w 1169"/>
                <a:gd name="T3" fmla="*/ 7 h 624"/>
                <a:gd name="T4" fmla="*/ 0 w 1169"/>
                <a:gd name="T5" fmla="*/ 360 h 624"/>
                <a:gd name="T6" fmla="*/ 232 w 1169"/>
                <a:gd name="T7" fmla="*/ 624 h 624"/>
                <a:gd name="T8" fmla="*/ 1147 w 1169"/>
                <a:gd name="T9" fmla="*/ 35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9" h="624">
                  <a:moveTo>
                    <a:pt x="1147" y="356"/>
                  </a:moveTo>
                  <a:lnTo>
                    <a:pt x="1169" y="7"/>
                  </a:lnTo>
                  <a:cubicBezTo>
                    <a:pt x="738" y="0"/>
                    <a:pt x="333" y="131"/>
                    <a:pt x="0" y="360"/>
                  </a:cubicBezTo>
                  <a:lnTo>
                    <a:pt x="232" y="624"/>
                  </a:lnTo>
                  <a:cubicBezTo>
                    <a:pt x="497" y="452"/>
                    <a:pt x="812" y="354"/>
                    <a:pt x="1147" y="356"/>
                  </a:cubicBez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3884613" y="3521075"/>
              <a:ext cx="566738" cy="909638"/>
            </a:xfrm>
            <a:custGeom>
              <a:avLst/>
              <a:gdLst>
                <a:gd name="T0" fmla="*/ 0 w 734"/>
                <a:gd name="T1" fmla="*/ 914 h 1178"/>
                <a:gd name="T2" fmla="*/ 232 w 734"/>
                <a:gd name="T3" fmla="*/ 1178 h 1178"/>
                <a:gd name="T4" fmla="*/ 734 w 734"/>
                <a:gd name="T5" fmla="*/ 22 h 1178"/>
                <a:gd name="T6" fmla="*/ 386 w 734"/>
                <a:gd name="T7" fmla="*/ 0 h 1178"/>
                <a:gd name="T8" fmla="*/ 0 w 734"/>
                <a:gd name="T9" fmla="*/ 914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178">
                  <a:moveTo>
                    <a:pt x="0" y="914"/>
                  </a:moveTo>
                  <a:lnTo>
                    <a:pt x="232" y="1178"/>
                  </a:lnTo>
                  <a:cubicBezTo>
                    <a:pt x="510" y="867"/>
                    <a:pt x="693" y="467"/>
                    <a:pt x="734" y="22"/>
                  </a:cubicBezTo>
                  <a:lnTo>
                    <a:pt x="386" y="0"/>
                  </a:lnTo>
                  <a:cubicBezTo>
                    <a:pt x="352" y="349"/>
                    <a:pt x="212" y="664"/>
                    <a:pt x="0" y="914"/>
                  </a:cubicBezTo>
                  <a:close/>
                </a:path>
              </a:pathLst>
            </a:custGeom>
            <a:solidFill>
              <a:srgbClr val="008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1371600" y="2257425"/>
              <a:ext cx="654050" cy="879475"/>
            </a:xfrm>
            <a:custGeom>
              <a:avLst/>
              <a:gdLst>
                <a:gd name="T0" fmla="*/ 846 w 846"/>
                <a:gd name="T1" fmla="*/ 262 h 1140"/>
                <a:gd name="T2" fmla="*/ 615 w 846"/>
                <a:gd name="T3" fmla="*/ 0 h 1140"/>
                <a:gd name="T4" fmla="*/ 0 w 846"/>
                <a:gd name="T5" fmla="*/ 1117 h 1140"/>
                <a:gd name="T6" fmla="*/ 351 w 846"/>
                <a:gd name="T7" fmla="*/ 1140 h 1140"/>
                <a:gd name="T8" fmla="*/ 846 w 846"/>
                <a:gd name="T9" fmla="*/ 26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6" h="1140">
                  <a:moveTo>
                    <a:pt x="846" y="262"/>
                  </a:moveTo>
                  <a:lnTo>
                    <a:pt x="615" y="0"/>
                  </a:lnTo>
                  <a:cubicBezTo>
                    <a:pt x="302" y="289"/>
                    <a:pt x="80" y="676"/>
                    <a:pt x="0" y="1117"/>
                  </a:cubicBezTo>
                  <a:lnTo>
                    <a:pt x="351" y="1140"/>
                  </a:lnTo>
                  <a:cubicBezTo>
                    <a:pt x="422" y="795"/>
                    <a:pt x="600" y="491"/>
                    <a:pt x="846" y="262"/>
                  </a:cubicBezTo>
                  <a:close/>
                </a:path>
              </a:pathLst>
            </a:custGeom>
            <a:solidFill>
              <a:srgbClr val="E24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3924300" y="2439988"/>
              <a:ext cx="531813" cy="874713"/>
            </a:xfrm>
            <a:custGeom>
              <a:avLst/>
              <a:gdLst>
                <a:gd name="T0" fmla="*/ 337 w 687"/>
                <a:gd name="T1" fmla="*/ 1111 h 1133"/>
                <a:gd name="T2" fmla="*/ 687 w 687"/>
                <a:gd name="T3" fmla="*/ 1133 h 1133"/>
                <a:gd name="T4" fmla="*/ 262 w 687"/>
                <a:gd name="T5" fmla="*/ 0 h 1133"/>
                <a:gd name="T6" fmla="*/ 0 w 687"/>
                <a:gd name="T7" fmla="*/ 231 h 1133"/>
                <a:gd name="T8" fmla="*/ 337 w 687"/>
                <a:gd name="T9" fmla="*/ 1111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1133">
                  <a:moveTo>
                    <a:pt x="337" y="1111"/>
                  </a:moveTo>
                  <a:lnTo>
                    <a:pt x="687" y="1133"/>
                  </a:lnTo>
                  <a:cubicBezTo>
                    <a:pt x="665" y="710"/>
                    <a:pt x="511" y="317"/>
                    <a:pt x="262" y="0"/>
                  </a:cubicBezTo>
                  <a:lnTo>
                    <a:pt x="0" y="231"/>
                  </a:lnTo>
                  <a:cubicBezTo>
                    <a:pt x="190" y="481"/>
                    <a:pt x="311" y="784"/>
                    <a:pt x="337" y="1111"/>
                  </a:cubicBezTo>
                  <a:close/>
                </a:path>
              </a:pathLst>
            </a:custGeom>
            <a:solidFill>
              <a:srgbClr val="51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2119315" y="2660652"/>
            <a:ext cx="2114550" cy="2047875"/>
          </a:xfrm>
          <a:custGeom>
            <a:avLst/>
            <a:gdLst>
              <a:gd name="T0" fmla="*/ 296 w 2736"/>
              <a:gd name="T1" fmla="*/ 1034 h 2655"/>
              <a:gd name="T2" fmla="*/ 408 w 2736"/>
              <a:gd name="T3" fmla="*/ 885 h 2655"/>
              <a:gd name="T4" fmla="*/ 653 w 2736"/>
              <a:gd name="T5" fmla="*/ 672 h 2655"/>
              <a:gd name="T6" fmla="*/ 529 w 2736"/>
              <a:gd name="T7" fmla="*/ 1064 h 2655"/>
              <a:gd name="T8" fmla="*/ 410 w 2736"/>
              <a:gd name="T9" fmla="*/ 1501 h 2655"/>
              <a:gd name="T10" fmla="*/ 334 w 2736"/>
              <a:gd name="T11" fmla="*/ 1721 h 2655"/>
              <a:gd name="T12" fmla="*/ 583 w 2736"/>
              <a:gd name="T13" fmla="*/ 1601 h 2655"/>
              <a:gd name="T14" fmla="*/ 731 w 2736"/>
              <a:gd name="T15" fmla="*/ 1208 h 2655"/>
              <a:gd name="T16" fmla="*/ 953 w 2736"/>
              <a:gd name="T17" fmla="*/ 1310 h 2655"/>
              <a:gd name="T18" fmla="*/ 1059 w 2736"/>
              <a:gd name="T19" fmla="*/ 1532 h 2655"/>
              <a:gd name="T20" fmla="*/ 1151 w 2736"/>
              <a:gd name="T21" fmla="*/ 1455 h 2655"/>
              <a:gd name="T22" fmla="*/ 1103 w 2736"/>
              <a:gd name="T23" fmla="*/ 1165 h 2655"/>
              <a:gd name="T24" fmla="*/ 890 w 2736"/>
              <a:gd name="T25" fmla="*/ 1058 h 2655"/>
              <a:gd name="T26" fmla="*/ 1161 w 2736"/>
              <a:gd name="T27" fmla="*/ 967 h 2655"/>
              <a:gd name="T28" fmla="*/ 1586 w 2736"/>
              <a:gd name="T29" fmla="*/ 831 h 2655"/>
              <a:gd name="T30" fmla="*/ 1205 w 2736"/>
              <a:gd name="T31" fmla="*/ 817 h 2655"/>
              <a:gd name="T32" fmla="*/ 922 w 2736"/>
              <a:gd name="T33" fmla="*/ 558 h 2655"/>
              <a:gd name="T34" fmla="*/ 774 w 2736"/>
              <a:gd name="T35" fmla="*/ 512 h 2655"/>
              <a:gd name="T36" fmla="*/ 367 w 2736"/>
              <a:gd name="T37" fmla="*/ 603 h 2655"/>
              <a:gd name="T38" fmla="*/ 1417 w 2736"/>
              <a:gd name="T39" fmla="*/ 2639 h 2655"/>
              <a:gd name="T40" fmla="*/ 1707 w 2736"/>
              <a:gd name="T41" fmla="*/ 1595 h 2655"/>
              <a:gd name="T42" fmla="*/ 1417 w 2736"/>
              <a:gd name="T43" fmla="*/ 1692 h 2655"/>
              <a:gd name="T44" fmla="*/ 2092 w 2736"/>
              <a:gd name="T45" fmla="*/ 1381 h 2655"/>
              <a:gd name="T46" fmla="*/ 2384 w 2736"/>
              <a:gd name="T47" fmla="*/ 2093 h 2655"/>
              <a:gd name="T48" fmla="*/ 2092 w 2736"/>
              <a:gd name="T49" fmla="*/ 1381 h 2655"/>
              <a:gd name="T50" fmla="*/ 1756 w 2736"/>
              <a:gd name="T51" fmla="*/ 1595 h 2655"/>
              <a:gd name="T52" fmla="*/ 2046 w 2736"/>
              <a:gd name="T53" fmla="*/ 2393 h 2655"/>
              <a:gd name="T54" fmla="*/ 1847 w 2736"/>
              <a:gd name="T55" fmla="*/ 1595 h 2655"/>
              <a:gd name="T56" fmla="*/ 2459 w 2736"/>
              <a:gd name="T57" fmla="*/ 858 h 2655"/>
              <a:gd name="T58" fmla="*/ 1572 w 2736"/>
              <a:gd name="T59" fmla="*/ 1445 h 2655"/>
              <a:gd name="T60" fmla="*/ 1132 w 2736"/>
              <a:gd name="T61" fmla="*/ 1692 h 2655"/>
              <a:gd name="T62" fmla="*/ 653 w 2736"/>
              <a:gd name="T63" fmla="*/ 1629 h 2655"/>
              <a:gd name="T64" fmla="*/ 265 w 2736"/>
              <a:gd name="T65" fmla="*/ 1830 h 2655"/>
              <a:gd name="T66" fmla="*/ 36 w 2736"/>
              <a:gd name="T67" fmla="*/ 2037 h 2655"/>
              <a:gd name="T68" fmla="*/ 933 w 2736"/>
              <a:gd name="T69" fmla="*/ 1732 h 2655"/>
              <a:gd name="T70" fmla="*/ 1528 w 2736"/>
              <a:gd name="T71" fmla="*/ 1527 h 2655"/>
              <a:gd name="T72" fmla="*/ 2515 w 2736"/>
              <a:gd name="T73" fmla="*/ 918 h 2655"/>
              <a:gd name="T74" fmla="*/ 2659 w 2736"/>
              <a:gd name="T75" fmla="*/ 728 h 2655"/>
              <a:gd name="T76" fmla="*/ 1079 w 2736"/>
              <a:gd name="T77" fmla="*/ 2649 h 2655"/>
              <a:gd name="T78" fmla="*/ 1234 w 2736"/>
              <a:gd name="T79" fmla="*/ 2654 h 2655"/>
              <a:gd name="T80" fmla="*/ 1364 w 2736"/>
              <a:gd name="T81" fmla="*/ 1721 h 2655"/>
              <a:gd name="T82" fmla="*/ 1079 w 2736"/>
              <a:gd name="T83" fmla="*/ 1832 h 2655"/>
              <a:gd name="T84" fmla="*/ 740 w 2736"/>
              <a:gd name="T85" fmla="*/ 2571 h 2655"/>
              <a:gd name="T86" fmla="*/ 1030 w 2736"/>
              <a:gd name="T87" fmla="*/ 1832 h 2655"/>
              <a:gd name="T88" fmla="*/ 740 w 2736"/>
              <a:gd name="T89" fmla="*/ 1764 h 2655"/>
              <a:gd name="T90" fmla="*/ 2436 w 2736"/>
              <a:gd name="T91" fmla="*/ 1095 h 2655"/>
              <a:gd name="T92" fmla="*/ 2550 w 2736"/>
              <a:gd name="T93" fmla="*/ 1843 h 2655"/>
              <a:gd name="T94" fmla="*/ 2727 w 2736"/>
              <a:gd name="T95" fmla="*/ 1131 h 2655"/>
              <a:gd name="T96" fmla="*/ 2696 w 2736"/>
              <a:gd name="T97" fmla="*/ 858 h 2655"/>
              <a:gd name="T98" fmla="*/ 721 w 2736"/>
              <a:gd name="T99" fmla="*/ 246 h 2655"/>
              <a:gd name="T100" fmla="*/ 953 w 2736"/>
              <a:gd name="T101" fmla="*/ 507 h 2655"/>
              <a:gd name="T102" fmla="*/ 1229 w 2736"/>
              <a:gd name="T103" fmla="*/ 261 h 2655"/>
              <a:gd name="T104" fmla="*/ 1006 w 2736"/>
              <a:gd name="T105" fmla="*/ 0 h 2655"/>
              <a:gd name="T106" fmla="*/ 721 w 2736"/>
              <a:gd name="T107" fmla="*/ 246 h 2655"/>
              <a:gd name="T108" fmla="*/ 692 w 2736"/>
              <a:gd name="T109" fmla="*/ 2562 h 2655"/>
              <a:gd name="T110" fmla="*/ 403 w 2736"/>
              <a:gd name="T111" fmla="*/ 1926 h 2655"/>
              <a:gd name="T112" fmla="*/ 64 w 2736"/>
              <a:gd name="T113" fmla="*/ 2122 h 2655"/>
              <a:gd name="T114" fmla="*/ 354 w 2736"/>
              <a:gd name="T115" fmla="*/ 1953 h 2655"/>
              <a:gd name="T116" fmla="*/ 64 w 2736"/>
              <a:gd name="T117" fmla="*/ 2122 h 2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36" h="2655">
                <a:moveTo>
                  <a:pt x="228" y="967"/>
                </a:moveTo>
                <a:cubicBezTo>
                  <a:pt x="228" y="997"/>
                  <a:pt x="266" y="1034"/>
                  <a:pt x="296" y="1034"/>
                </a:cubicBezTo>
                <a:lnTo>
                  <a:pt x="301" y="1034"/>
                </a:lnTo>
                <a:cubicBezTo>
                  <a:pt x="368" y="1034"/>
                  <a:pt x="387" y="938"/>
                  <a:pt x="408" y="885"/>
                </a:cubicBezTo>
                <a:cubicBezTo>
                  <a:pt x="430" y="828"/>
                  <a:pt x="457" y="753"/>
                  <a:pt x="485" y="703"/>
                </a:cubicBezTo>
                <a:lnTo>
                  <a:pt x="653" y="672"/>
                </a:lnTo>
                <a:cubicBezTo>
                  <a:pt x="638" y="738"/>
                  <a:pt x="533" y="1013"/>
                  <a:pt x="533" y="1044"/>
                </a:cubicBezTo>
                <a:lnTo>
                  <a:pt x="529" y="1064"/>
                </a:lnTo>
                <a:lnTo>
                  <a:pt x="586" y="1402"/>
                </a:lnTo>
                <a:cubicBezTo>
                  <a:pt x="565" y="1406"/>
                  <a:pt x="437" y="1485"/>
                  <a:pt x="410" y="1501"/>
                </a:cubicBezTo>
                <a:cubicBezTo>
                  <a:pt x="365" y="1529"/>
                  <a:pt x="262" y="1568"/>
                  <a:pt x="262" y="1629"/>
                </a:cubicBezTo>
                <a:cubicBezTo>
                  <a:pt x="262" y="1674"/>
                  <a:pt x="292" y="1721"/>
                  <a:pt x="334" y="1721"/>
                </a:cubicBezTo>
                <a:lnTo>
                  <a:pt x="363" y="1721"/>
                </a:lnTo>
                <a:cubicBezTo>
                  <a:pt x="389" y="1721"/>
                  <a:pt x="548" y="1620"/>
                  <a:pt x="583" y="1601"/>
                </a:cubicBezTo>
                <a:cubicBezTo>
                  <a:pt x="636" y="1574"/>
                  <a:pt x="769" y="1513"/>
                  <a:pt x="769" y="1445"/>
                </a:cubicBezTo>
                <a:cubicBezTo>
                  <a:pt x="769" y="1371"/>
                  <a:pt x="731" y="1282"/>
                  <a:pt x="731" y="1208"/>
                </a:cubicBezTo>
                <a:cubicBezTo>
                  <a:pt x="765" y="1208"/>
                  <a:pt x="832" y="1223"/>
                  <a:pt x="869" y="1230"/>
                </a:cubicBezTo>
                <a:cubicBezTo>
                  <a:pt x="946" y="1243"/>
                  <a:pt x="944" y="1228"/>
                  <a:pt x="953" y="1310"/>
                </a:cubicBezTo>
                <a:cubicBezTo>
                  <a:pt x="958" y="1350"/>
                  <a:pt x="970" y="1406"/>
                  <a:pt x="978" y="1449"/>
                </a:cubicBezTo>
                <a:cubicBezTo>
                  <a:pt x="987" y="1492"/>
                  <a:pt x="1006" y="1532"/>
                  <a:pt x="1059" y="1532"/>
                </a:cubicBezTo>
                <a:lnTo>
                  <a:pt x="1074" y="1532"/>
                </a:lnTo>
                <a:cubicBezTo>
                  <a:pt x="1117" y="1532"/>
                  <a:pt x="1151" y="1497"/>
                  <a:pt x="1151" y="1455"/>
                </a:cubicBezTo>
                <a:lnTo>
                  <a:pt x="1151" y="1431"/>
                </a:lnTo>
                <a:cubicBezTo>
                  <a:pt x="1151" y="1393"/>
                  <a:pt x="1113" y="1215"/>
                  <a:pt x="1103" y="1165"/>
                </a:cubicBezTo>
                <a:cubicBezTo>
                  <a:pt x="1094" y="1120"/>
                  <a:pt x="1075" y="1091"/>
                  <a:pt x="1028" y="1081"/>
                </a:cubicBezTo>
                <a:cubicBezTo>
                  <a:pt x="994" y="1073"/>
                  <a:pt x="922" y="1059"/>
                  <a:pt x="890" y="1058"/>
                </a:cubicBezTo>
                <a:lnTo>
                  <a:pt x="977" y="798"/>
                </a:lnTo>
                <a:cubicBezTo>
                  <a:pt x="1013" y="807"/>
                  <a:pt x="1114" y="967"/>
                  <a:pt x="1161" y="967"/>
                </a:cubicBezTo>
                <a:cubicBezTo>
                  <a:pt x="1212" y="967"/>
                  <a:pt x="1352" y="939"/>
                  <a:pt x="1402" y="927"/>
                </a:cubicBezTo>
                <a:cubicBezTo>
                  <a:pt x="1473" y="909"/>
                  <a:pt x="1586" y="921"/>
                  <a:pt x="1586" y="831"/>
                </a:cubicBezTo>
                <a:cubicBezTo>
                  <a:pt x="1586" y="799"/>
                  <a:pt x="1555" y="764"/>
                  <a:pt x="1524" y="764"/>
                </a:cubicBezTo>
                <a:cubicBezTo>
                  <a:pt x="1427" y="764"/>
                  <a:pt x="1294" y="817"/>
                  <a:pt x="1205" y="817"/>
                </a:cubicBezTo>
                <a:cubicBezTo>
                  <a:pt x="1190" y="817"/>
                  <a:pt x="1049" y="655"/>
                  <a:pt x="1027" y="632"/>
                </a:cubicBezTo>
                <a:cubicBezTo>
                  <a:pt x="979" y="582"/>
                  <a:pt x="1001" y="584"/>
                  <a:pt x="922" y="558"/>
                </a:cubicBezTo>
                <a:cubicBezTo>
                  <a:pt x="901" y="551"/>
                  <a:pt x="795" y="512"/>
                  <a:pt x="784" y="512"/>
                </a:cubicBezTo>
                <a:lnTo>
                  <a:pt x="774" y="512"/>
                </a:lnTo>
                <a:cubicBezTo>
                  <a:pt x="709" y="512"/>
                  <a:pt x="624" y="533"/>
                  <a:pt x="560" y="544"/>
                </a:cubicBezTo>
                <a:cubicBezTo>
                  <a:pt x="496" y="555"/>
                  <a:pt x="396" y="559"/>
                  <a:pt x="367" y="603"/>
                </a:cubicBezTo>
                <a:cubicBezTo>
                  <a:pt x="354" y="624"/>
                  <a:pt x="228" y="946"/>
                  <a:pt x="228" y="967"/>
                </a:cubicBezTo>
                <a:close/>
                <a:moveTo>
                  <a:pt x="1417" y="2639"/>
                </a:moveTo>
                <a:cubicBezTo>
                  <a:pt x="1463" y="2635"/>
                  <a:pt x="1707" y="2587"/>
                  <a:pt x="1707" y="2562"/>
                </a:cubicBezTo>
                <a:lnTo>
                  <a:pt x="1707" y="1595"/>
                </a:lnTo>
                <a:lnTo>
                  <a:pt x="1557" y="1595"/>
                </a:lnTo>
                <a:cubicBezTo>
                  <a:pt x="1537" y="1595"/>
                  <a:pt x="1417" y="1678"/>
                  <a:pt x="1417" y="1692"/>
                </a:cubicBezTo>
                <a:lnTo>
                  <a:pt x="1417" y="2639"/>
                </a:lnTo>
                <a:close/>
                <a:moveTo>
                  <a:pt x="2092" y="1381"/>
                </a:moveTo>
                <a:lnTo>
                  <a:pt x="2094" y="2368"/>
                </a:lnTo>
                <a:cubicBezTo>
                  <a:pt x="2134" y="2341"/>
                  <a:pt x="2384" y="2125"/>
                  <a:pt x="2384" y="2093"/>
                </a:cubicBezTo>
                <a:lnTo>
                  <a:pt x="2382" y="1119"/>
                </a:lnTo>
                <a:lnTo>
                  <a:pt x="2092" y="1381"/>
                </a:lnTo>
                <a:close/>
                <a:moveTo>
                  <a:pt x="1847" y="1595"/>
                </a:moveTo>
                <a:lnTo>
                  <a:pt x="1756" y="1595"/>
                </a:lnTo>
                <a:lnTo>
                  <a:pt x="1756" y="2552"/>
                </a:lnTo>
                <a:cubicBezTo>
                  <a:pt x="1799" y="2542"/>
                  <a:pt x="2046" y="2422"/>
                  <a:pt x="2046" y="2393"/>
                </a:cubicBezTo>
                <a:lnTo>
                  <a:pt x="2046" y="1426"/>
                </a:lnTo>
                <a:cubicBezTo>
                  <a:pt x="2021" y="1432"/>
                  <a:pt x="1866" y="1595"/>
                  <a:pt x="1847" y="1595"/>
                </a:cubicBezTo>
                <a:close/>
                <a:moveTo>
                  <a:pt x="2427" y="821"/>
                </a:moveTo>
                <a:lnTo>
                  <a:pt x="2459" y="858"/>
                </a:lnTo>
                <a:lnTo>
                  <a:pt x="1799" y="1445"/>
                </a:lnTo>
                <a:cubicBezTo>
                  <a:pt x="1723" y="1445"/>
                  <a:pt x="1648" y="1445"/>
                  <a:pt x="1572" y="1445"/>
                </a:cubicBezTo>
                <a:cubicBezTo>
                  <a:pt x="1476" y="1445"/>
                  <a:pt x="1471" y="1469"/>
                  <a:pt x="1409" y="1510"/>
                </a:cubicBezTo>
                <a:cubicBezTo>
                  <a:pt x="1326" y="1565"/>
                  <a:pt x="1216" y="1647"/>
                  <a:pt x="1132" y="1692"/>
                </a:cubicBezTo>
                <a:cubicBezTo>
                  <a:pt x="1113" y="1683"/>
                  <a:pt x="845" y="1631"/>
                  <a:pt x="807" y="1625"/>
                </a:cubicBezTo>
                <a:cubicBezTo>
                  <a:pt x="718" y="1611"/>
                  <a:pt x="730" y="1591"/>
                  <a:pt x="653" y="1629"/>
                </a:cubicBezTo>
                <a:cubicBezTo>
                  <a:pt x="609" y="1651"/>
                  <a:pt x="566" y="1675"/>
                  <a:pt x="523" y="1697"/>
                </a:cubicBezTo>
                <a:cubicBezTo>
                  <a:pt x="443" y="1736"/>
                  <a:pt x="340" y="1784"/>
                  <a:pt x="265" y="1830"/>
                </a:cubicBezTo>
                <a:cubicBezTo>
                  <a:pt x="234" y="1849"/>
                  <a:pt x="25" y="1957"/>
                  <a:pt x="0" y="1963"/>
                </a:cubicBezTo>
                <a:lnTo>
                  <a:pt x="36" y="2037"/>
                </a:lnTo>
                <a:lnTo>
                  <a:pt x="716" y="1687"/>
                </a:lnTo>
                <a:cubicBezTo>
                  <a:pt x="785" y="1703"/>
                  <a:pt x="863" y="1718"/>
                  <a:pt x="933" y="1732"/>
                </a:cubicBezTo>
                <a:cubicBezTo>
                  <a:pt x="986" y="1742"/>
                  <a:pt x="1105" y="1774"/>
                  <a:pt x="1156" y="1774"/>
                </a:cubicBezTo>
                <a:cubicBezTo>
                  <a:pt x="1159" y="1774"/>
                  <a:pt x="1495" y="1550"/>
                  <a:pt x="1528" y="1527"/>
                </a:cubicBezTo>
                <a:lnTo>
                  <a:pt x="1829" y="1528"/>
                </a:lnTo>
                <a:lnTo>
                  <a:pt x="2515" y="918"/>
                </a:lnTo>
                <a:lnTo>
                  <a:pt x="2552" y="947"/>
                </a:lnTo>
                <a:lnTo>
                  <a:pt x="2659" y="728"/>
                </a:lnTo>
                <a:lnTo>
                  <a:pt x="2427" y="821"/>
                </a:lnTo>
                <a:close/>
                <a:moveTo>
                  <a:pt x="1079" y="2649"/>
                </a:moveTo>
                <a:lnTo>
                  <a:pt x="1142" y="2655"/>
                </a:lnTo>
                <a:lnTo>
                  <a:pt x="1234" y="2654"/>
                </a:lnTo>
                <a:lnTo>
                  <a:pt x="1364" y="2648"/>
                </a:lnTo>
                <a:lnTo>
                  <a:pt x="1364" y="1721"/>
                </a:lnTo>
                <a:cubicBezTo>
                  <a:pt x="1318" y="1745"/>
                  <a:pt x="1278" y="1775"/>
                  <a:pt x="1234" y="1804"/>
                </a:cubicBezTo>
                <a:cubicBezTo>
                  <a:pt x="1142" y="1866"/>
                  <a:pt x="1189" y="1841"/>
                  <a:pt x="1079" y="1832"/>
                </a:cubicBezTo>
                <a:lnTo>
                  <a:pt x="1079" y="2649"/>
                </a:lnTo>
                <a:close/>
                <a:moveTo>
                  <a:pt x="740" y="2571"/>
                </a:moveTo>
                <a:cubicBezTo>
                  <a:pt x="740" y="2596"/>
                  <a:pt x="985" y="2643"/>
                  <a:pt x="1030" y="2644"/>
                </a:cubicBezTo>
                <a:lnTo>
                  <a:pt x="1030" y="1832"/>
                </a:lnTo>
                <a:cubicBezTo>
                  <a:pt x="1030" y="1808"/>
                  <a:pt x="914" y="1799"/>
                  <a:pt x="890" y="1794"/>
                </a:cubicBezTo>
                <a:cubicBezTo>
                  <a:pt x="850" y="1786"/>
                  <a:pt x="782" y="1765"/>
                  <a:pt x="740" y="1764"/>
                </a:cubicBezTo>
                <a:lnTo>
                  <a:pt x="740" y="2571"/>
                </a:lnTo>
                <a:close/>
                <a:moveTo>
                  <a:pt x="2436" y="1095"/>
                </a:moveTo>
                <a:lnTo>
                  <a:pt x="2437" y="2020"/>
                </a:lnTo>
                <a:cubicBezTo>
                  <a:pt x="2454" y="2009"/>
                  <a:pt x="2535" y="1872"/>
                  <a:pt x="2550" y="1843"/>
                </a:cubicBezTo>
                <a:cubicBezTo>
                  <a:pt x="2586" y="1771"/>
                  <a:pt x="2607" y="1716"/>
                  <a:pt x="2638" y="1637"/>
                </a:cubicBezTo>
                <a:cubicBezTo>
                  <a:pt x="2676" y="1540"/>
                  <a:pt x="2736" y="1272"/>
                  <a:pt x="2727" y="1131"/>
                </a:cubicBezTo>
                <a:lnTo>
                  <a:pt x="2700" y="860"/>
                </a:lnTo>
                <a:lnTo>
                  <a:pt x="2696" y="858"/>
                </a:lnTo>
                <a:lnTo>
                  <a:pt x="2436" y="1095"/>
                </a:lnTo>
                <a:close/>
                <a:moveTo>
                  <a:pt x="721" y="246"/>
                </a:moveTo>
                <a:lnTo>
                  <a:pt x="721" y="271"/>
                </a:lnTo>
                <a:cubicBezTo>
                  <a:pt x="721" y="388"/>
                  <a:pt x="838" y="507"/>
                  <a:pt x="953" y="507"/>
                </a:cubicBezTo>
                <a:lnTo>
                  <a:pt x="997" y="507"/>
                </a:lnTo>
                <a:cubicBezTo>
                  <a:pt x="1117" y="507"/>
                  <a:pt x="1229" y="387"/>
                  <a:pt x="1229" y="261"/>
                </a:cubicBezTo>
                <a:lnTo>
                  <a:pt x="1229" y="237"/>
                </a:lnTo>
                <a:cubicBezTo>
                  <a:pt x="1229" y="123"/>
                  <a:pt x="1114" y="0"/>
                  <a:pt x="1006" y="0"/>
                </a:cubicBezTo>
                <a:lnTo>
                  <a:pt x="943" y="0"/>
                </a:lnTo>
                <a:cubicBezTo>
                  <a:pt x="830" y="0"/>
                  <a:pt x="721" y="124"/>
                  <a:pt x="721" y="246"/>
                </a:cubicBezTo>
                <a:close/>
                <a:moveTo>
                  <a:pt x="402" y="2412"/>
                </a:moveTo>
                <a:cubicBezTo>
                  <a:pt x="402" y="2439"/>
                  <a:pt x="649" y="2552"/>
                  <a:pt x="692" y="2562"/>
                </a:cubicBezTo>
                <a:lnTo>
                  <a:pt x="692" y="1774"/>
                </a:lnTo>
                <a:lnTo>
                  <a:pt x="403" y="1926"/>
                </a:lnTo>
                <a:lnTo>
                  <a:pt x="402" y="2412"/>
                </a:lnTo>
                <a:close/>
                <a:moveTo>
                  <a:pt x="64" y="2122"/>
                </a:moveTo>
                <a:cubicBezTo>
                  <a:pt x="64" y="2149"/>
                  <a:pt x="315" y="2373"/>
                  <a:pt x="354" y="2383"/>
                </a:cubicBezTo>
                <a:lnTo>
                  <a:pt x="354" y="1953"/>
                </a:lnTo>
                <a:lnTo>
                  <a:pt x="65" y="2100"/>
                </a:lnTo>
                <a:lnTo>
                  <a:pt x="64" y="21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827">
        <p:blinds dir="vert"/>
      </p:transition>
    </mc:Choice>
    <mc:Fallback xmlns="">
      <p:transition spd="slow" advTm="882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49 -4.07407E-6 L -3.33333E-6 -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5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ntr" presetSubtype="9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6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3.7037E-6 L 3.125E-6 3.703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099" grpId="0"/>
      <p:bldP spid="36" grpId="0"/>
      <p:bldP spid="17" grpId="0"/>
      <p:bldP spid="31" grpId="0" animBg="1"/>
      <p:bldP spid="31" grpId="1" animBg="1"/>
    </p:bld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6"/>
          <p:cNvSpPr>
            <a:spLocks/>
          </p:cNvSpPr>
          <p:nvPr/>
        </p:nvSpPr>
        <p:spPr bwMode="auto">
          <a:xfrm flipH="1">
            <a:off x="11929873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H="1">
            <a:off x="2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77742" y="159025"/>
            <a:ext cx="1569636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/>
                <a:ea typeface="微软雅黑"/>
              </a:rPr>
              <a:t>培训学习情况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7" name="TextBox 6"/>
          <p:cNvSpPr txBox="1"/>
          <p:nvPr/>
        </p:nvSpPr>
        <p:spPr>
          <a:xfrm>
            <a:off x="6602438" y="1556792"/>
            <a:ext cx="1247433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巡检培训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9739" y="1954780"/>
            <a:ext cx="468052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已经形成了以田佳宾为首，樊建强为辅的内部培训团队，未来天津驻地开展现场实地学习。并持证上岗。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 flipH="1">
            <a:off x="6602561" y="1940620"/>
            <a:ext cx="460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602438" y="2966492"/>
            <a:ext cx="1709098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垃圾焚烧培训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9739" y="3364480"/>
            <a:ext cx="468052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内部多次开展垃圾焚烧业务培训，深耕垃圾焚烧厂各工艺环节，了解用户需求，做好企业端用户答疑，以及企业现场培训。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H="1">
            <a:off x="6602561" y="3350320"/>
            <a:ext cx="460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602438" y="4363492"/>
            <a:ext cx="1709098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督办业务培训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9739" y="4761479"/>
            <a:ext cx="468052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督办业务不复杂，但是重要。是垃圾焚烧值守业务上端重要业务系统。从调度平台、部督办、市督办等开展多次培训提高驻地人员业务水平。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 flipH="1">
            <a:off x="6602561" y="4747320"/>
            <a:ext cx="46085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C:\Documents and Settings\Administrator\My Documents\11664993_113400201185_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76" y="1268763"/>
            <a:ext cx="6266662" cy="53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85735"/>
      </p:ext>
    </p:extLst>
  </p:cSld>
  <p:clrMapOvr>
    <a:masterClrMapping/>
  </p:clrMapOvr>
  <p:transition spd="slow" advTm="4963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855 3.7037E-6 L -2.10095E-6 3.703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77" grpId="0"/>
      <p:bldP spid="4" grpId="0" animBg="1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 bwMode="auto">
          <a:xfrm>
            <a:off x="0" y="666517"/>
            <a:ext cx="12196763" cy="60028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>
              <a:solidFill>
                <a:srgbClr val="C4261D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4670" y="174415"/>
            <a:ext cx="2100479" cy="4205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sz="2100" dirty="0">
                <a:solidFill>
                  <a:schemeClr val="bg2">
                    <a:lumMod val="20000"/>
                    <a:lumOff val="80000"/>
                  </a:schemeClr>
                </a:solidFill>
                <a:latin typeface="微软雅黑"/>
                <a:ea typeface="微软雅黑"/>
              </a:rPr>
              <a:t>自身能力的提升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solidFill>
                <a:srgbClr val="C4261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954" y="1272089"/>
            <a:ext cx="2751489" cy="5078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提高驻地人员综合素质</a:t>
            </a:r>
            <a:endParaRPr lang="zh-CN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71847" y="1272825"/>
            <a:ext cx="7607300" cy="4565651"/>
            <a:chOff x="1706563" y="1090612"/>
            <a:chExt cx="7607300" cy="4565650"/>
          </a:xfrm>
          <a:solidFill>
            <a:schemeClr val="tx2"/>
          </a:solidFill>
        </p:grpSpPr>
        <p:sp>
          <p:nvSpPr>
            <p:cNvPr id="9" name="Freeform 613"/>
            <p:cNvSpPr>
              <a:spLocks noEditPoints="1"/>
            </p:cNvSpPr>
            <p:nvPr/>
          </p:nvSpPr>
          <p:spPr bwMode="auto">
            <a:xfrm>
              <a:off x="5049838" y="2849563"/>
              <a:ext cx="801688" cy="1449388"/>
            </a:xfrm>
            <a:custGeom>
              <a:avLst/>
              <a:gdLst>
                <a:gd name="T0" fmla="*/ 846 w 893"/>
                <a:gd name="T1" fmla="*/ 184 h 1613"/>
                <a:gd name="T2" fmla="*/ 765 w 893"/>
                <a:gd name="T3" fmla="*/ 894 h 1613"/>
                <a:gd name="T4" fmla="*/ 769 w 893"/>
                <a:gd name="T5" fmla="*/ 911 h 1613"/>
                <a:gd name="T6" fmla="*/ 771 w 893"/>
                <a:gd name="T7" fmla="*/ 913 h 1613"/>
                <a:gd name="T8" fmla="*/ 763 w 893"/>
                <a:gd name="T9" fmla="*/ 1043 h 1613"/>
                <a:gd name="T10" fmla="*/ 759 w 893"/>
                <a:gd name="T11" fmla="*/ 1568 h 1613"/>
                <a:gd name="T12" fmla="*/ 271 w 893"/>
                <a:gd name="T13" fmla="*/ 1568 h 1613"/>
                <a:gd name="T14" fmla="*/ 157 w 893"/>
                <a:gd name="T15" fmla="*/ 1456 h 1613"/>
                <a:gd name="T16" fmla="*/ 151 w 893"/>
                <a:gd name="T17" fmla="*/ 1452 h 1613"/>
                <a:gd name="T18" fmla="*/ 49 w 893"/>
                <a:gd name="T19" fmla="*/ 1355 h 1613"/>
                <a:gd name="T20" fmla="*/ 286 w 893"/>
                <a:gd name="T21" fmla="*/ 869 h 1613"/>
                <a:gd name="T22" fmla="*/ 491 w 893"/>
                <a:gd name="T23" fmla="*/ 871 h 1613"/>
                <a:gd name="T24" fmla="*/ 512 w 893"/>
                <a:gd name="T25" fmla="*/ 887 h 1613"/>
                <a:gd name="T26" fmla="*/ 628 w 893"/>
                <a:gd name="T27" fmla="*/ 887 h 1613"/>
                <a:gd name="T28" fmla="*/ 649 w 893"/>
                <a:gd name="T29" fmla="*/ 872 h 1613"/>
                <a:gd name="T30" fmla="*/ 690 w 893"/>
                <a:gd name="T31" fmla="*/ 872 h 1613"/>
                <a:gd name="T32" fmla="*/ 706 w 893"/>
                <a:gd name="T33" fmla="*/ 866 h 1613"/>
                <a:gd name="T34" fmla="*/ 713 w 893"/>
                <a:gd name="T35" fmla="*/ 850 h 1613"/>
                <a:gd name="T36" fmla="*/ 718 w 893"/>
                <a:gd name="T37" fmla="*/ 176 h 1613"/>
                <a:gd name="T38" fmla="*/ 711 w 893"/>
                <a:gd name="T39" fmla="*/ 160 h 1613"/>
                <a:gd name="T40" fmla="*/ 696 w 893"/>
                <a:gd name="T41" fmla="*/ 153 h 1613"/>
                <a:gd name="T42" fmla="*/ 455 w 893"/>
                <a:gd name="T43" fmla="*/ 152 h 1613"/>
                <a:gd name="T44" fmla="*/ 469 w 893"/>
                <a:gd name="T45" fmla="*/ 53 h 1613"/>
                <a:gd name="T46" fmla="*/ 832 w 893"/>
                <a:gd name="T47" fmla="*/ 167 h 1613"/>
                <a:gd name="T48" fmla="*/ 847 w 893"/>
                <a:gd name="T49" fmla="*/ 179 h 1613"/>
                <a:gd name="T50" fmla="*/ 846 w 893"/>
                <a:gd name="T51" fmla="*/ 184 h 1613"/>
                <a:gd name="T52" fmla="*/ 850 w 893"/>
                <a:gd name="T53" fmla="*/ 127 h 1613"/>
                <a:gd name="T54" fmla="*/ 847 w 893"/>
                <a:gd name="T55" fmla="*/ 126 h 1613"/>
                <a:gd name="T56" fmla="*/ 457 w 893"/>
                <a:gd name="T57" fmla="*/ 2 h 1613"/>
                <a:gd name="T58" fmla="*/ 439 w 893"/>
                <a:gd name="T59" fmla="*/ 5 h 1613"/>
                <a:gd name="T60" fmla="*/ 429 w 893"/>
                <a:gd name="T61" fmla="*/ 20 h 1613"/>
                <a:gd name="T62" fmla="*/ 407 w 893"/>
                <a:gd name="T63" fmla="*/ 170 h 1613"/>
                <a:gd name="T64" fmla="*/ 412 w 893"/>
                <a:gd name="T65" fmla="*/ 188 h 1613"/>
                <a:gd name="T66" fmla="*/ 429 w 893"/>
                <a:gd name="T67" fmla="*/ 196 h 1613"/>
                <a:gd name="T68" fmla="*/ 673 w 893"/>
                <a:gd name="T69" fmla="*/ 198 h 1613"/>
                <a:gd name="T70" fmla="*/ 669 w 893"/>
                <a:gd name="T71" fmla="*/ 828 h 1613"/>
                <a:gd name="T72" fmla="*/ 628 w 893"/>
                <a:gd name="T73" fmla="*/ 827 h 1613"/>
                <a:gd name="T74" fmla="*/ 612 w 893"/>
                <a:gd name="T75" fmla="*/ 834 h 1613"/>
                <a:gd name="T76" fmla="*/ 607 w 893"/>
                <a:gd name="T77" fmla="*/ 842 h 1613"/>
                <a:gd name="T78" fmla="*/ 533 w 893"/>
                <a:gd name="T79" fmla="*/ 842 h 1613"/>
                <a:gd name="T80" fmla="*/ 512 w 893"/>
                <a:gd name="T81" fmla="*/ 826 h 1613"/>
                <a:gd name="T82" fmla="*/ 272 w 893"/>
                <a:gd name="T83" fmla="*/ 825 h 1613"/>
                <a:gd name="T84" fmla="*/ 252 w 893"/>
                <a:gd name="T85" fmla="*/ 837 h 1613"/>
                <a:gd name="T86" fmla="*/ 3 w 893"/>
                <a:gd name="T87" fmla="*/ 1348 h 1613"/>
                <a:gd name="T88" fmla="*/ 6 w 893"/>
                <a:gd name="T89" fmla="*/ 1371 h 1613"/>
                <a:gd name="T90" fmla="*/ 128 w 893"/>
                <a:gd name="T91" fmla="*/ 1490 h 1613"/>
                <a:gd name="T92" fmla="*/ 247 w 893"/>
                <a:gd name="T93" fmla="*/ 1606 h 1613"/>
                <a:gd name="T94" fmla="*/ 262 w 893"/>
                <a:gd name="T95" fmla="*/ 1613 h 1613"/>
                <a:gd name="T96" fmla="*/ 781 w 893"/>
                <a:gd name="T97" fmla="*/ 1613 h 1613"/>
                <a:gd name="T98" fmla="*/ 803 w 893"/>
                <a:gd name="T99" fmla="*/ 1591 h 1613"/>
                <a:gd name="T100" fmla="*/ 807 w 893"/>
                <a:gd name="T101" fmla="*/ 1041 h 1613"/>
                <a:gd name="T102" fmla="*/ 807 w 893"/>
                <a:gd name="T103" fmla="*/ 1037 h 1613"/>
                <a:gd name="T104" fmla="*/ 816 w 893"/>
                <a:gd name="T105" fmla="*/ 926 h 1613"/>
                <a:gd name="T106" fmla="*/ 816 w 893"/>
                <a:gd name="T107" fmla="*/ 898 h 1613"/>
                <a:gd name="T108" fmla="*/ 810 w 893"/>
                <a:gd name="T109" fmla="*/ 890 h 1613"/>
                <a:gd name="T110" fmla="*/ 889 w 893"/>
                <a:gd name="T111" fmla="*/ 193 h 1613"/>
                <a:gd name="T112" fmla="*/ 890 w 893"/>
                <a:gd name="T113" fmla="*/ 168 h 1613"/>
                <a:gd name="T114" fmla="*/ 850 w 893"/>
                <a:gd name="T115" fmla="*/ 127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3" h="1613">
                  <a:moveTo>
                    <a:pt x="846" y="184"/>
                  </a:moveTo>
                  <a:cubicBezTo>
                    <a:pt x="841" y="214"/>
                    <a:pt x="768" y="867"/>
                    <a:pt x="765" y="894"/>
                  </a:cubicBezTo>
                  <a:cubicBezTo>
                    <a:pt x="764" y="900"/>
                    <a:pt x="766" y="906"/>
                    <a:pt x="769" y="911"/>
                  </a:cubicBezTo>
                  <a:lnTo>
                    <a:pt x="771" y="913"/>
                  </a:lnTo>
                  <a:cubicBezTo>
                    <a:pt x="750" y="958"/>
                    <a:pt x="760" y="1027"/>
                    <a:pt x="763" y="1043"/>
                  </a:cubicBezTo>
                  <a:lnTo>
                    <a:pt x="759" y="1568"/>
                  </a:lnTo>
                  <a:lnTo>
                    <a:pt x="271" y="1568"/>
                  </a:lnTo>
                  <a:lnTo>
                    <a:pt x="157" y="1456"/>
                  </a:lnTo>
                  <a:cubicBezTo>
                    <a:pt x="155" y="1455"/>
                    <a:pt x="154" y="1453"/>
                    <a:pt x="151" y="1452"/>
                  </a:cubicBezTo>
                  <a:cubicBezTo>
                    <a:pt x="119" y="1436"/>
                    <a:pt x="73" y="1384"/>
                    <a:pt x="49" y="1355"/>
                  </a:cubicBezTo>
                  <a:cubicBezTo>
                    <a:pt x="78" y="1296"/>
                    <a:pt x="203" y="1042"/>
                    <a:pt x="286" y="869"/>
                  </a:cubicBezTo>
                  <a:lnTo>
                    <a:pt x="491" y="871"/>
                  </a:lnTo>
                  <a:cubicBezTo>
                    <a:pt x="493" y="880"/>
                    <a:pt x="502" y="887"/>
                    <a:pt x="512" y="887"/>
                  </a:cubicBezTo>
                  <a:lnTo>
                    <a:pt x="628" y="887"/>
                  </a:lnTo>
                  <a:cubicBezTo>
                    <a:pt x="637" y="887"/>
                    <a:pt x="646" y="881"/>
                    <a:pt x="649" y="872"/>
                  </a:cubicBezTo>
                  <a:lnTo>
                    <a:pt x="690" y="872"/>
                  </a:lnTo>
                  <a:cubicBezTo>
                    <a:pt x="696" y="872"/>
                    <a:pt x="702" y="870"/>
                    <a:pt x="706" y="866"/>
                  </a:cubicBezTo>
                  <a:cubicBezTo>
                    <a:pt x="710" y="862"/>
                    <a:pt x="713" y="856"/>
                    <a:pt x="713" y="850"/>
                  </a:cubicBezTo>
                  <a:lnTo>
                    <a:pt x="718" y="176"/>
                  </a:lnTo>
                  <a:cubicBezTo>
                    <a:pt x="718" y="170"/>
                    <a:pt x="716" y="164"/>
                    <a:pt x="711" y="160"/>
                  </a:cubicBezTo>
                  <a:cubicBezTo>
                    <a:pt x="707" y="156"/>
                    <a:pt x="702" y="153"/>
                    <a:pt x="696" y="153"/>
                  </a:cubicBezTo>
                  <a:lnTo>
                    <a:pt x="455" y="152"/>
                  </a:lnTo>
                  <a:cubicBezTo>
                    <a:pt x="461" y="109"/>
                    <a:pt x="466" y="75"/>
                    <a:pt x="469" y="53"/>
                  </a:cubicBezTo>
                  <a:lnTo>
                    <a:pt x="832" y="167"/>
                  </a:lnTo>
                  <a:cubicBezTo>
                    <a:pt x="842" y="173"/>
                    <a:pt x="846" y="177"/>
                    <a:pt x="847" y="179"/>
                  </a:cubicBezTo>
                  <a:cubicBezTo>
                    <a:pt x="846" y="180"/>
                    <a:pt x="846" y="182"/>
                    <a:pt x="846" y="184"/>
                  </a:cubicBezTo>
                  <a:close/>
                  <a:moveTo>
                    <a:pt x="850" y="127"/>
                  </a:moveTo>
                  <a:cubicBezTo>
                    <a:pt x="849" y="126"/>
                    <a:pt x="848" y="126"/>
                    <a:pt x="847" y="126"/>
                  </a:cubicBezTo>
                  <a:lnTo>
                    <a:pt x="457" y="2"/>
                  </a:lnTo>
                  <a:cubicBezTo>
                    <a:pt x="451" y="0"/>
                    <a:pt x="444" y="1"/>
                    <a:pt x="439" y="5"/>
                  </a:cubicBezTo>
                  <a:cubicBezTo>
                    <a:pt x="433" y="8"/>
                    <a:pt x="430" y="14"/>
                    <a:pt x="429" y="20"/>
                  </a:cubicBezTo>
                  <a:cubicBezTo>
                    <a:pt x="429" y="20"/>
                    <a:pt x="420" y="83"/>
                    <a:pt x="407" y="170"/>
                  </a:cubicBezTo>
                  <a:cubicBezTo>
                    <a:pt x="406" y="177"/>
                    <a:pt x="408" y="183"/>
                    <a:pt x="412" y="188"/>
                  </a:cubicBezTo>
                  <a:cubicBezTo>
                    <a:pt x="417" y="193"/>
                    <a:pt x="423" y="196"/>
                    <a:pt x="429" y="196"/>
                  </a:cubicBezTo>
                  <a:lnTo>
                    <a:pt x="673" y="198"/>
                  </a:lnTo>
                  <a:lnTo>
                    <a:pt x="669" y="828"/>
                  </a:lnTo>
                  <a:lnTo>
                    <a:pt x="628" y="827"/>
                  </a:lnTo>
                  <a:cubicBezTo>
                    <a:pt x="623" y="827"/>
                    <a:pt x="616" y="829"/>
                    <a:pt x="612" y="834"/>
                  </a:cubicBezTo>
                  <a:cubicBezTo>
                    <a:pt x="610" y="836"/>
                    <a:pt x="608" y="839"/>
                    <a:pt x="607" y="842"/>
                  </a:cubicBezTo>
                  <a:lnTo>
                    <a:pt x="533" y="842"/>
                  </a:lnTo>
                  <a:cubicBezTo>
                    <a:pt x="531" y="833"/>
                    <a:pt x="522" y="826"/>
                    <a:pt x="512" y="826"/>
                  </a:cubicBezTo>
                  <a:lnTo>
                    <a:pt x="272" y="825"/>
                  </a:lnTo>
                  <a:cubicBezTo>
                    <a:pt x="264" y="825"/>
                    <a:pt x="256" y="829"/>
                    <a:pt x="252" y="837"/>
                  </a:cubicBezTo>
                  <a:cubicBezTo>
                    <a:pt x="159" y="1032"/>
                    <a:pt x="5" y="1345"/>
                    <a:pt x="3" y="1348"/>
                  </a:cubicBezTo>
                  <a:cubicBezTo>
                    <a:pt x="0" y="1355"/>
                    <a:pt x="0" y="1364"/>
                    <a:pt x="6" y="1371"/>
                  </a:cubicBezTo>
                  <a:cubicBezTo>
                    <a:pt x="8" y="1375"/>
                    <a:pt x="75" y="1462"/>
                    <a:pt x="128" y="1490"/>
                  </a:cubicBezTo>
                  <a:lnTo>
                    <a:pt x="247" y="1606"/>
                  </a:lnTo>
                  <a:cubicBezTo>
                    <a:pt x="251" y="1610"/>
                    <a:pt x="256" y="1613"/>
                    <a:pt x="262" y="1613"/>
                  </a:cubicBezTo>
                  <a:lnTo>
                    <a:pt x="781" y="1613"/>
                  </a:lnTo>
                  <a:cubicBezTo>
                    <a:pt x="793" y="1613"/>
                    <a:pt x="803" y="1603"/>
                    <a:pt x="803" y="1591"/>
                  </a:cubicBezTo>
                  <a:lnTo>
                    <a:pt x="807" y="1041"/>
                  </a:lnTo>
                  <a:cubicBezTo>
                    <a:pt x="807" y="1040"/>
                    <a:pt x="807" y="1038"/>
                    <a:pt x="807" y="1037"/>
                  </a:cubicBezTo>
                  <a:cubicBezTo>
                    <a:pt x="801" y="1005"/>
                    <a:pt x="798" y="947"/>
                    <a:pt x="816" y="926"/>
                  </a:cubicBezTo>
                  <a:cubicBezTo>
                    <a:pt x="822" y="917"/>
                    <a:pt x="822" y="906"/>
                    <a:pt x="816" y="898"/>
                  </a:cubicBezTo>
                  <a:lnTo>
                    <a:pt x="810" y="890"/>
                  </a:lnTo>
                  <a:cubicBezTo>
                    <a:pt x="819" y="811"/>
                    <a:pt x="882" y="247"/>
                    <a:pt x="889" y="193"/>
                  </a:cubicBezTo>
                  <a:cubicBezTo>
                    <a:pt x="892" y="186"/>
                    <a:pt x="893" y="178"/>
                    <a:pt x="890" y="168"/>
                  </a:cubicBezTo>
                  <a:cubicBezTo>
                    <a:pt x="886" y="152"/>
                    <a:pt x="873" y="138"/>
                    <a:pt x="85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44"/>
            <p:cNvSpPr>
              <a:spLocks/>
            </p:cNvSpPr>
            <p:nvPr/>
          </p:nvSpPr>
          <p:spPr bwMode="auto">
            <a:xfrm>
              <a:off x="1706563" y="1090612"/>
              <a:ext cx="7607300" cy="4565650"/>
            </a:xfrm>
            <a:custGeom>
              <a:avLst/>
              <a:gdLst>
                <a:gd name="T0" fmla="*/ 6560 w 8465"/>
                <a:gd name="T1" fmla="*/ 2039 h 5080"/>
                <a:gd name="T2" fmla="*/ 4970 w 8465"/>
                <a:gd name="T3" fmla="*/ 2957 h 5080"/>
                <a:gd name="T4" fmla="*/ 4920 w 8465"/>
                <a:gd name="T5" fmla="*/ 2002 h 5080"/>
                <a:gd name="T6" fmla="*/ 4663 w 8465"/>
                <a:gd name="T7" fmla="*/ 1598 h 5080"/>
                <a:gd name="T8" fmla="*/ 4857 w 8465"/>
                <a:gd name="T9" fmla="*/ 1644 h 5080"/>
                <a:gd name="T10" fmla="*/ 4939 w 8465"/>
                <a:gd name="T11" fmla="*/ 1558 h 5080"/>
                <a:gd name="T12" fmla="*/ 4883 w 8465"/>
                <a:gd name="T13" fmla="*/ 1426 h 5080"/>
                <a:gd name="T14" fmla="*/ 4757 w 8465"/>
                <a:gd name="T15" fmla="*/ 1408 h 5080"/>
                <a:gd name="T16" fmla="*/ 4274 w 8465"/>
                <a:gd name="T17" fmla="*/ 879 h 5080"/>
                <a:gd name="T18" fmla="*/ 4162 w 8465"/>
                <a:gd name="T19" fmla="*/ 551 h 5080"/>
                <a:gd name="T20" fmla="*/ 4248 w 8465"/>
                <a:gd name="T21" fmla="*/ 499 h 5080"/>
                <a:gd name="T22" fmla="*/ 4258 w 8465"/>
                <a:gd name="T23" fmla="*/ 399 h 5080"/>
                <a:gd name="T24" fmla="*/ 4267 w 8465"/>
                <a:gd name="T25" fmla="*/ 275 h 5080"/>
                <a:gd name="T26" fmla="*/ 4228 w 8465"/>
                <a:gd name="T27" fmla="*/ 179 h 5080"/>
                <a:gd name="T28" fmla="*/ 3956 w 8465"/>
                <a:gd name="T29" fmla="*/ 28 h 5080"/>
                <a:gd name="T30" fmla="*/ 3851 w 8465"/>
                <a:gd name="T31" fmla="*/ 467 h 5080"/>
                <a:gd name="T32" fmla="*/ 3868 w 8465"/>
                <a:gd name="T33" fmla="*/ 536 h 5080"/>
                <a:gd name="T34" fmla="*/ 3679 w 8465"/>
                <a:gd name="T35" fmla="*/ 907 h 5080"/>
                <a:gd name="T36" fmla="*/ 3658 w 8465"/>
                <a:gd name="T37" fmla="*/ 1771 h 5080"/>
                <a:gd name="T38" fmla="*/ 3797 w 8465"/>
                <a:gd name="T39" fmla="*/ 1943 h 5080"/>
                <a:gd name="T40" fmla="*/ 3435 w 8465"/>
                <a:gd name="T41" fmla="*/ 2102 h 5080"/>
                <a:gd name="T42" fmla="*/ 3430 w 8465"/>
                <a:gd name="T43" fmla="*/ 2821 h 5080"/>
                <a:gd name="T44" fmla="*/ 3619 w 8465"/>
                <a:gd name="T45" fmla="*/ 2822 h 5080"/>
                <a:gd name="T46" fmla="*/ 3414 w 8465"/>
                <a:gd name="T47" fmla="*/ 3459 h 5080"/>
                <a:gd name="T48" fmla="*/ 2511 w 8465"/>
                <a:gd name="T49" fmla="*/ 4359 h 5080"/>
                <a:gd name="T50" fmla="*/ 22 w 8465"/>
                <a:gd name="T51" fmla="*/ 5035 h 5080"/>
                <a:gd name="T52" fmla="*/ 391 w 8465"/>
                <a:gd name="T53" fmla="*/ 5069 h 5080"/>
                <a:gd name="T54" fmla="*/ 3032 w 8465"/>
                <a:gd name="T55" fmla="*/ 3578 h 5080"/>
                <a:gd name="T56" fmla="*/ 3541 w 8465"/>
                <a:gd name="T57" fmla="*/ 3252 h 5080"/>
                <a:gd name="T58" fmla="*/ 3597 w 8465"/>
                <a:gd name="T59" fmla="*/ 2778 h 5080"/>
                <a:gd name="T60" fmla="*/ 3481 w 8465"/>
                <a:gd name="T61" fmla="*/ 2777 h 5080"/>
                <a:gd name="T62" fmla="*/ 3822 w 8465"/>
                <a:gd name="T63" fmla="*/ 2128 h 5080"/>
                <a:gd name="T64" fmla="*/ 3828 w 8465"/>
                <a:gd name="T65" fmla="*/ 1907 h 5080"/>
                <a:gd name="T66" fmla="*/ 3699 w 8465"/>
                <a:gd name="T67" fmla="*/ 1725 h 5080"/>
                <a:gd name="T68" fmla="*/ 3720 w 8465"/>
                <a:gd name="T69" fmla="*/ 925 h 5080"/>
                <a:gd name="T70" fmla="*/ 3910 w 8465"/>
                <a:gd name="T71" fmla="*/ 551 h 5080"/>
                <a:gd name="T72" fmla="*/ 3910 w 8465"/>
                <a:gd name="T73" fmla="*/ 470 h 5080"/>
                <a:gd name="T74" fmla="*/ 3824 w 8465"/>
                <a:gd name="T75" fmla="*/ 284 h 5080"/>
                <a:gd name="T76" fmla="*/ 4128 w 8465"/>
                <a:gd name="T77" fmla="*/ 109 h 5080"/>
                <a:gd name="T78" fmla="*/ 4197 w 8465"/>
                <a:gd name="T79" fmla="*/ 254 h 5080"/>
                <a:gd name="T80" fmla="*/ 4204 w 8465"/>
                <a:gd name="T81" fmla="*/ 345 h 5080"/>
                <a:gd name="T82" fmla="*/ 4212 w 8465"/>
                <a:gd name="T83" fmla="*/ 428 h 5080"/>
                <a:gd name="T84" fmla="*/ 4203 w 8465"/>
                <a:gd name="T85" fmla="*/ 504 h 5080"/>
                <a:gd name="T86" fmla="*/ 4155 w 8465"/>
                <a:gd name="T87" fmla="*/ 500 h 5080"/>
                <a:gd name="T88" fmla="*/ 4126 w 8465"/>
                <a:gd name="T89" fmla="*/ 607 h 5080"/>
                <a:gd name="T90" fmla="*/ 4237 w 8465"/>
                <a:gd name="T91" fmla="*/ 904 h 5080"/>
                <a:gd name="T92" fmla="*/ 4708 w 8465"/>
                <a:gd name="T93" fmla="*/ 1432 h 5080"/>
                <a:gd name="T94" fmla="*/ 4795 w 8465"/>
                <a:gd name="T95" fmla="*/ 1446 h 5080"/>
                <a:gd name="T96" fmla="*/ 4862 w 8465"/>
                <a:gd name="T97" fmla="*/ 1468 h 5080"/>
                <a:gd name="T98" fmla="*/ 4894 w 8465"/>
                <a:gd name="T99" fmla="*/ 1557 h 5080"/>
                <a:gd name="T100" fmla="*/ 4849 w 8465"/>
                <a:gd name="T101" fmla="*/ 1600 h 5080"/>
                <a:gd name="T102" fmla="*/ 4688 w 8465"/>
                <a:gd name="T103" fmla="*/ 1538 h 5080"/>
                <a:gd name="T104" fmla="*/ 4401 w 8465"/>
                <a:gd name="T105" fmla="*/ 1477 h 5080"/>
                <a:gd name="T106" fmla="*/ 4409 w 8465"/>
                <a:gd name="T107" fmla="*/ 1663 h 5080"/>
                <a:gd name="T108" fmla="*/ 4730 w 8465"/>
                <a:gd name="T109" fmla="*/ 2745 h 5080"/>
                <a:gd name="T110" fmla="*/ 5176 w 8465"/>
                <a:gd name="T111" fmla="*/ 3002 h 5080"/>
                <a:gd name="T112" fmla="*/ 6592 w 8465"/>
                <a:gd name="T113" fmla="*/ 2077 h 5080"/>
                <a:gd name="T114" fmla="*/ 8280 w 8465"/>
                <a:gd name="T115" fmla="*/ 1313 h 5080"/>
                <a:gd name="T116" fmla="*/ 8424 w 8465"/>
                <a:gd name="T117" fmla="*/ 943 h 5080"/>
                <a:gd name="T118" fmla="*/ 8179 w 8465"/>
                <a:gd name="T119" fmla="*/ 1221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65" h="5080">
                  <a:moveTo>
                    <a:pt x="8179" y="1221"/>
                  </a:moveTo>
                  <a:lnTo>
                    <a:pt x="7250" y="2306"/>
                  </a:lnTo>
                  <a:lnTo>
                    <a:pt x="6589" y="2028"/>
                  </a:lnTo>
                  <a:cubicBezTo>
                    <a:pt x="6578" y="2023"/>
                    <a:pt x="6565" y="2028"/>
                    <a:pt x="6560" y="2039"/>
                  </a:cubicBezTo>
                  <a:lnTo>
                    <a:pt x="5439" y="3246"/>
                  </a:lnTo>
                  <a:lnTo>
                    <a:pt x="5203" y="2965"/>
                  </a:lnTo>
                  <a:cubicBezTo>
                    <a:pt x="5199" y="2960"/>
                    <a:pt x="5193" y="2957"/>
                    <a:pt x="5186" y="2957"/>
                  </a:cubicBezTo>
                  <a:lnTo>
                    <a:pt x="4970" y="2957"/>
                  </a:lnTo>
                  <a:cubicBezTo>
                    <a:pt x="4908" y="2911"/>
                    <a:pt x="4885" y="2894"/>
                    <a:pt x="4809" y="2861"/>
                  </a:cubicBezTo>
                  <a:cubicBezTo>
                    <a:pt x="4746" y="2834"/>
                    <a:pt x="4770" y="2767"/>
                    <a:pt x="4772" y="2759"/>
                  </a:cubicBezTo>
                  <a:cubicBezTo>
                    <a:pt x="4773" y="2758"/>
                    <a:pt x="4773" y="2757"/>
                    <a:pt x="4773" y="2756"/>
                  </a:cubicBezTo>
                  <a:lnTo>
                    <a:pt x="4920" y="2002"/>
                  </a:lnTo>
                  <a:cubicBezTo>
                    <a:pt x="4940" y="1868"/>
                    <a:pt x="4864" y="1813"/>
                    <a:pt x="4852" y="1805"/>
                  </a:cubicBezTo>
                  <a:cubicBezTo>
                    <a:pt x="4808" y="1772"/>
                    <a:pt x="4509" y="1654"/>
                    <a:pt x="4437" y="1626"/>
                  </a:cubicBezTo>
                  <a:cubicBezTo>
                    <a:pt x="4434" y="1608"/>
                    <a:pt x="4429" y="1572"/>
                    <a:pt x="4422" y="1529"/>
                  </a:cubicBezTo>
                  <a:lnTo>
                    <a:pt x="4663" y="1598"/>
                  </a:lnTo>
                  <a:cubicBezTo>
                    <a:pt x="4672" y="1601"/>
                    <a:pt x="4681" y="1598"/>
                    <a:pt x="4686" y="1591"/>
                  </a:cubicBezTo>
                  <a:cubicBezTo>
                    <a:pt x="4693" y="1597"/>
                    <a:pt x="4700" y="1604"/>
                    <a:pt x="4708" y="1613"/>
                  </a:cubicBezTo>
                  <a:cubicBezTo>
                    <a:pt x="4714" y="1618"/>
                    <a:pt x="4719" y="1624"/>
                    <a:pt x="4725" y="1630"/>
                  </a:cubicBezTo>
                  <a:cubicBezTo>
                    <a:pt x="4752" y="1657"/>
                    <a:pt x="4810" y="1652"/>
                    <a:pt x="4857" y="1644"/>
                  </a:cubicBezTo>
                  <a:lnTo>
                    <a:pt x="4862" y="1643"/>
                  </a:lnTo>
                  <a:cubicBezTo>
                    <a:pt x="4881" y="1640"/>
                    <a:pt x="4901" y="1636"/>
                    <a:pt x="4908" y="1609"/>
                  </a:cubicBezTo>
                  <a:cubicBezTo>
                    <a:pt x="4909" y="1607"/>
                    <a:pt x="4914" y="1601"/>
                    <a:pt x="4918" y="1598"/>
                  </a:cubicBezTo>
                  <a:cubicBezTo>
                    <a:pt x="4927" y="1588"/>
                    <a:pt x="4939" y="1575"/>
                    <a:pt x="4939" y="1558"/>
                  </a:cubicBezTo>
                  <a:cubicBezTo>
                    <a:pt x="4939" y="1551"/>
                    <a:pt x="4946" y="1532"/>
                    <a:pt x="4949" y="1523"/>
                  </a:cubicBezTo>
                  <a:cubicBezTo>
                    <a:pt x="4950" y="1519"/>
                    <a:pt x="4952" y="1516"/>
                    <a:pt x="4952" y="1513"/>
                  </a:cubicBezTo>
                  <a:cubicBezTo>
                    <a:pt x="4960" y="1491"/>
                    <a:pt x="4960" y="1460"/>
                    <a:pt x="4937" y="1443"/>
                  </a:cubicBezTo>
                  <a:cubicBezTo>
                    <a:pt x="4924" y="1434"/>
                    <a:pt x="4900" y="1429"/>
                    <a:pt x="4883" y="1426"/>
                  </a:cubicBezTo>
                  <a:lnTo>
                    <a:pt x="4882" y="1423"/>
                  </a:lnTo>
                  <a:cubicBezTo>
                    <a:pt x="4875" y="1388"/>
                    <a:pt x="4840" y="1394"/>
                    <a:pt x="4817" y="1398"/>
                  </a:cubicBezTo>
                  <a:cubicBezTo>
                    <a:pt x="4809" y="1399"/>
                    <a:pt x="4800" y="1401"/>
                    <a:pt x="4791" y="1402"/>
                  </a:cubicBezTo>
                  <a:cubicBezTo>
                    <a:pt x="4779" y="1403"/>
                    <a:pt x="4767" y="1405"/>
                    <a:pt x="4757" y="1408"/>
                  </a:cubicBezTo>
                  <a:cubicBezTo>
                    <a:pt x="4754" y="1403"/>
                    <a:pt x="4750" y="1400"/>
                    <a:pt x="4745" y="1398"/>
                  </a:cubicBezTo>
                  <a:lnTo>
                    <a:pt x="4384" y="1269"/>
                  </a:lnTo>
                  <a:cubicBezTo>
                    <a:pt x="4381" y="1241"/>
                    <a:pt x="4378" y="1219"/>
                    <a:pt x="4377" y="1204"/>
                  </a:cubicBezTo>
                  <a:cubicBezTo>
                    <a:pt x="4369" y="1105"/>
                    <a:pt x="4311" y="935"/>
                    <a:pt x="4274" y="879"/>
                  </a:cubicBezTo>
                  <a:cubicBezTo>
                    <a:pt x="4248" y="840"/>
                    <a:pt x="4221" y="770"/>
                    <a:pt x="4213" y="749"/>
                  </a:cubicBezTo>
                  <a:cubicBezTo>
                    <a:pt x="4217" y="730"/>
                    <a:pt x="4227" y="677"/>
                    <a:pt x="4220" y="639"/>
                  </a:cubicBezTo>
                  <a:cubicBezTo>
                    <a:pt x="4212" y="603"/>
                    <a:pt x="4180" y="582"/>
                    <a:pt x="4158" y="572"/>
                  </a:cubicBezTo>
                  <a:lnTo>
                    <a:pt x="4162" y="551"/>
                  </a:lnTo>
                  <a:cubicBezTo>
                    <a:pt x="4167" y="553"/>
                    <a:pt x="4173" y="554"/>
                    <a:pt x="4178" y="554"/>
                  </a:cubicBezTo>
                  <a:cubicBezTo>
                    <a:pt x="4198" y="554"/>
                    <a:pt x="4206" y="552"/>
                    <a:pt x="4218" y="546"/>
                  </a:cubicBezTo>
                  <a:lnTo>
                    <a:pt x="4221" y="544"/>
                  </a:lnTo>
                  <a:cubicBezTo>
                    <a:pt x="4229" y="540"/>
                    <a:pt x="4254" y="529"/>
                    <a:pt x="4248" y="499"/>
                  </a:cubicBezTo>
                  <a:cubicBezTo>
                    <a:pt x="4246" y="487"/>
                    <a:pt x="4246" y="483"/>
                    <a:pt x="4248" y="473"/>
                  </a:cubicBezTo>
                  <a:cubicBezTo>
                    <a:pt x="4250" y="466"/>
                    <a:pt x="4251" y="461"/>
                    <a:pt x="4251" y="456"/>
                  </a:cubicBezTo>
                  <a:cubicBezTo>
                    <a:pt x="4253" y="450"/>
                    <a:pt x="4254" y="445"/>
                    <a:pt x="4256" y="436"/>
                  </a:cubicBezTo>
                  <a:cubicBezTo>
                    <a:pt x="4258" y="420"/>
                    <a:pt x="4258" y="405"/>
                    <a:pt x="4258" y="399"/>
                  </a:cubicBezTo>
                  <a:cubicBezTo>
                    <a:pt x="4258" y="393"/>
                    <a:pt x="4258" y="381"/>
                    <a:pt x="4252" y="371"/>
                  </a:cubicBezTo>
                  <a:cubicBezTo>
                    <a:pt x="4251" y="368"/>
                    <a:pt x="4250" y="361"/>
                    <a:pt x="4249" y="352"/>
                  </a:cubicBezTo>
                  <a:cubicBezTo>
                    <a:pt x="4254" y="347"/>
                    <a:pt x="4260" y="340"/>
                    <a:pt x="4267" y="331"/>
                  </a:cubicBezTo>
                  <a:cubicBezTo>
                    <a:pt x="4284" y="307"/>
                    <a:pt x="4275" y="284"/>
                    <a:pt x="4267" y="275"/>
                  </a:cubicBezTo>
                  <a:cubicBezTo>
                    <a:pt x="4264" y="272"/>
                    <a:pt x="4259" y="269"/>
                    <a:pt x="4254" y="268"/>
                  </a:cubicBezTo>
                  <a:cubicBezTo>
                    <a:pt x="4252" y="267"/>
                    <a:pt x="4247" y="264"/>
                    <a:pt x="4243" y="259"/>
                  </a:cubicBezTo>
                  <a:cubicBezTo>
                    <a:pt x="4248" y="246"/>
                    <a:pt x="4253" y="228"/>
                    <a:pt x="4251" y="216"/>
                  </a:cubicBezTo>
                  <a:cubicBezTo>
                    <a:pt x="4249" y="196"/>
                    <a:pt x="4236" y="185"/>
                    <a:pt x="4228" y="179"/>
                  </a:cubicBezTo>
                  <a:cubicBezTo>
                    <a:pt x="4224" y="172"/>
                    <a:pt x="4217" y="151"/>
                    <a:pt x="4211" y="137"/>
                  </a:cubicBezTo>
                  <a:cubicBezTo>
                    <a:pt x="4204" y="117"/>
                    <a:pt x="4182" y="96"/>
                    <a:pt x="4167" y="83"/>
                  </a:cubicBezTo>
                  <a:cubicBezTo>
                    <a:pt x="4171" y="64"/>
                    <a:pt x="4167" y="47"/>
                    <a:pt x="4156" y="34"/>
                  </a:cubicBezTo>
                  <a:cubicBezTo>
                    <a:pt x="4128" y="1"/>
                    <a:pt x="4063" y="0"/>
                    <a:pt x="3956" y="28"/>
                  </a:cubicBezTo>
                  <a:cubicBezTo>
                    <a:pt x="3817" y="65"/>
                    <a:pt x="3755" y="159"/>
                    <a:pt x="3780" y="292"/>
                  </a:cubicBezTo>
                  <a:cubicBezTo>
                    <a:pt x="3794" y="363"/>
                    <a:pt x="3829" y="427"/>
                    <a:pt x="3844" y="454"/>
                  </a:cubicBezTo>
                  <a:cubicBezTo>
                    <a:pt x="3846" y="458"/>
                    <a:pt x="3847" y="461"/>
                    <a:pt x="3848" y="462"/>
                  </a:cubicBezTo>
                  <a:cubicBezTo>
                    <a:pt x="3849" y="464"/>
                    <a:pt x="3850" y="465"/>
                    <a:pt x="3851" y="467"/>
                  </a:cubicBezTo>
                  <a:lnTo>
                    <a:pt x="3868" y="488"/>
                  </a:lnTo>
                  <a:cubicBezTo>
                    <a:pt x="3868" y="490"/>
                    <a:pt x="3868" y="493"/>
                    <a:pt x="3868" y="495"/>
                  </a:cubicBezTo>
                  <a:cubicBezTo>
                    <a:pt x="3868" y="502"/>
                    <a:pt x="3867" y="510"/>
                    <a:pt x="3868" y="520"/>
                  </a:cubicBezTo>
                  <a:cubicBezTo>
                    <a:pt x="3868" y="522"/>
                    <a:pt x="3868" y="527"/>
                    <a:pt x="3868" y="536"/>
                  </a:cubicBezTo>
                  <a:cubicBezTo>
                    <a:pt x="3852" y="570"/>
                    <a:pt x="3826" y="612"/>
                    <a:pt x="3801" y="653"/>
                  </a:cubicBezTo>
                  <a:cubicBezTo>
                    <a:pt x="3775" y="695"/>
                    <a:pt x="3748" y="739"/>
                    <a:pt x="3731" y="775"/>
                  </a:cubicBezTo>
                  <a:cubicBezTo>
                    <a:pt x="3729" y="780"/>
                    <a:pt x="3724" y="792"/>
                    <a:pt x="3716" y="813"/>
                  </a:cubicBezTo>
                  <a:cubicBezTo>
                    <a:pt x="3706" y="840"/>
                    <a:pt x="3692" y="876"/>
                    <a:pt x="3679" y="907"/>
                  </a:cubicBezTo>
                  <a:lnTo>
                    <a:pt x="3545" y="1151"/>
                  </a:lnTo>
                  <a:cubicBezTo>
                    <a:pt x="3543" y="1155"/>
                    <a:pt x="3542" y="1160"/>
                    <a:pt x="3543" y="1165"/>
                  </a:cubicBezTo>
                  <a:lnTo>
                    <a:pt x="3636" y="1752"/>
                  </a:lnTo>
                  <a:cubicBezTo>
                    <a:pt x="3638" y="1763"/>
                    <a:pt x="3648" y="1771"/>
                    <a:pt x="3658" y="1771"/>
                  </a:cubicBezTo>
                  <a:lnTo>
                    <a:pt x="3673" y="1770"/>
                  </a:lnTo>
                  <a:cubicBezTo>
                    <a:pt x="3663" y="1826"/>
                    <a:pt x="3655" y="1872"/>
                    <a:pt x="3655" y="1872"/>
                  </a:cubicBezTo>
                  <a:cubicBezTo>
                    <a:pt x="3654" y="1883"/>
                    <a:pt x="3660" y="1893"/>
                    <a:pt x="3670" y="1896"/>
                  </a:cubicBezTo>
                  <a:lnTo>
                    <a:pt x="3797" y="1943"/>
                  </a:lnTo>
                  <a:lnTo>
                    <a:pt x="3793" y="2049"/>
                  </a:lnTo>
                  <a:cubicBezTo>
                    <a:pt x="3786" y="2066"/>
                    <a:pt x="3782" y="2085"/>
                    <a:pt x="3779" y="2105"/>
                  </a:cubicBezTo>
                  <a:lnTo>
                    <a:pt x="3435" y="2102"/>
                  </a:lnTo>
                  <a:lnTo>
                    <a:pt x="3435" y="2102"/>
                  </a:lnTo>
                  <a:cubicBezTo>
                    <a:pt x="3423" y="2102"/>
                    <a:pt x="3413" y="2112"/>
                    <a:pt x="3413" y="2124"/>
                  </a:cubicBezTo>
                  <a:lnTo>
                    <a:pt x="3408" y="2799"/>
                  </a:lnTo>
                  <a:cubicBezTo>
                    <a:pt x="3408" y="2804"/>
                    <a:pt x="3410" y="2810"/>
                    <a:pt x="3414" y="2814"/>
                  </a:cubicBezTo>
                  <a:cubicBezTo>
                    <a:pt x="3418" y="2819"/>
                    <a:pt x="3424" y="2821"/>
                    <a:pt x="3430" y="2821"/>
                  </a:cubicBezTo>
                  <a:lnTo>
                    <a:pt x="3459" y="2821"/>
                  </a:lnTo>
                  <a:cubicBezTo>
                    <a:pt x="3459" y="2833"/>
                    <a:pt x="3469" y="2843"/>
                    <a:pt x="3481" y="2843"/>
                  </a:cubicBezTo>
                  <a:lnTo>
                    <a:pt x="3597" y="2843"/>
                  </a:lnTo>
                  <a:cubicBezTo>
                    <a:pt x="3608" y="2843"/>
                    <a:pt x="3618" y="2834"/>
                    <a:pt x="3619" y="2822"/>
                  </a:cubicBezTo>
                  <a:lnTo>
                    <a:pt x="3669" y="2823"/>
                  </a:lnTo>
                  <a:lnTo>
                    <a:pt x="3500" y="3236"/>
                  </a:lnTo>
                  <a:lnTo>
                    <a:pt x="3415" y="3455"/>
                  </a:lnTo>
                  <a:cubicBezTo>
                    <a:pt x="3415" y="3456"/>
                    <a:pt x="3414" y="3458"/>
                    <a:pt x="3414" y="3459"/>
                  </a:cubicBezTo>
                  <a:lnTo>
                    <a:pt x="3399" y="3534"/>
                  </a:lnTo>
                  <a:lnTo>
                    <a:pt x="3019" y="3534"/>
                  </a:lnTo>
                  <a:cubicBezTo>
                    <a:pt x="3011" y="3534"/>
                    <a:pt x="3004" y="3538"/>
                    <a:pt x="3000" y="3544"/>
                  </a:cubicBezTo>
                  <a:lnTo>
                    <a:pt x="2511" y="4359"/>
                  </a:lnTo>
                  <a:lnTo>
                    <a:pt x="1512" y="3995"/>
                  </a:lnTo>
                  <a:cubicBezTo>
                    <a:pt x="1501" y="3989"/>
                    <a:pt x="1488" y="3993"/>
                    <a:pt x="1482" y="4003"/>
                  </a:cubicBezTo>
                  <a:lnTo>
                    <a:pt x="360" y="5035"/>
                  </a:lnTo>
                  <a:lnTo>
                    <a:pt x="22" y="5035"/>
                  </a:lnTo>
                  <a:cubicBezTo>
                    <a:pt x="10" y="5035"/>
                    <a:pt x="0" y="5045"/>
                    <a:pt x="0" y="5057"/>
                  </a:cubicBezTo>
                  <a:cubicBezTo>
                    <a:pt x="0" y="5070"/>
                    <a:pt x="10" y="5080"/>
                    <a:pt x="22" y="5080"/>
                  </a:cubicBezTo>
                  <a:lnTo>
                    <a:pt x="372" y="5080"/>
                  </a:lnTo>
                  <a:cubicBezTo>
                    <a:pt x="380" y="5080"/>
                    <a:pt x="387" y="5076"/>
                    <a:pt x="391" y="5069"/>
                  </a:cubicBezTo>
                  <a:lnTo>
                    <a:pt x="1508" y="4044"/>
                  </a:lnTo>
                  <a:lnTo>
                    <a:pt x="2508" y="4408"/>
                  </a:lnTo>
                  <a:cubicBezTo>
                    <a:pt x="2519" y="4414"/>
                    <a:pt x="2532" y="4411"/>
                    <a:pt x="2538" y="4401"/>
                  </a:cubicBezTo>
                  <a:lnTo>
                    <a:pt x="3032" y="3578"/>
                  </a:lnTo>
                  <a:lnTo>
                    <a:pt x="3417" y="3578"/>
                  </a:lnTo>
                  <a:cubicBezTo>
                    <a:pt x="3428" y="3578"/>
                    <a:pt x="3437" y="3570"/>
                    <a:pt x="3439" y="3560"/>
                  </a:cubicBezTo>
                  <a:lnTo>
                    <a:pt x="3457" y="3469"/>
                  </a:lnTo>
                  <a:lnTo>
                    <a:pt x="3541" y="3252"/>
                  </a:lnTo>
                  <a:lnTo>
                    <a:pt x="3723" y="2809"/>
                  </a:lnTo>
                  <a:cubicBezTo>
                    <a:pt x="3726" y="2802"/>
                    <a:pt x="3725" y="2795"/>
                    <a:pt x="3721" y="2788"/>
                  </a:cubicBezTo>
                  <a:cubicBezTo>
                    <a:pt x="3717" y="2782"/>
                    <a:pt x="3710" y="2779"/>
                    <a:pt x="3702" y="2778"/>
                  </a:cubicBezTo>
                  <a:lnTo>
                    <a:pt x="3597" y="2778"/>
                  </a:lnTo>
                  <a:cubicBezTo>
                    <a:pt x="3591" y="2779"/>
                    <a:pt x="3585" y="2780"/>
                    <a:pt x="3581" y="2784"/>
                  </a:cubicBezTo>
                  <a:cubicBezTo>
                    <a:pt x="3577" y="2788"/>
                    <a:pt x="3575" y="2793"/>
                    <a:pt x="3574" y="2798"/>
                  </a:cubicBezTo>
                  <a:lnTo>
                    <a:pt x="3503" y="2798"/>
                  </a:lnTo>
                  <a:cubicBezTo>
                    <a:pt x="3503" y="2786"/>
                    <a:pt x="3493" y="2777"/>
                    <a:pt x="3481" y="2777"/>
                  </a:cubicBezTo>
                  <a:lnTo>
                    <a:pt x="3452" y="2777"/>
                  </a:lnTo>
                  <a:lnTo>
                    <a:pt x="3457" y="2147"/>
                  </a:lnTo>
                  <a:lnTo>
                    <a:pt x="3800" y="2149"/>
                  </a:lnTo>
                  <a:cubicBezTo>
                    <a:pt x="3812" y="2150"/>
                    <a:pt x="3822" y="2140"/>
                    <a:pt x="3822" y="2128"/>
                  </a:cubicBezTo>
                  <a:cubicBezTo>
                    <a:pt x="3823" y="2104"/>
                    <a:pt x="3827" y="2083"/>
                    <a:pt x="3836" y="2063"/>
                  </a:cubicBezTo>
                  <a:cubicBezTo>
                    <a:pt x="3837" y="2061"/>
                    <a:pt x="3838" y="2058"/>
                    <a:pt x="3838" y="2055"/>
                  </a:cubicBezTo>
                  <a:lnTo>
                    <a:pt x="3842" y="1928"/>
                  </a:lnTo>
                  <a:cubicBezTo>
                    <a:pt x="3843" y="1919"/>
                    <a:pt x="3837" y="1910"/>
                    <a:pt x="3828" y="1907"/>
                  </a:cubicBezTo>
                  <a:lnTo>
                    <a:pt x="3702" y="1861"/>
                  </a:lnTo>
                  <a:cubicBezTo>
                    <a:pt x="3706" y="1838"/>
                    <a:pt x="3713" y="1796"/>
                    <a:pt x="3721" y="1751"/>
                  </a:cubicBezTo>
                  <a:cubicBezTo>
                    <a:pt x="3723" y="1745"/>
                    <a:pt x="3721" y="1738"/>
                    <a:pt x="3716" y="1733"/>
                  </a:cubicBezTo>
                  <a:cubicBezTo>
                    <a:pt x="3712" y="1728"/>
                    <a:pt x="3706" y="1725"/>
                    <a:pt x="3699" y="1725"/>
                  </a:cubicBezTo>
                  <a:lnTo>
                    <a:pt x="3677" y="1726"/>
                  </a:lnTo>
                  <a:lnTo>
                    <a:pt x="3588" y="1165"/>
                  </a:lnTo>
                  <a:lnTo>
                    <a:pt x="3719" y="927"/>
                  </a:lnTo>
                  <a:cubicBezTo>
                    <a:pt x="3719" y="926"/>
                    <a:pt x="3719" y="926"/>
                    <a:pt x="3720" y="925"/>
                  </a:cubicBezTo>
                  <a:cubicBezTo>
                    <a:pt x="3733" y="893"/>
                    <a:pt x="3747" y="856"/>
                    <a:pt x="3758" y="829"/>
                  </a:cubicBezTo>
                  <a:cubicBezTo>
                    <a:pt x="3764" y="813"/>
                    <a:pt x="3770" y="798"/>
                    <a:pt x="3771" y="794"/>
                  </a:cubicBezTo>
                  <a:cubicBezTo>
                    <a:pt x="3787" y="760"/>
                    <a:pt x="3813" y="717"/>
                    <a:pt x="3839" y="676"/>
                  </a:cubicBezTo>
                  <a:cubicBezTo>
                    <a:pt x="3866" y="633"/>
                    <a:pt x="3893" y="588"/>
                    <a:pt x="3910" y="551"/>
                  </a:cubicBezTo>
                  <a:cubicBezTo>
                    <a:pt x="3911" y="548"/>
                    <a:pt x="3912" y="546"/>
                    <a:pt x="3912" y="543"/>
                  </a:cubicBezTo>
                  <a:cubicBezTo>
                    <a:pt x="3913" y="530"/>
                    <a:pt x="3913" y="522"/>
                    <a:pt x="3912" y="517"/>
                  </a:cubicBezTo>
                  <a:cubicBezTo>
                    <a:pt x="3912" y="509"/>
                    <a:pt x="3912" y="502"/>
                    <a:pt x="3912" y="496"/>
                  </a:cubicBezTo>
                  <a:cubicBezTo>
                    <a:pt x="3913" y="487"/>
                    <a:pt x="3913" y="478"/>
                    <a:pt x="3910" y="470"/>
                  </a:cubicBezTo>
                  <a:cubicBezTo>
                    <a:pt x="3909" y="468"/>
                    <a:pt x="3907" y="466"/>
                    <a:pt x="3906" y="464"/>
                  </a:cubicBezTo>
                  <a:lnTo>
                    <a:pt x="3887" y="440"/>
                  </a:lnTo>
                  <a:cubicBezTo>
                    <a:pt x="3886" y="438"/>
                    <a:pt x="3884" y="436"/>
                    <a:pt x="3883" y="433"/>
                  </a:cubicBezTo>
                  <a:cubicBezTo>
                    <a:pt x="3869" y="408"/>
                    <a:pt x="3836" y="348"/>
                    <a:pt x="3824" y="284"/>
                  </a:cubicBezTo>
                  <a:cubicBezTo>
                    <a:pt x="3803" y="174"/>
                    <a:pt x="3851" y="102"/>
                    <a:pt x="3968" y="71"/>
                  </a:cubicBezTo>
                  <a:cubicBezTo>
                    <a:pt x="4096" y="37"/>
                    <a:pt x="4120" y="60"/>
                    <a:pt x="4122" y="63"/>
                  </a:cubicBezTo>
                  <a:cubicBezTo>
                    <a:pt x="4126" y="67"/>
                    <a:pt x="4123" y="77"/>
                    <a:pt x="4121" y="82"/>
                  </a:cubicBezTo>
                  <a:cubicBezTo>
                    <a:pt x="4117" y="92"/>
                    <a:pt x="4120" y="103"/>
                    <a:pt x="4128" y="109"/>
                  </a:cubicBezTo>
                  <a:cubicBezTo>
                    <a:pt x="4142" y="120"/>
                    <a:pt x="4165" y="141"/>
                    <a:pt x="4170" y="153"/>
                  </a:cubicBezTo>
                  <a:cubicBezTo>
                    <a:pt x="4186" y="197"/>
                    <a:pt x="4191" y="208"/>
                    <a:pt x="4202" y="215"/>
                  </a:cubicBezTo>
                  <a:cubicBezTo>
                    <a:pt x="4206" y="218"/>
                    <a:pt x="4207" y="219"/>
                    <a:pt x="4207" y="220"/>
                  </a:cubicBezTo>
                  <a:cubicBezTo>
                    <a:pt x="4207" y="225"/>
                    <a:pt x="4202" y="241"/>
                    <a:pt x="4197" y="254"/>
                  </a:cubicBezTo>
                  <a:cubicBezTo>
                    <a:pt x="4194" y="261"/>
                    <a:pt x="4195" y="269"/>
                    <a:pt x="4199" y="275"/>
                  </a:cubicBezTo>
                  <a:cubicBezTo>
                    <a:pt x="4202" y="280"/>
                    <a:pt x="4214" y="296"/>
                    <a:pt x="4230" y="306"/>
                  </a:cubicBezTo>
                  <a:cubicBezTo>
                    <a:pt x="4220" y="319"/>
                    <a:pt x="4212" y="327"/>
                    <a:pt x="4212" y="327"/>
                  </a:cubicBezTo>
                  <a:cubicBezTo>
                    <a:pt x="4207" y="331"/>
                    <a:pt x="4204" y="338"/>
                    <a:pt x="4204" y="345"/>
                  </a:cubicBezTo>
                  <a:cubicBezTo>
                    <a:pt x="4205" y="368"/>
                    <a:pt x="4208" y="384"/>
                    <a:pt x="4213" y="392"/>
                  </a:cubicBezTo>
                  <a:cubicBezTo>
                    <a:pt x="4213" y="393"/>
                    <a:pt x="4213" y="395"/>
                    <a:pt x="4213" y="396"/>
                  </a:cubicBezTo>
                  <a:cubicBezTo>
                    <a:pt x="4213" y="397"/>
                    <a:pt x="4213" y="399"/>
                    <a:pt x="4213" y="401"/>
                  </a:cubicBezTo>
                  <a:cubicBezTo>
                    <a:pt x="4213" y="401"/>
                    <a:pt x="4214" y="415"/>
                    <a:pt x="4212" y="428"/>
                  </a:cubicBezTo>
                  <a:cubicBezTo>
                    <a:pt x="4210" y="436"/>
                    <a:pt x="4209" y="442"/>
                    <a:pt x="4208" y="447"/>
                  </a:cubicBezTo>
                  <a:cubicBezTo>
                    <a:pt x="4207" y="452"/>
                    <a:pt x="4206" y="457"/>
                    <a:pt x="4204" y="465"/>
                  </a:cubicBezTo>
                  <a:cubicBezTo>
                    <a:pt x="4202" y="478"/>
                    <a:pt x="4201" y="488"/>
                    <a:pt x="4204" y="503"/>
                  </a:cubicBezTo>
                  <a:cubicBezTo>
                    <a:pt x="4203" y="503"/>
                    <a:pt x="4203" y="504"/>
                    <a:pt x="4203" y="504"/>
                  </a:cubicBezTo>
                  <a:lnTo>
                    <a:pt x="4198" y="506"/>
                  </a:lnTo>
                  <a:cubicBezTo>
                    <a:pt x="4192" y="509"/>
                    <a:pt x="4191" y="509"/>
                    <a:pt x="4178" y="509"/>
                  </a:cubicBezTo>
                  <a:cubicBezTo>
                    <a:pt x="4175" y="509"/>
                    <a:pt x="4168" y="506"/>
                    <a:pt x="4164" y="504"/>
                  </a:cubicBezTo>
                  <a:cubicBezTo>
                    <a:pt x="4161" y="502"/>
                    <a:pt x="4158" y="501"/>
                    <a:pt x="4155" y="500"/>
                  </a:cubicBezTo>
                  <a:cubicBezTo>
                    <a:pt x="4149" y="497"/>
                    <a:pt x="4142" y="498"/>
                    <a:pt x="4137" y="501"/>
                  </a:cubicBezTo>
                  <a:cubicBezTo>
                    <a:pt x="4131" y="504"/>
                    <a:pt x="4127" y="509"/>
                    <a:pt x="4125" y="516"/>
                  </a:cubicBezTo>
                  <a:lnTo>
                    <a:pt x="4110" y="581"/>
                  </a:lnTo>
                  <a:cubicBezTo>
                    <a:pt x="4107" y="592"/>
                    <a:pt x="4114" y="604"/>
                    <a:pt x="4126" y="607"/>
                  </a:cubicBezTo>
                  <a:cubicBezTo>
                    <a:pt x="4137" y="610"/>
                    <a:pt x="4172" y="625"/>
                    <a:pt x="4176" y="648"/>
                  </a:cubicBezTo>
                  <a:cubicBezTo>
                    <a:pt x="4182" y="678"/>
                    <a:pt x="4172" y="728"/>
                    <a:pt x="4168" y="746"/>
                  </a:cubicBezTo>
                  <a:cubicBezTo>
                    <a:pt x="4167" y="750"/>
                    <a:pt x="4167" y="754"/>
                    <a:pt x="4169" y="759"/>
                  </a:cubicBezTo>
                  <a:cubicBezTo>
                    <a:pt x="4170" y="762"/>
                    <a:pt x="4203" y="853"/>
                    <a:pt x="4237" y="904"/>
                  </a:cubicBezTo>
                  <a:cubicBezTo>
                    <a:pt x="4267" y="949"/>
                    <a:pt x="4325" y="1110"/>
                    <a:pt x="4333" y="1207"/>
                  </a:cubicBezTo>
                  <a:cubicBezTo>
                    <a:pt x="4334" y="1226"/>
                    <a:pt x="4337" y="1253"/>
                    <a:pt x="4342" y="1288"/>
                  </a:cubicBezTo>
                  <a:cubicBezTo>
                    <a:pt x="4343" y="1296"/>
                    <a:pt x="4349" y="1303"/>
                    <a:pt x="4357" y="1306"/>
                  </a:cubicBezTo>
                  <a:lnTo>
                    <a:pt x="4708" y="1432"/>
                  </a:lnTo>
                  <a:lnTo>
                    <a:pt x="4707" y="1433"/>
                  </a:lnTo>
                  <a:cubicBezTo>
                    <a:pt x="4704" y="1441"/>
                    <a:pt x="4705" y="1451"/>
                    <a:pt x="4712" y="1458"/>
                  </a:cubicBezTo>
                  <a:cubicBezTo>
                    <a:pt x="4719" y="1464"/>
                    <a:pt x="4729" y="1466"/>
                    <a:pt x="4737" y="1462"/>
                  </a:cubicBezTo>
                  <a:cubicBezTo>
                    <a:pt x="4742" y="1460"/>
                    <a:pt x="4766" y="1449"/>
                    <a:pt x="4795" y="1446"/>
                  </a:cubicBezTo>
                  <a:cubicBezTo>
                    <a:pt x="4806" y="1445"/>
                    <a:pt x="4815" y="1443"/>
                    <a:pt x="4824" y="1442"/>
                  </a:cubicBezTo>
                  <a:cubicBezTo>
                    <a:pt x="4829" y="1441"/>
                    <a:pt x="4835" y="1440"/>
                    <a:pt x="4840" y="1440"/>
                  </a:cubicBezTo>
                  <a:lnTo>
                    <a:pt x="4842" y="1451"/>
                  </a:lnTo>
                  <a:cubicBezTo>
                    <a:pt x="4844" y="1460"/>
                    <a:pt x="4852" y="1468"/>
                    <a:pt x="4862" y="1468"/>
                  </a:cubicBezTo>
                  <a:cubicBezTo>
                    <a:pt x="4882" y="1470"/>
                    <a:pt x="4905" y="1475"/>
                    <a:pt x="4911" y="1479"/>
                  </a:cubicBezTo>
                  <a:cubicBezTo>
                    <a:pt x="4913" y="1481"/>
                    <a:pt x="4913" y="1490"/>
                    <a:pt x="4910" y="1499"/>
                  </a:cubicBezTo>
                  <a:cubicBezTo>
                    <a:pt x="4910" y="1501"/>
                    <a:pt x="4909" y="1504"/>
                    <a:pt x="4907" y="1507"/>
                  </a:cubicBezTo>
                  <a:cubicBezTo>
                    <a:pt x="4901" y="1525"/>
                    <a:pt x="4895" y="1542"/>
                    <a:pt x="4894" y="1557"/>
                  </a:cubicBezTo>
                  <a:cubicBezTo>
                    <a:pt x="4893" y="1559"/>
                    <a:pt x="4888" y="1564"/>
                    <a:pt x="4885" y="1567"/>
                  </a:cubicBezTo>
                  <a:cubicBezTo>
                    <a:pt x="4878" y="1575"/>
                    <a:pt x="4869" y="1584"/>
                    <a:pt x="4865" y="1597"/>
                  </a:cubicBezTo>
                  <a:cubicBezTo>
                    <a:pt x="4862" y="1598"/>
                    <a:pt x="4858" y="1598"/>
                    <a:pt x="4854" y="1599"/>
                  </a:cubicBezTo>
                  <a:lnTo>
                    <a:pt x="4849" y="1600"/>
                  </a:lnTo>
                  <a:cubicBezTo>
                    <a:pt x="4775" y="1612"/>
                    <a:pt x="4759" y="1601"/>
                    <a:pt x="4757" y="1599"/>
                  </a:cubicBezTo>
                  <a:cubicBezTo>
                    <a:pt x="4751" y="1593"/>
                    <a:pt x="4745" y="1587"/>
                    <a:pt x="4740" y="1582"/>
                  </a:cubicBezTo>
                  <a:cubicBezTo>
                    <a:pt x="4726" y="1566"/>
                    <a:pt x="4713" y="1553"/>
                    <a:pt x="4696" y="1543"/>
                  </a:cubicBezTo>
                  <a:cubicBezTo>
                    <a:pt x="4694" y="1542"/>
                    <a:pt x="4691" y="1540"/>
                    <a:pt x="4688" y="1538"/>
                  </a:cubicBezTo>
                  <a:cubicBezTo>
                    <a:pt x="4682" y="1535"/>
                    <a:pt x="4676" y="1535"/>
                    <a:pt x="4670" y="1537"/>
                  </a:cubicBezTo>
                  <a:cubicBezTo>
                    <a:pt x="4664" y="1539"/>
                    <a:pt x="4659" y="1543"/>
                    <a:pt x="4657" y="1549"/>
                  </a:cubicBezTo>
                  <a:lnTo>
                    <a:pt x="4656" y="1550"/>
                  </a:lnTo>
                  <a:lnTo>
                    <a:pt x="4401" y="1477"/>
                  </a:lnTo>
                  <a:cubicBezTo>
                    <a:pt x="4394" y="1474"/>
                    <a:pt x="4386" y="1476"/>
                    <a:pt x="4380" y="1481"/>
                  </a:cubicBezTo>
                  <a:cubicBezTo>
                    <a:pt x="4374" y="1486"/>
                    <a:pt x="4372" y="1494"/>
                    <a:pt x="4373" y="1501"/>
                  </a:cubicBezTo>
                  <a:cubicBezTo>
                    <a:pt x="4385" y="1582"/>
                    <a:pt x="4395" y="1645"/>
                    <a:pt x="4395" y="1645"/>
                  </a:cubicBezTo>
                  <a:cubicBezTo>
                    <a:pt x="4397" y="1653"/>
                    <a:pt x="4402" y="1660"/>
                    <a:pt x="4409" y="1663"/>
                  </a:cubicBezTo>
                  <a:cubicBezTo>
                    <a:pt x="4555" y="1720"/>
                    <a:pt x="4797" y="1818"/>
                    <a:pt x="4825" y="1841"/>
                  </a:cubicBezTo>
                  <a:cubicBezTo>
                    <a:pt x="4826" y="1842"/>
                    <a:pt x="4827" y="1842"/>
                    <a:pt x="4828" y="1843"/>
                  </a:cubicBezTo>
                  <a:cubicBezTo>
                    <a:pt x="4831" y="1844"/>
                    <a:pt x="4893" y="1884"/>
                    <a:pt x="4876" y="1995"/>
                  </a:cubicBezTo>
                  <a:lnTo>
                    <a:pt x="4730" y="2745"/>
                  </a:lnTo>
                  <a:cubicBezTo>
                    <a:pt x="4715" y="2786"/>
                    <a:pt x="4710" y="2867"/>
                    <a:pt x="4792" y="2902"/>
                  </a:cubicBezTo>
                  <a:cubicBezTo>
                    <a:pt x="4865" y="2934"/>
                    <a:pt x="4884" y="2948"/>
                    <a:pt x="4949" y="2997"/>
                  </a:cubicBezTo>
                  <a:cubicBezTo>
                    <a:pt x="4953" y="3000"/>
                    <a:pt x="4958" y="3002"/>
                    <a:pt x="4963" y="3002"/>
                  </a:cubicBezTo>
                  <a:lnTo>
                    <a:pt x="5176" y="3002"/>
                  </a:lnTo>
                  <a:lnTo>
                    <a:pt x="5428" y="3302"/>
                  </a:lnTo>
                  <a:cubicBezTo>
                    <a:pt x="5433" y="3307"/>
                    <a:pt x="5441" y="3310"/>
                    <a:pt x="5448" y="3309"/>
                  </a:cubicBezTo>
                  <a:cubicBezTo>
                    <a:pt x="5456" y="3308"/>
                    <a:pt x="5462" y="3303"/>
                    <a:pt x="5466" y="3296"/>
                  </a:cubicBezTo>
                  <a:lnTo>
                    <a:pt x="6592" y="2077"/>
                  </a:lnTo>
                  <a:lnTo>
                    <a:pt x="7251" y="2355"/>
                  </a:lnTo>
                  <a:cubicBezTo>
                    <a:pt x="7261" y="2359"/>
                    <a:pt x="7273" y="2355"/>
                    <a:pt x="7279" y="2346"/>
                  </a:cubicBezTo>
                  <a:lnTo>
                    <a:pt x="8208" y="1248"/>
                  </a:lnTo>
                  <a:lnTo>
                    <a:pt x="8280" y="1313"/>
                  </a:lnTo>
                  <a:cubicBezTo>
                    <a:pt x="8299" y="1333"/>
                    <a:pt x="8315" y="1326"/>
                    <a:pt x="8328" y="1292"/>
                  </a:cubicBezTo>
                  <a:cubicBezTo>
                    <a:pt x="8348" y="1238"/>
                    <a:pt x="8369" y="1184"/>
                    <a:pt x="8390" y="1130"/>
                  </a:cubicBezTo>
                  <a:lnTo>
                    <a:pt x="8450" y="971"/>
                  </a:lnTo>
                  <a:cubicBezTo>
                    <a:pt x="8465" y="937"/>
                    <a:pt x="8456" y="927"/>
                    <a:pt x="8424" y="943"/>
                  </a:cubicBezTo>
                  <a:cubicBezTo>
                    <a:pt x="8372" y="968"/>
                    <a:pt x="8320" y="994"/>
                    <a:pt x="8268" y="1020"/>
                  </a:cubicBezTo>
                  <a:lnTo>
                    <a:pt x="8116" y="1095"/>
                  </a:lnTo>
                  <a:cubicBezTo>
                    <a:pt x="8083" y="1110"/>
                    <a:pt x="8075" y="1127"/>
                    <a:pt x="8094" y="1145"/>
                  </a:cubicBezTo>
                  <a:lnTo>
                    <a:pt x="8179" y="1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295685" y="5721001"/>
            <a:ext cx="184151" cy="1857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324384" y="4784377"/>
            <a:ext cx="184151" cy="1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243547" y="5124101"/>
            <a:ext cx="184151" cy="1857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024721" y="4368451"/>
            <a:ext cx="184151" cy="1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692809" y="4376389"/>
            <a:ext cx="184151" cy="1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872447" y="4130327"/>
            <a:ext cx="184151" cy="1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888446" y="3017489"/>
            <a:ext cx="184151" cy="1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387759" y="3848601"/>
            <a:ext cx="1531164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01  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沟通能力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7506" y="4178567"/>
            <a:ext cx="1928116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语言表达能力，会汇报、勤汇报、少被催账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4883" y="4691784"/>
            <a:ext cx="1992829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02  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文档编写能力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4630" y="5021751"/>
            <a:ext cx="20399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业务周报、各类通报、运维报告、验收报告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7001" y="3967523"/>
            <a:ext cx="1992829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03  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综合业务能力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6748" y="4297489"/>
            <a:ext cx="2039937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增加非在线监测系统的业务培训，了解环保其他相关业务，向客户多学习。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2852" y="2027036"/>
            <a:ext cx="1992829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04  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推广营销能力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2598" y="2357003"/>
            <a:ext cx="2039937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做好本职工作，树立公司良好形象，积极为公司拓展业务。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2051" name="Picture 3" descr="C:\Documents and Settings\Administrator\My Documents\15067852_133712701185_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0473" y="1126791"/>
            <a:ext cx="3494279" cy="55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83234"/>
      </p:ext>
    </p:extLst>
  </p:cSld>
  <p:clrMapOvr>
    <a:masterClrMapping/>
  </p:clrMapOvr>
  <p:transition spd="slow" advTm="787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4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4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4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31 0.14699 L -3.77911E-6 -2.22222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9" y="-736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5 0.09736 L 3.74121E-6 1.24884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87" y="-48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59 0.20629 L 4.37646E-6 -1.83164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3" y="-103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8 0.20744 L -1.97344E-6 4.50509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0" y="-1038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32 0.24213 L 4.87894E-6 4.60685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66" y="-1211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63 0.40425 L 3.24134E-6 3.01573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1" y="-20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4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4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4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4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4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7" grpId="0" animBg="1"/>
      <p:bldP spid="7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9" grpId="0"/>
      <p:bldP spid="20" grpId="0"/>
      <p:bldP spid="21" grpId="0"/>
      <p:bldP spid="25" grpId="0"/>
      <p:bldP spid="26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4010149" y="2399272"/>
            <a:ext cx="6421190" cy="64633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solidFill>
                <a:srgbClr val="C4261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7059" y="2399272"/>
            <a:ext cx="5400600" cy="6463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3600" b="1" dirty="0">
                <a:solidFill>
                  <a:srgbClr val="F8F8F8"/>
                </a:solidFill>
                <a:latin typeface="微软雅黑"/>
                <a:ea typeface="微软雅黑"/>
              </a:rPr>
              <a:t>三、不足之处及原因分析</a:t>
            </a: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3754616" y="2276874"/>
            <a:ext cx="0" cy="2352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reeform 6"/>
          <p:cNvSpPr>
            <a:spLocks/>
          </p:cNvSpPr>
          <p:nvPr/>
        </p:nvSpPr>
        <p:spPr bwMode="auto">
          <a:xfrm flipH="1">
            <a:off x="8955" y="2165427"/>
            <a:ext cx="1636805" cy="2527151"/>
          </a:xfrm>
          <a:custGeom>
            <a:avLst/>
            <a:gdLst/>
            <a:ahLst/>
            <a:cxnLst/>
            <a:rect l="l" t="t" r="r" b="b"/>
            <a:pathLst>
              <a:path w="1636805" h="2527151">
                <a:moveTo>
                  <a:pt x="1636805" y="0"/>
                </a:moveTo>
                <a:lnTo>
                  <a:pt x="157161" y="0"/>
                </a:lnTo>
                <a:cubicBezTo>
                  <a:pt x="479113" y="297673"/>
                  <a:pt x="680524" y="725002"/>
                  <a:pt x="680524" y="1199898"/>
                </a:cubicBezTo>
                <a:cubicBezTo>
                  <a:pt x="680524" y="1746911"/>
                  <a:pt x="411976" y="2231780"/>
                  <a:pt x="0" y="2527151"/>
                </a:cubicBezTo>
                <a:lnTo>
                  <a:pt x="1636805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C4261D"/>
              </a:solidFill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 flipH="1">
            <a:off x="11162272" y="2165427"/>
            <a:ext cx="1034493" cy="25271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C4261D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010151" y="3559765"/>
            <a:ext cx="2417322" cy="400111"/>
            <a:chOff x="3276600" y="3624263"/>
            <a:chExt cx="1930625" cy="319553"/>
          </a:xfrm>
        </p:grpSpPr>
        <p:grpSp>
          <p:nvGrpSpPr>
            <p:cNvPr id="58" name="Group 10"/>
            <p:cNvGrpSpPr>
              <a:grpSpLocks/>
            </p:cNvGrpSpPr>
            <p:nvPr/>
          </p:nvGrpSpPr>
          <p:grpSpPr bwMode="auto">
            <a:xfrm>
              <a:off x="3276600" y="3649663"/>
              <a:ext cx="282575" cy="282575"/>
              <a:chOff x="0" y="0"/>
              <a:chExt cx="2494" cy="2494"/>
            </a:xfrm>
          </p:grpSpPr>
          <p:sp>
            <p:nvSpPr>
              <p:cNvPr id="60" name="AutoShap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94" cy="2494"/>
              </a:xfrm>
              <a:custGeom>
                <a:avLst/>
                <a:gdLst>
                  <a:gd name="G0" fmla="+- 2321 0 0"/>
                  <a:gd name="G1" fmla="+- 21600 0 2321"/>
                  <a:gd name="G2" fmla="+- 21600 0 23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21" y="10800"/>
                    </a:moveTo>
                    <a:cubicBezTo>
                      <a:pt x="2321" y="15483"/>
                      <a:pt x="6117" y="19279"/>
                      <a:pt x="10800" y="19279"/>
                    </a:cubicBezTo>
                    <a:cubicBezTo>
                      <a:pt x="15483" y="19279"/>
                      <a:pt x="19279" y="15483"/>
                      <a:pt x="19279" y="10800"/>
                    </a:cubicBezTo>
                    <a:cubicBezTo>
                      <a:pt x="19279" y="6117"/>
                      <a:pt x="15483" y="2321"/>
                      <a:pt x="10800" y="2321"/>
                    </a:cubicBezTo>
                    <a:cubicBezTo>
                      <a:pt x="6117" y="2321"/>
                      <a:pt x="2321" y="6117"/>
                      <a:pt x="2321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rgbClr val="333333"/>
                  </a:solidFill>
                </a:endParaRPr>
              </a:p>
            </p:txBody>
          </p:sp>
          <p:sp>
            <p:nvSpPr>
              <p:cNvPr id="61" name="AutoShape 12"/>
              <p:cNvSpPr>
                <a:spLocks noChangeArrowheads="1"/>
              </p:cNvSpPr>
              <p:nvPr/>
            </p:nvSpPr>
            <p:spPr bwMode="auto">
              <a:xfrm rot="5400000">
                <a:off x="646" y="574"/>
                <a:ext cx="1632" cy="128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3625850" y="3624263"/>
              <a:ext cx="1581375" cy="31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333333"/>
                  </a:solidFill>
                  <a:ea typeface="微软雅黑" pitchFamily="34" charset="-122"/>
                </a:rPr>
                <a:t>执行力有待加强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501061" y="3507441"/>
            <a:ext cx="2673804" cy="400111"/>
            <a:chOff x="3276600" y="3624263"/>
            <a:chExt cx="2135466" cy="319553"/>
          </a:xfrm>
        </p:grpSpPr>
        <p:grpSp>
          <p:nvGrpSpPr>
            <p:cNvPr id="68" name="Group 10"/>
            <p:cNvGrpSpPr>
              <a:grpSpLocks/>
            </p:cNvGrpSpPr>
            <p:nvPr/>
          </p:nvGrpSpPr>
          <p:grpSpPr bwMode="auto">
            <a:xfrm>
              <a:off x="3276600" y="3649663"/>
              <a:ext cx="282575" cy="282575"/>
              <a:chOff x="0" y="0"/>
              <a:chExt cx="2494" cy="2494"/>
            </a:xfrm>
          </p:grpSpPr>
          <p:sp>
            <p:nvSpPr>
              <p:cNvPr id="70" name="AutoShap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94" cy="2494"/>
              </a:xfrm>
              <a:custGeom>
                <a:avLst/>
                <a:gdLst>
                  <a:gd name="G0" fmla="+- 2321 0 0"/>
                  <a:gd name="G1" fmla="+- 21600 0 2321"/>
                  <a:gd name="G2" fmla="+- 21600 0 23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21" y="10800"/>
                    </a:moveTo>
                    <a:cubicBezTo>
                      <a:pt x="2321" y="15483"/>
                      <a:pt x="6117" y="19279"/>
                      <a:pt x="10800" y="19279"/>
                    </a:cubicBezTo>
                    <a:cubicBezTo>
                      <a:pt x="15483" y="19279"/>
                      <a:pt x="19279" y="15483"/>
                      <a:pt x="19279" y="10800"/>
                    </a:cubicBezTo>
                    <a:cubicBezTo>
                      <a:pt x="19279" y="6117"/>
                      <a:pt x="15483" y="2321"/>
                      <a:pt x="10800" y="2321"/>
                    </a:cubicBezTo>
                    <a:cubicBezTo>
                      <a:pt x="6117" y="2321"/>
                      <a:pt x="2321" y="6117"/>
                      <a:pt x="2321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rgbClr val="333333"/>
                  </a:solidFill>
                </a:endParaRPr>
              </a:p>
            </p:txBody>
          </p:sp>
          <p:sp>
            <p:nvSpPr>
              <p:cNvPr id="71" name="AutoShape 12"/>
              <p:cNvSpPr>
                <a:spLocks noChangeArrowheads="1"/>
              </p:cNvSpPr>
              <p:nvPr/>
            </p:nvSpPr>
            <p:spPr bwMode="auto">
              <a:xfrm rot="5400000">
                <a:off x="646" y="574"/>
                <a:ext cx="1632" cy="128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3625850" y="3624263"/>
              <a:ext cx="1786216" cy="31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333333"/>
                  </a:solidFill>
                  <a:ea typeface="微软雅黑" pitchFamily="34" charset="-122"/>
                </a:rPr>
                <a:t>自身能力有待提高</a:t>
              </a:r>
            </a:p>
          </p:txBody>
        </p:sp>
      </p:grpSp>
      <p:grpSp>
        <p:nvGrpSpPr>
          <p:cNvPr id="36" name="组合 35"/>
          <p:cNvGrpSpPr>
            <a:grpSpLocks noChangeAspect="1"/>
          </p:cNvGrpSpPr>
          <p:nvPr/>
        </p:nvGrpSpPr>
        <p:grpSpPr>
          <a:xfrm>
            <a:off x="1280874" y="2307031"/>
            <a:ext cx="2095406" cy="2124000"/>
            <a:chOff x="10019977" y="-551766"/>
            <a:chExt cx="2093913" cy="2122488"/>
          </a:xfrm>
          <a:solidFill>
            <a:schemeClr val="tx1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981228"/>
      </p:ext>
    </p:extLst>
  </p:cSld>
  <p:clrMapOvr>
    <a:masterClrMapping/>
  </p:clrMapOvr>
  <p:transition spd="slow" advTm="582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39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6"/>
          <p:cNvSpPr>
            <a:spLocks/>
          </p:cNvSpPr>
          <p:nvPr/>
        </p:nvSpPr>
        <p:spPr bwMode="auto">
          <a:xfrm flipH="1">
            <a:off x="11929873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C4261D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7742" y="159025"/>
            <a:ext cx="3877960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 smtClean="0">
                <a:solidFill>
                  <a:srgbClr val="4D4D4D"/>
                </a:solidFill>
                <a:latin typeface="微软雅黑"/>
                <a:ea typeface="微软雅黑"/>
              </a:rPr>
              <a:t>自身能力有待提高、执</a:t>
            </a:r>
            <a:r>
              <a:rPr lang="zh-CN" altLang="en-US" dirty="0">
                <a:solidFill>
                  <a:srgbClr val="4D4D4D"/>
                </a:solidFill>
                <a:latin typeface="微软雅黑"/>
                <a:ea typeface="微软雅黑"/>
              </a:rPr>
              <a:t>力行有待加强</a:t>
            </a: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H="1">
            <a:off x="2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C4261D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solidFill>
                <a:srgbClr val="C4261D"/>
              </a:solidFill>
            </a:endParaRPr>
          </a:p>
        </p:txBody>
      </p:sp>
      <p:sp>
        <p:nvSpPr>
          <p:cNvPr id="7" name="等腰三角形 2"/>
          <p:cNvSpPr/>
          <p:nvPr/>
        </p:nvSpPr>
        <p:spPr bwMode="auto">
          <a:xfrm rot="3036074">
            <a:off x="1049417" y="1351030"/>
            <a:ext cx="1152128" cy="1333073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wrap="none" lIns="91428" tIns="45714" rIns="91428" bIns="45714" anchor="ctr"/>
          <a:lstStyle/>
          <a:p>
            <a:pPr algn="ctr"/>
            <a:endParaRPr lang="zh-CN" altLang="en-US" sz="200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663" y="1869627"/>
            <a:ext cx="697627" cy="400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91428" tIns="45714" rIns="91428" bIns="45714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问题一：</a:t>
            </a:r>
            <a:endParaRPr lang="en-US" altLang="zh-CN" dirty="0" smtClean="0"/>
          </a:p>
          <a:p>
            <a:r>
              <a:rPr lang="zh-CN" altLang="en-US" dirty="0" smtClean="0"/>
              <a:t>不想做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2329736" y="1405359"/>
            <a:ext cx="0" cy="1296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615908" y="1545403"/>
            <a:ext cx="504056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驻地人员工作量较慢，以客户服务为优先，能够兼顾市场推广的人员较少，很多人不想做。</a:t>
            </a:r>
            <a:endParaRPr lang="zh-CN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2" name="等腰三角形 2"/>
          <p:cNvSpPr/>
          <p:nvPr/>
        </p:nvSpPr>
        <p:spPr bwMode="auto">
          <a:xfrm rot="3036074">
            <a:off x="2059350" y="2947818"/>
            <a:ext cx="1152128" cy="1333073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lIns="91428" tIns="45714" rIns="91428" bIns="45714" anchor="ctr"/>
          <a:lstStyle/>
          <a:p>
            <a:pPr algn="ctr"/>
            <a:endParaRPr lang="zh-CN" altLang="en-US" sz="200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7599" y="3466415"/>
            <a:ext cx="697627" cy="4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28" tIns="45714" rIns="91428" bIns="45714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问题二：</a:t>
            </a:r>
            <a:endParaRPr lang="en-US" altLang="zh-CN" dirty="0" smtClean="0"/>
          </a:p>
          <a:p>
            <a:r>
              <a:rPr lang="zh-CN" altLang="en-US" dirty="0" smtClean="0"/>
              <a:t>不会做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3339671" y="3002147"/>
            <a:ext cx="0" cy="1296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625843" y="3142191"/>
            <a:ext cx="41746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售前能力、方案编写能力、谈判能力等综合素质要求较高导致遇到问题退缩。</a:t>
            </a:r>
            <a:endParaRPr lang="zh-CN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7" name="等腰三角形 2"/>
          <p:cNvSpPr/>
          <p:nvPr/>
        </p:nvSpPr>
        <p:spPr bwMode="auto">
          <a:xfrm rot="3036074">
            <a:off x="1345332" y="4744802"/>
            <a:ext cx="1152128" cy="1333073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wrap="none" lIns="91428" tIns="45714" rIns="91428" bIns="45714" anchor="ctr"/>
          <a:lstStyle/>
          <a:p>
            <a:pPr algn="ctr"/>
            <a:endParaRPr lang="zh-CN" altLang="en-US" sz="200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3579" y="5263398"/>
            <a:ext cx="697627" cy="4001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91428" tIns="45714" rIns="91428" bIns="45714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问题三：</a:t>
            </a:r>
            <a:endParaRPr lang="en-US" altLang="zh-CN" dirty="0" smtClean="0"/>
          </a:p>
          <a:p>
            <a:r>
              <a:rPr lang="zh-CN" altLang="en-US" dirty="0" smtClean="0"/>
              <a:t>做不好</a:t>
            </a:r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2625652" y="4763265"/>
            <a:ext cx="0" cy="1296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911827" y="4949674"/>
            <a:ext cx="4672637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市场推广，前期方案以及项目跟进中，以及项目实施中不关注细节，项目粗糙，各个环节纰漏较多，影响用户体验，需加强沟通，内部消化潜在风险。</a:t>
            </a:r>
            <a:endParaRPr lang="zh-CN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7856541" y="1012827"/>
            <a:ext cx="1831975" cy="2611439"/>
          </a:xfrm>
          <a:custGeom>
            <a:avLst/>
            <a:gdLst>
              <a:gd name="T0" fmla="*/ 2209 w 2293"/>
              <a:gd name="T1" fmla="*/ 0 h 3267"/>
              <a:gd name="T2" fmla="*/ 83 w 2293"/>
              <a:gd name="T3" fmla="*/ 0 h 3267"/>
              <a:gd name="T4" fmla="*/ 0 w 2293"/>
              <a:gd name="T5" fmla="*/ 83 h 3267"/>
              <a:gd name="T6" fmla="*/ 0 w 2293"/>
              <a:gd name="T7" fmla="*/ 3184 h 3267"/>
              <a:gd name="T8" fmla="*/ 83 w 2293"/>
              <a:gd name="T9" fmla="*/ 3267 h 3267"/>
              <a:gd name="T10" fmla="*/ 2209 w 2293"/>
              <a:gd name="T11" fmla="*/ 3267 h 3267"/>
              <a:gd name="T12" fmla="*/ 2293 w 2293"/>
              <a:gd name="T13" fmla="*/ 3184 h 3267"/>
              <a:gd name="T14" fmla="*/ 2293 w 2293"/>
              <a:gd name="T15" fmla="*/ 83 h 3267"/>
              <a:gd name="T16" fmla="*/ 2209 w 2293"/>
              <a:gd name="T17" fmla="*/ 0 h 3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3" h="3267">
                <a:moveTo>
                  <a:pt x="2209" y="0"/>
                </a:moveTo>
                <a:lnTo>
                  <a:pt x="83" y="0"/>
                </a:lnTo>
                <a:cubicBezTo>
                  <a:pt x="37" y="0"/>
                  <a:pt x="0" y="37"/>
                  <a:pt x="0" y="83"/>
                </a:cubicBezTo>
                <a:lnTo>
                  <a:pt x="0" y="3184"/>
                </a:lnTo>
                <a:cubicBezTo>
                  <a:pt x="0" y="3229"/>
                  <a:pt x="37" y="3267"/>
                  <a:pt x="83" y="3267"/>
                </a:cubicBezTo>
                <a:lnTo>
                  <a:pt x="2209" y="3267"/>
                </a:lnTo>
                <a:cubicBezTo>
                  <a:pt x="2255" y="3267"/>
                  <a:pt x="2293" y="3229"/>
                  <a:pt x="2293" y="3184"/>
                </a:cubicBezTo>
                <a:lnTo>
                  <a:pt x="2293" y="83"/>
                </a:lnTo>
                <a:cubicBezTo>
                  <a:pt x="2293" y="37"/>
                  <a:pt x="2255" y="0"/>
                  <a:pt x="2209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9793288" y="1012827"/>
            <a:ext cx="1830387" cy="2611439"/>
          </a:xfrm>
          <a:custGeom>
            <a:avLst/>
            <a:gdLst>
              <a:gd name="T0" fmla="*/ 2209 w 2292"/>
              <a:gd name="T1" fmla="*/ 0 h 3267"/>
              <a:gd name="T2" fmla="*/ 83 w 2292"/>
              <a:gd name="T3" fmla="*/ 0 h 3267"/>
              <a:gd name="T4" fmla="*/ 0 w 2292"/>
              <a:gd name="T5" fmla="*/ 83 h 3267"/>
              <a:gd name="T6" fmla="*/ 0 w 2292"/>
              <a:gd name="T7" fmla="*/ 3184 h 3267"/>
              <a:gd name="T8" fmla="*/ 83 w 2292"/>
              <a:gd name="T9" fmla="*/ 3267 h 3267"/>
              <a:gd name="T10" fmla="*/ 2209 w 2292"/>
              <a:gd name="T11" fmla="*/ 3267 h 3267"/>
              <a:gd name="T12" fmla="*/ 2292 w 2292"/>
              <a:gd name="T13" fmla="*/ 3184 h 3267"/>
              <a:gd name="T14" fmla="*/ 2292 w 2292"/>
              <a:gd name="T15" fmla="*/ 83 h 3267"/>
              <a:gd name="T16" fmla="*/ 2209 w 2292"/>
              <a:gd name="T17" fmla="*/ 0 h 3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2" h="3267">
                <a:moveTo>
                  <a:pt x="2209" y="0"/>
                </a:moveTo>
                <a:lnTo>
                  <a:pt x="83" y="0"/>
                </a:lnTo>
                <a:cubicBezTo>
                  <a:pt x="37" y="0"/>
                  <a:pt x="0" y="37"/>
                  <a:pt x="0" y="83"/>
                </a:cubicBezTo>
                <a:lnTo>
                  <a:pt x="0" y="3184"/>
                </a:lnTo>
                <a:cubicBezTo>
                  <a:pt x="0" y="3229"/>
                  <a:pt x="37" y="3267"/>
                  <a:pt x="83" y="3267"/>
                </a:cubicBezTo>
                <a:lnTo>
                  <a:pt x="2209" y="3267"/>
                </a:lnTo>
                <a:cubicBezTo>
                  <a:pt x="2255" y="3267"/>
                  <a:pt x="2292" y="3229"/>
                  <a:pt x="2292" y="3184"/>
                </a:cubicBezTo>
                <a:lnTo>
                  <a:pt x="2292" y="83"/>
                </a:lnTo>
                <a:cubicBezTo>
                  <a:pt x="2292" y="37"/>
                  <a:pt x="2255" y="0"/>
                  <a:pt x="2209" y="0"/>
                </a:cubicBez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9793288" y="3722690"/>
            <a:ext cx="1830387" cy="2611439"/>
          </a:xfrm>
          <a:custGeom>
            <a:avLst/>
            <a:gdLst>
              <a:gd name="T0" fmla="*/ 2209 w 2292"/>
              <a:gd name="T1" fmla="*/ 0 h 3266"/>
              <a:gd name="T2" fmla="*/ 83 w 2292"/>
              <a:gd name="T3" fmla="*/ 0 h 3266"/>
              <a:gd name="T4" fmla="*/ 0 w 2292"/>
              <a:gd name="T5" fmla="*/ 83 h 3266"/>
              <a:gd name="T6" fmla="*/ 0 w 2292"/>
              <a:gd name="T7" fmla="*/ 3183 h 3266"/>
              <a:gd name="T8" fmla="*/ 83 w 2292"/>
              <a:gd name="T9" fmla="*/ 3266 h 3266"/>
              <a:gd name="T10" fmla="*/ 2209 w 2292"/>
              <a:gd name="T11" fmla="*/ 3266 h 3266"/>
              <a:gd name="T12" fmla="*/ 2292 w 2292"/>
              <a:gd name="T13" fmla="*/ 3183 h 3266"/>
              <a:gd name="T14" fmla="*/ 2292 w 2292"/>
              <a:gd name="T15" fmla="*/ 83 h 3266"/>
              <a:gd name="T16" fmla="*/ 2209 w 2292"/>
              <a:gd name="T17" fmla="*/ 0 h 3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2" h="3266">
                <a:moveTo>
                  <a:pt x="2209" y="0"/>
                </a:moveTo>
                <a:lnTo>
                  <a:pt x="83" y="0"/>
                </a:lnTo>
                <a:cubicBezTo>
                  <a:pt x="37" y="0"/>
                  <a:pt x="0" y="37"/>
                  <a:pt x="0" y="83"/>
                </a:cubicBezTo>
                <a:lnTo>
                  <a:pt x="0" y="3183"/>
                </a:lnTo>
                <a:cubicBezTo>
                  <a:pt x="0" y="3229"/>
                  <a:pt x="37" y="3266"/>
                  <a:pt x="83" y="3266"/>
                </a:cubicBezTo>
                <a:lnTo>
                  <a:pt x="2209" y="3266"/>
                </a:lnTo>
                <a:cubicBezTo>
                  <a:pt x="2255" y="3266"/>
                  <a:pt x="2292" y="3229"/>
                  <a:pt x="2292" y="3183"/>
                </a:cubicBezTo>
                <a:lnTo>
                  <a:pt x="2292" y="83"/>
                </a:lnTo>
                <a:cubicBezTo>
                  <a:pt x="2292" y="37"/>
                  <a:pt x="2255" y="0"/>
                  <a:pt x="2209" y="0"/>
                </a:cubicBez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7856541" y="3722690"/>
            <a:ext cx="1831975" cy="2611439"/>
          </a:xfrm>
          <a:custGeom>
            <a:avLst/>
            <a:gdLst>
              <a:gd name="T0" fmla="*/ 2209 w 2293"/>
              <a:gd name="T1" fmla="*/ 0 h 3266"/>
              <a:gd name="T2" fmla="*/ 83 w 2293"/>
              <a:gd name="T3" fmla="*/ 0 h 3266"/>
              <a:gd name="T4" fmla="*/ 0 w 2293"/>
              <a:gd name="T5" fmla="*/ 83 h 3266"/>
              <a:gd name="T6" fmla="*/ 0 w 2293"/>
              <a:gd name="T7" fmla="*/ 3183 h 3266"/>
              <a:gd name="T8" fmla="*/ 83 w 2293"/>
              <a:gd name="T9" fmla="*/ 3266 h 3266"/>
              <a:gd name="T10" fmla="*/ 2209 w 2293"/>
              <a:gd name="T11" fmla="*/ 3266 h 3266"/>
              <a:gd name="T12" fmla="*/ 2293 w 2293"/>
              <a:gd name="T13" fmla="*/ 3183 h 3266"/>
              <a:gd name="T14" fmla="*/ 2293 w 2293"/>
              <a:gd name="T15" fmla="*/ 83 h 3266"/>
              <a:gd name="T16" fmla="*/ 2209 w 2293"/>
              <a:gd name="T17" fmla="*/ 0 h 3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3" h="3266">
                <a:moveTo>
                  <a:pt x="2209" y="0"/>
                </a:moveTo>
                <a:lnTo>
                  <a:pt x="83" y="0"/>
                </a:lnTo>
                <a:cubicBezTo>
                  <a:pt x="37" y="0"/>
                  <a:pt x="0" y="37"/>
                  <a:pt x="0" y="83"/>
                </a:cubicBezTo>
                <a:lnTo>
                  <a:pt x="0" y="3183"/>
                </a:lnTo>
                <a:cubicBezTo>
                  <a:pt x="0" y="3229"/>
                  <a:pt x="37" y="3266"/>
                  <a:pt x="83" y="3266"/>
                </a:cubicBezTo>
                <a:lnTo>
                  <a:pt x="2209" y="3266"/>
                </a:lnTo>
                <a:cubicBezTo>
                  <a:pt x="2255" y="3266"/>
                  <a:pt x="2293" y="3229"/>
                  <a:pt x="2293" y="3183"/>
                </a:cubicBezTo>
                <a:lnTo>
                  <a:pt x="2293" y="83"/>
                </a:lnTo>
                <a:cubicBezTo>
                  <a:pt x="2293" y="37"/>
                  <a:pt x="2255" y="0"/>
                  <a:pt x="2209" y="0"/>
                </a:cubicBez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876751"/>
      </p:ext>
    </p:extLst>
  </p:cSld>
  <p:clrMapOvr>
    <a:masterClrMapping/>
  </p:clrMapOvr>
  <p:transition spd="slow" advTm="8069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8855 3.7037E-6 L -2.10095E-6 3.7037E-6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4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00" tmFilter="0,0; .5, 1; 1, 1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3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4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5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6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8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4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7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9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10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9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0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1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2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3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4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5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6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138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6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3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9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77" grpId="0"/>
          <p:bldP spid="4" grpId="0" animBg="1"/>
          <p:bldP spid="7" grpId="0" animBg="1"/>
          <p:bldP spid="8" grpId="0" animBg="1"/>
          <p:bldP spid="10" grpId="0"/>
          <p:bldP spid="12" grpId="0" animBg="1"/>
          <p:bldP spid="13" grpId="0" animBg="1"/>
          <p:bldP spid="15" grpId="0"/>
          <p:bldP spid="17" grpId="0" animBg="1"/>
          <p:bldP spid="18" grpId="0" animBg="1"/>
          <p:bldP spid="20" grpId="0"/>
          <p:bldP spid="16" grpId="0" animBg="1"/>
          <p:bldP spid="22" grpId="0" animBg="1"/>
          <p:bldP spid="23" grpId="0" animBg="1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8855 3.7037E-6 L -2.10095E-6 3.7037E-6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4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00" tmFilter="0,0; .5, 1; 1, 1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3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3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4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5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6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8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6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4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7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9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10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3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9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0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1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2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3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4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5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6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138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77" grpId="0"/>
          <p:bldP spid="4" grpId="0" animBg="1"/>
          <p:bldP spid="7" grpId="0" animBg="1"/>
          <p:bldP spid="8" grpId="0" animBg="1"/>
          <p:bldP spid="10" grpId="0"/>
          <p:bldP spid="12" grpId="0" animBg="1"/>
          <p:bldP spid="13" grpId="0" animBg="1"/>
          <p:bldP spid="15" grpId="0"/>
          <p:bldP spid="17" grpId="0" animBg="1"/>
          <p:bldP spid="18" grpId="0" animBg="1"/>
          <p:bldP spid="20" grpId="0"/>
          <p:bldP spid="16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2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2" y="666519"/>
            <a:ext cx="257348" cy="60825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>
              <a:solidFill>
                <a:srgbClr val="C4261D"/>
              </a:solidFill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0" y="666519"/>
            <a:ext cx="12196763" cy="60825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>
              <a:solidFill>
                <a:srgbClr val="C4261D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4670" y="174413"/>
            <a:ext cx="1107971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>
                <a:solidFill>
                  <a:srgbClr val="C2C1C1">
                    <a:lumMod val="20000"/>
                    <a:lumOff val="80000"/>
                  </a:srgbClr>
                </a:solidFill>
                <a:latin typeface="微软雅黑"/>
                <a:ea typeface="微软雅黑"/>
              </a:rPr>
              <a:t>保障措施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solidFill>
                <a:srgbClr val="C4261D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00266" y="1320184"/>
            <a:ext cx="884237" cy="925512"/>
            <a:chOff x="2700263" y="1110021"/>
            <a:chExt cx="884237" cy="925512"/>
          </a:xfrm>
          <a:solidFill>
            <a:schemeClr val="tx2"/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700263" y="1110021"/>
              <a:ext cx="884237" cy="925512"/>
            </a:xfrm>
            <a:prstGeom prst="ellipse">
              <a:avLst/>
            </a:prstGeom>
            <a:grpFill/>
            <a:ln w="7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F8F8F8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07381" y="1195885"/>
              <a:ext cx="47000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8F8F8"/>
                  </a:solidFill>
                  <a:latin typeface="+mn-ea"/>
                  <a:ea typeface="+mn-ea"/>
                </a:rPr>
                <a:t>1</a:t>
              </a:r>
              <a:endParaRPr lang="zh-CN" altLang="en-US" sz="36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27427" y="2202837"/>
            <a:ext cx="1046162" cy="1019175"/>
            <a:chOff x="4127425" y="1992671"/>
            <a:chExt cx="1046162" cy="1019175"/>
          </a:xfrm>
          <a:solidFill>
            <a:schemeClr val="tx2"/>
          </a:solidFill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127425" y="1992671"/>
              <a:ext cx="1046162" cy="1019175"/>
            </a:xfrm>
            <a:custGeom>
              <a:avLst/>
              <a:gdLst>
                <a:gd name="T0" fmla="*/ 2522 w 2855"/>
                <a:gd name="T1" fmla="*/ 761 h 2785"/>
                <a:gd name="T2" fmla="*/ 2030 w 2855"/>
                <a:gd name="T3" fmla="*/ 2436 h 2785"/>
                <a:gd name="T4" fmla="*/ 332 w 2855"/>
                <a:gd name="T5" fmla="*/ 2025 h 2785"/>
                <a:gd name="T6" fmla="*/ 824 w 2855"/>
                <a:gd name="T7" fmla="*/ 349 h 2785"/>
                <a:gd name="T8" fmla="*/ 2522 w 2855"/>
                <a:gd name="T9" fmla="*/ 761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" h="2785">
                  <a:moveTo>
                    <a:pt x="2522" y="761"/>
                  </a:moveTo>
                  <a:cubicBezTo>
                    <a:pt x="2855" y="1337"/>
                    <a:pt x="2634" y="2087"/>
                    <a:pt x="2030" y="2436"/>
                  </a:cubicBezTo>
                  <a:cubicBezTo>
                    <a:pt x="1425" y="2785"/>
                    <a:pt x="665" y="2601"/>
                    <a:pt x="332" y="2025"/>
                  </a:cubicBezTo>
                  <a:cubicBezTo>
                    <a:pt x="0" y="1448"/>
                    <a:pt x="220" y="698"/>
                    <a:pt x="824" y="349"/>
                  </a:cubicBezTo>
                  <a:cubicBezTo>
                    <a:pt x="1429" y="0"/>
                    <a:pt x="2189" y="184"/>
                    <a:pt x="2522" y="761"/>
                  </a:cubicBezTo>
                  <a:close/>
                </a:path>
              </a:pathLst>
            </a:custGeom>
            <a:grpFill/>
            <a:ln w="7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63048" y="2169660"/>
              <a:ext cx="47000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8F8F8"/>
                  </a:solidFill>
                  <a:latin typeface="+mn-ea"/>
                  <a:ea typeface="+mn-ea"/>
                </a:rPr>
                <a:t>2</a:t>
              </a:r>
              <a:endParaRPr lang="zh-CN" altLang="en-US" sz="36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76627" y="3972897"/>
            <a:ext cx="1046162" cy="1020763"/>
            <a:chOff x="4076625" y="3762733"/>
            <a:chExt cx="1046162" cy="1020762"/>
          </a:xfrm>
          <a:solidFill>
            <a:schemeClr val="tx2"/>
          </a:solidFill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076625" y="3762733"/>
              <a:ext cx="1046162" cy="1020762"/>
            </a:xfrm>
            <a:custGeom>
              <a:avLst/>
              <a:gdLst>
                <a:gd name="T0" fmla="*/ 2522 w 2855"/>
                <a:gd name="T1" fmla="*/ 2025 h 2786"/>
                <a:gd name="T2" fmla="*/ 825 w 2855"/>
                <a:gd name="T3" fmla="*/ 2437 h 2786"/>
                <a:gd name="T4" fmla="*/ 333 w 2855"/>
                <a:gd name="T5" fmla="*/ 761 h 2786"/>
                <a:gd name="T6" fmla="*/ 2030 w 2855"/>
                <a:gd name="T7" fmla="*/ 349 h 2786"/>
                <a:gd name="T8" fmla="*/ 2522 w 2855"/>
                <a:gd name="T9" fmla="*/ 2025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" h="2786">
                  <a:moveTo>
                    <a:pt x="2522" y="2025"/>
                  </a:moveTo>
                  <a:cubicBezTo>
                    <a:pt x="2189" y="2601"/>
                    <a:pt x="1429" y="2786"/>
                    <a:pt x="825" y="2437"/>
                  </a:cubicBezTo>
                  <a:cubicBezTo>
                    <a:pt x="220" y="2088"/>
                    <a:pt x="0" y="1337"/>
                    <a:pt x="333" y="761"/>
                  </a:cubicBezTo>
                  <a:cubicBezTo>
                    <a:pt x="665" y="185"/>
                    <a:pt x="1425" y="0"/>
                    <a:pt x="2030" y="349"/>
                  </a:cubicBezTo>
                  <a:cubicBezTo>
                    <a:pt x="2634" y="698"/>
                    <a:pt x="2855" y="1449"/>
                    <a:pt x="2522" y="2025"/>
                  </a:cubicBezTo>
                  <a:close/>
                </a:path>
              </a:pathLst>
            </a:custGeom>
            <a:grpFill/>
            <a:ln w="7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03671" y="3986585"/>
              <a:ext cx="470000" cy="646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8F8F8"/>
                  </a:solidFill>
                  <a:latin typeface="+mn-ea"/>
                  <a:ea typeface="+mn-ea"/>
                </a:rPr>
                <a:t>3</a:t>
              </a:r>
              <a:endParaRPr lang="zh-CN" altLang="en-US" sz="36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98663" y="4861896"/>
            <a:ext cx="882650" cy="925512"/>
            <a:chOff x="2598663" y="4651733"/>
            <a:chExt cx="882650" cy="925512"/>
          </a:xfrm>
          <a:solidFill>
            <a:schemeClr val="tx2"/>
          </a:solidFill>
        </p:grpSpPr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598663" y="4651733"/>
              <a:ext cx="882650" cy="925512"/>
            </a:xfrm>
            <a:prstGeom prst="ellipse">
              <a:avLst/>
            </a:prstGeom>
            <a:grpFill/>
            <a:ln w="7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24254" y="4853484"/>
              <a:ext cx="47000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8F8F8"/>
                  </a:solidFill>
                  <a:latin typeface="+mn-ea"/>
                  <a:ea typeface="+mn-ea"/>
                </a:rPr>
                <a:t>4</a:t>
              </a:r>
              <a:endParaRPr lang="zh-CN" altLang="en-US" sz="36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9576" y="3885587"/>
            <a:ext cx="1046162" cy="1019175"/>
            <a:chOff x="1009576" y="3675421"/>
            <a:chExt cx="1046162" cy="1019175"/>
          </a:xfrm>
          <a:solidFill>
            <a:schemeClr val="tx2"/>
          </a:solidFill>
        </p:grpSpPr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009576" y="3675421"/>
              <a:ext cx="1046162" cy="1019175"/>
            </a:xfrm>
            <a:custGeom>
              <a:avLst/>
              <a:gdLst>
                <a:gd name="T0" fmla="*/ 333 w 2855"/>
                <a:gd name="T1" fmla="*/ 2025 h 2785"/>
                <a:gd name="T2" fmla="*/ 825 w 2855"/>
                <a:gd name="T3" fmla="*/ 349 h 2785"/>
                <a:gd name="T4" fmla="*/ 2523 w 2855"/>
                <a:gd name="T5" fmla="*/ 760 h 2785"/>
                <a:gd name="T6" fmla="*/ 2030 w 2855"/>
                <a:gd name="T7" fmla="*/ 2436 h 2785"/>
                <a:gd name="T8" fmla="*/ 333 w 2855"/>
                <a:gd name="T9" fmla="*/ 2025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" h="2785">
                  <a:moveTo>
                    <a:pt x="333" y="2025"/>
                  </a:moveTo>
                  <a:cubicBezTo>
                    <a:pt x="0" y="1448"/>
                    <a:pt x="221" y="698"/>
                    <a:pt x="825" y="349"/>
                  </a:cubicBezTo>
                  <a:cubicBezTo>
                    <a:pt x="1430" y="0"/>
                    <a:pt x="2190" y="184"/>
                    <a:pt x="2523" y="760"/>
                  </a:cubicBezTo>
                  <a:cubicBezTo>
                    <a:pt x="2855" y="1337"/>
                    <a:pt x="2635" y="2087"/>
                    <a:pt x="2030" y="2436"/>
                  </a:cubicBezTo>
                  <a:cubicBezTo>
                    <a:pt x="1426" y="2785"/>
                    <a:pt x="666" y="2601"/>
                    <a:pt x="333" y="2025"/>
                  </a:cubicBezTo>
                  <a:close/>
                </a:path>
              </a:pathLst>
            </a:custGeom>
            <a:grpFill/>
            <a:ln w="7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44836" y="3891582"/>
              <a:ext cx="47000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8F8F8"/>
                  </a:solidFill>
                  <a:latin typeface="+mn-ea"/>
                  <a:ea typeface="+mn-ea"/>
                </a:rPr>
                <a:t>5</a:t>
              </a:r>
              <a:endParaRPr lang="zh-CN" altLang="en-US" sz="36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60376" y="2113933"/>
            <a:ext cx="1046162" cy="1020763"/>
            <a:chOff x="1060376" y="1903771"/>
            <a:chExt cx="1046162" cy="1020762"/>
          </a:xfrm>
          <a:solidFill>
            <a:schemeClr val="tx2"/>
          </a:solidFill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060376" y="1903771"/>
              <a:ext cx="1046162" cy="1020762"/>
            </a:xfrm>
            <a:custGeom>
              <a:avLst/>
              <a:gdLst>
                <a:gd name="T0" fmla="*/ 333 w 2855"/>
                <a:gd name="T1" fmla="*/ 761 h 2786"/>
                <a:gd name="T2" fmla="*/ 2030 w 2855"/>
                <a:gd name="T3" fmla="*/ 349 h 2786"/>
                <a:gd name="T4" fmla="*/ 2522 w 2855"/>
                <a:gd name="T5" fmla="*/ 2025 h 2786"/>
                <a:gd name="T6" fmla="*/ 825 w 2855"/>
                <a:gd name="T7" fmla="*/ 2437 h 2786"/>
                <a:gd name="T8" fmla="*/ 333 w 2855"/>
                <a:gd name="T9" fmla="*/ 761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" h="2786">
                  <a:moveTo>
                    <a:pt x="333" y="761"/>
                  </a:moveTo>
                  <a:cubicBezTo>
                    <a:pt x="666" y="185"/>
                    <a:pt x="1426" y="0"/>
                    <a:pt x="2030" y="349"/>
                  </a:cubicBezTo>
                  <a:cubicBezTo>
                    <a:pt x="2635" y="698"/>
                    <a:pt x="2855" y="1449"/>
                    <a:pt x="2522" y="2025"/>
                  </a:cubicBezTo>
                  <a:cubicBezTo>
                    <a:pt x="2190" y="2601"/>
                    <a:pt x="1430" y="2786"/>
                    <a:pt x="825" y="2437"/>
                  </a:cubicBezTo>
                  <a:cubicBezTo>
                    <a:pt x="221" y="2088"/>
                    <a:pt x="0" y="1337"/>
                    <a:pt x="333" y="761"/>
                  </a:cubicBezTo>
                  <a:close/>
                </a:path>
              </a:pathLst>
            </a:custGeom>
            <a:grpFill/>
            <a:ln w="7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2337" y="2074658"/>
              <a:ext cx="470000" cy="646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8F8F8"/>
                  </a:solidFill>
                  <a:latin typeface="+mn-ea"/>
                  <a:ea typeface="+mn-ea"/>
                </a:rPr>
                <a:t>6</a:t>
              </a:r>
              <a:endParaRPr lang="zh-CN" altLang="en-US" sz="3600" b="1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28923" y="1867718"/>
            <a:ext cx="2016223" cy="1196894"/>
            <a:chOff x="6328921" y="1657550"/>
            <a:chExt cx="2016224" cy="1196895"/>
          </a:xfrm>
        </p:grpSpPr>
        <p:sp>
          <p:nvSpPr>
            <p:cNvPr id="26" name="TextBox 25"/>
            <p:cNvSpPr txBox="1"/>
            <p:nvPr/>
          </p:nvSpPr>
          <p:spPr>
            <a:xfrm>
              <a:off x="6328921" y="1657550"/>
              <a:ext cx="110799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2"/>
                  </a:solidFill>
                  <a:latin typeface="+mj-ea"/>
                  <a:ea typeface="+mj-ea"/>
                </a:rPr>
                <a:t>统一思想</a:t>
              </a:r>
              <a:endParaRPr lang="zh-CN" altLang="en-US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8921" y="2023447"/>
              <a:ext cx="201622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2"/>
                  </a:solidFill>
                  <a:latin typeface="+mn-ea"/>
                  <a:ea typeface="+mn-ea"/>
                </a:rPr>
                <a:t>统一大区全员工作目的，提高业务能力、增加服务推广机会</a:t>
              </a:r>
              <a:endParaRPr lang="zh-CN" altLang="en-US" sz="1600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09630" y="1867718"/>
            <a:ext cx="2016223" cy="950672"/>
            <a:chOff x="9309627" y="1657550"/>
            <a:chExt cx="2016224" cy="950673"/>
          </a:xfrm>
        </p:grpSpPr>
        <p:sp>
          <p:nvSpPr>
            <p:cNvPr id="31" name="TextBox 30"/>
            <p:cNvSpPr txBox="1"/>
            <p:nvPr/>
          </p:nvSpPr>
          <p:spPr>
            <a:xfrm>
              <a:off x="9309627" y="1657550"/>
              <a:ext cx="110799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2"/>
                  </a:solidFill>
                  <a:latin typeface="+mj-ea"/>
                  <a:ea typeface="+mj-ea"/>
                </a:rPr>
                <a:t>分解计划</a:t>
              </a:r>
              <a:endParaRPr lang="zh-CN" altLang="en-US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9627" y="2023447"/>
              <a:ext cx="20162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2"/>
                  </a:solidFill>
                  <a:latin typeface="+mn-ea"/>
                  <a:ea typeface="+mn-ea"/>
                </a:rPr>
                <a:t>制定全员参与计划，各司其职</a:t>
              </a:r>
              <a:endParaRPr lang="zh-CN" altLang="en-US" sz="1600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28923" y="3340256"/>
            <a:ext cx="2025919" cy="950672"/>
            <a:chOff x="6328921" y="3130090"/>
            <a:chExt cx="2025920" cy="950673"/>
          </a:xfrm>
        </p:grpSpPr>
        <p:sp>
          <p:nvSpPr>
            <p:cNvPr id="34" name="TextBox 33"/>
            <p:cNvSpPr txBox="1"/>
            <p:nvPr/>
          </p:nvSpPr>
          <p:spPr>
            <a:xfrm>
              <a:off x="6328921" y="3130090"/>
              <a:ext cx="110799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2"/>
                  </a:solidFill>
                  <a:latin typeface="+mj-ea"/>
                  <a:ea typeface="+mj-ea"/>
                </a:rPr>
                <a:t>人员调度</a:t>
              </a:r>
              <a:endParaRPr lang="zh-CN" altLang="en-US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8617" y="3495987"/>
              <a:ext cx="20162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2"/>
                  </a:solidFill>
                  <a:latin typeface="+mn-ea"/>
                  <a:ea typeface="+mn-ea"/>
                </a:rPr>
                <a:t>现场</a:t>
              </a:r>
              <a:r>
                <a:rPr lang="zh-CN" altLang="en-US" sz="1600" dirty="0" smtClean="0">
                  <a:solidFill>
                    <a:schemeClr val="tx2"/>
                  </a:solidFill>
                  <a:latin typeface="+mn-ea"/>
                  <a:ea typeface="+mn-ea"/>
                </a:rPr>
                <a:t>检查、售前支持、用户培训、平台端</a:t>
              </a:r>
              <a:endParaRPr lang="zh-CN" altLang="en-US" sz="1600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309630" y="3340256"/>
            <a:ext cx="2016223" cy="950672"/>
            <a:chOff x="9309627" y="3130090"/>
            <a:chExt cx="2016224" cy="950673"/>
          </a:xfrm>
        </p:grpSpPr>
        <p:sp>
          <p:nvSpPr>
            <p:cNvPr id="37" name="TextBox 36"/>
            <p:cNvSpPr txBox="1"/>
            <p:nvPr/>
          </p:nvSpPr>
          <p:spPr>
            <a:xfrm>
              <a:off x="9309627" y="3130090"/>
              <a:ext cx="110799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2"/>
                  </a:solidFill>
                  <a:latin typeface="+mj-ea"/>
                  <a:ea typeface="+mj-ea"/>
                </a:rPr>
                <a:t>资金保障</a:t>
              </a:r>
              <a:endParaRPr lang="zh-CN" altLang="en-US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09627" y="3495987"/>
              <a:ext cx="20162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2"/>
                  </a:solidFill>
                  <a:latin typeface="+mn-ea"/>
                  <a:ea typeface="+mn-ea"/>
                </a:rPr>
                <a:t>以节约成本为优先，大区内积极配合</a:t>
              </a:r>
              <a:endParaRPr lang="zh-CN" altLang="en-US" sz="1600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28923" y="4729669"/>
            <a:ext cx="2016223" cy="704451"/>
            <a:chOff x="6328921" y="4519503"/>
            <a:chExt cx="2016224" cy="704452"/>
          </a:xfrm>
        </p:grpSpPr>
        <p:sp>
          <p:nvSpPr>
            <p:cNvPr id="40" name="TextBox 39"/>
            <p:cNvSpPr txBox="1"/>
            <p:nvPr/>
          </p:nvSpPr>
          <p:spPr>
            <a:xfrm>
              <a:off x="6328921" y="4519503"/>
              <a:ext cx="110799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2"/>
                  </a:solidFill>
                  <a:latin typeface="+mj-ea"/>
                  <a:ea typeface="+mj-ea"/>
                </a:rPr>
                <a:t>培训先行</a:t>
              </a:r>
              <a:endParaRPr lang="zh-CN" altLang="en-US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28921" y="4885400"/>
              <a:ext cx="201622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2"/>
                  </a:solidFill>
                  <a:latin typeface="+mn-ea"/>
                  <a:ea typeface="+mn-ea"/>
                </a:rPr>
                <a:t>加强大区内部培训</a:t>
              </a:r>
              <a:endParaRPr lang="zh-CN" altLang="en-US" sz="1600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309630" y="4729672"/>
            <a:ext cx="2016223" cy="1196894"/>
            <a:chOff x="9309627" y="4519503"/>
            <a:chExt cx="2016224" cy="1196895"/>
          </a:xfrm>
        </p:grpSpPr>
        <p:sp>
          <p:nvSpPr>
            <p:cNvPr id="43" name="TextBox 42"/>
            <p:cNvSpPr txBox="1"/>
            <p:nvPr/>
          </p:nvSpPr>
          <p:spPr>
            <a:xfrm>
              <a:off x="9309627" y="4519503"/>
              <a:ext cx="110799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2"/>
                  </a:solidFill>
                  <a:latin typeface="+mj-ea"/>
                  <a:ea typeface="+mj-ea"/>
                </a:rPr>
                <a:t>督导措施</a:t>
              </a:r>
              <a:endParaRPr lang="zh-CN" altLang="en-US" b="1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09627" y="4885400"/>
              <a:ext cx="201622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2"/>
                  </a:solidFill>
                  <a:latin typeface="+mn-ea"/>
                  <a:ea typeface="+mn-ea"/>
                </a:rPr>
                <a:t>大区经理、业务主管督导，人人都是业务专家</a:t>
              </a:r>
              <a:endParaRPr lang="zh-CN" altLang="en-US" sz="1600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1560439" y="2023447"/>
            <a:ext cx="3060701" cy="3060700"/>
          </a:xfrm>
          <a:prstGeom prst="ellipse">
            <a:avLst/>
          </a:prstGeom>
          <a:solidFill>
            <a:schemeClr val="tx1"/>
          </a:solidFill>
          <a:ln w="7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2598664" y="3116146"/>
            <a:ext cx="732049" cy="748893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sz="2100" dirty="0">
                <a:solidFill>
                  <a:srgbClr val="F8F8F8"/>
                </a:solidFill>
                <a:latin typeface="+mn-ea"/>
                <a:ea typeface="+mn-ea"/>
              </a:rPr>
              <a:t>保障</a:t>
            </a:r>
            <a:endParaRPr lang="en-US" altLang="zh-CN" sz="2100" dirty="0">
              <a:solidFill>
                <a:srgbClr val="F8F8F8"/>
              </a:solidFill>
              <a:latin typeface="+mn-ea"/>
              <a:ea typeface="+mn-ea"/>
            </a:endParaRPr>
          </a:p>
          <a:p>
            <a:r>
              <a:rPr lang="zh-CN" altLang="en-US" sz="2100" dirty="0">
                <a:solidFill>
                  <a:srgbClr val="F8F8F8"/>
                </a:solidFill>
                <a:latin typeface="+mn-ea"/>
                <a:ea typeface="+mn-ea"/>
              </a:rPr>
              <a:t>措施</a:t>
            </a:r>
          </a:p>
        </p:txBody>
      </p:sp>
    </p:spTree>
    <p:extLst>
      <p:ext uri="{BB962C8B-B14F-4D97-AF65-F5344CB8AC3E}">
        <p14:creationId xmlns:p14="http://schemas.microsoft.com/office/powerpoint/2010/main" val="2427877604"/>
      </p:ext>
    </p:extLst>
  </p:cSld>
  <p:clrMapOvr>
    <a:masterClrMapping/>
  </p:clrMapOvr>
  <p:transition spd="slow" advTm="681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2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2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2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7" grpId="0"/>
      <p:bldP spid="27" grpId="0" animBg="1"/>
      <p:bldP spid="45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367" y="0"/>
            <a:ext cx="6816047" cy="686127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345855" y="1645765"/>
            <a:ext cx="4911771" cy="968873"/>
          </a:xfrm>
          <a:effectLst/>
        </p:spPr>
        <p:txBody>
          <a:bodyPr/>
          <a:lstStyle/>
          <a:p>
            <a:pPr algn="dist"/>
            <a:r>
              <a:rPr lang="zh-CN" altLang="en-US" sz="8900" b="1" dirty="0">
                <a:solidFill>
                  <a:srgbClr val="F8F8F8"/>
                </a:solidFill>
                <a:latin typeface="+mj-ea"/>
              </a:rPr>
              <a:t>谢谢大家</a:t>
            </a:r>
            <a:r>
              <a:rPr lang="en-US" altLang="zh-CN" sz="8900" b="1" dirty="0">
                <a:solidFill>
                  <a:srgbClr val="F8F8F8"/>
                </a:solidFill>
                <a:latin typeface="+mj-ea"/>
              </a:rPr>
              <a:t>!</a:t>
            </a:r>
            <a:endParaRPr lang="zh-CN" altLang="en-US" sz="8900" b="1" dirty="0">
              <a:solidFill>
                <a:srgbClr val="F8F8F8"/>
              </a:solidFill>
              <a:latin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886" y="2865055"/>
            <a:ext cx="3851755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8F8F8"/>
                </a:solidFill>
                <a:latin typeface="微软雅黑"/>
                <a:ea typeface="微软雅黑"/>
              </a:rPr>
              <a:t>汇报人</a:t>
            </a:r>
            <a:r>
              <a:rPr lang="zh-CN" altLang="en-US" sz="2000" dirty="0" smtClean="0">
                <a:solidFill>
                  <a:srgbClr val="F8F8F8"/>
                </a:solidFill>
                <a:latin typeface="微软雅黑"/>
                <a:ea typeface="微软雅黑"/>
              </a:rPr>
              <a:t>：京津冀鲁大区</a:t>
            </a:r>
            <a:r>
              <a:rPr lang="en-US" altLang="zh-CN" sz="2000" dirty="0" smtClean="0">
                <a:solidFill>
                  <a:srgbClr val="F8F8F8"/>
                </a:solidFill>
                <a:latin typeface="微软雅黑"/>
                <a:ea typeface="微软雅黑"/>
              </a:rPr>
              <a:t>·</a:t>
            </a:r>
            <a:r>
              <a:rPr lang="zh-CN" altLang="en-US" sz="2000" dirty="0" smtClean="0">
                <a:solidFill>
                  <a:srgbClr val="F8F8F8"/>
                </a:solidFill>
                <a:latin typeface="微软雅黑"/>
                <a:ea typeface="微软雅黑"/>
              </a:rPr>
              <a:t>李红燕</a:t>
            </a:r>
            <a:endParaRPr lang="zh-CN" altLang="en-US" sz="2000" dirty="0">
              <a:solidFill>
                <a:srgbClr val="F8F8F8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796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23">
        <p:blinds dir="vert"/>
      </p:transition>
    </mc:Choice>
    <mc:Fallback xmlns="">
      <p:transition spd="slow" advTm="292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227 1.26735E-6 L -0.64221 1.26735E-6 " pathEditMode="relative" rAng="0" ptsTypes="AA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21 1.26735E-6 L -0.05504 1.2673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2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4229101" y="658838"/>
            <a:ext cx="809626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rgbClr val="2E2C2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214690" y="1962933"/>
            <a:ext cx="4833680" cy="648259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510936" y="2042504"/>
            <a:ext cx="2428846" cy="477042"/>
          </a:xfrm>
          <a:prstGeom prst="rect">
            <a:avLst/>
          </a:prstGeom>
          <a:solidFill>
            <a:schemeClr val="tx1"/>
          </a:solidFill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sz="2500" dirty="0" smtClean="0">
                <a:solidFill>
                  <a:srgbClr val="F8F8F8"/>
                </a:solidFill>
                <a:latin typeface="+mn-ea"/>
                <a:ea typeface="+mn-ea"/>
              </a:rPr>
              <a:t>上半年工作汇报</a:t>
            </a:r>
            <a:endParaRPr lang="zh-CN" altLang="en-US" sz="25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85" name="Oval 12"/>
          <p:cNvSpPr>
            <a:spLocks noChangeArrowheads="1"/>
          </p:cNvSpPr>
          <p:nvPr/>
        </p:nvSpPr>
        <p:spPr bwMode="auto">
          <a:xfrm>
            <a:off x="4576407" y="1928029"/>
            <a:ext cx="704773" cy="716409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93791" y="1985680"/>
            <a:ext cx="470000" cy="646331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+mn-ea"/>
                <a:ea typeface="+mn-ea"/>
              </a:rPr>
              <a:t>1</a:t>
            </a:r>
            <a:endParaRPr lang="zh-CN" altLang="en-US" sz="36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5296505" y="3124777"/>
            <a:ext cx="4833680" cy="648259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114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592752" y="3204348"/>
            <a:ext cx="3185487" cy="492443"/>
          </a:xfrm>
          <a:prstGeom prst="rect">
            <a:avLst/>
          </a:prstGeom>
          <a:solidFill>
            <a:schemeClr val="tx1"/>
          </a:solidFill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sz="2500" dirty="0">
                <a:solidFill>
                  <a:srgbClr val="F8F8F8"/>
                </a:solidFill>
                <a:latin typeface="+mn-ea"/>
                <a:ea typeface="+mn-ea"/>
              </a:rPr>
              <a:t>不足之处及原因分析</a:t>
            </a:r>
          </a:p>
        </p:txBody>
      </p:sp>
      <p:sp>
        <p:nvSpPr>
          <p:cNvPr id="118" name="Oval 12"/>
          <p:cNvSpPr>
            <a:spLocks noChangeArrowheads="1"/>
          </p:cNvSpPr>
          <p:nvPr/>
        </p:nvSpPr>
        <p:spPr bwMode="auto">
          <a:xfrm>
            <a:off x="4658224" y="3089873"/>
            <a:ext cx="704773" cy="716409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TextBox 118"/>
          <p:cNvSpPr txBox="1"/>
          <p:nvPr/>
        </p:nvSpPr>
        <p:spPr>
          <a:xfrm>
            <a:off x="4775607" y="3147524"/>
            <a:ext cx="470000" cy="646331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sz="3600" b="1" dirty="0" smtClean="0">
                <a:solidFill>
                  <a:srgbClr val="F8F8F8"/>
                </a:solidFill>
                <a:latin typeface="+mn-ea"/>
                <a:ea typeface="+mn-ea"/>
              </a:rPr>
              <a:t>2</a:t>
            </a:r>
            <a:endParaRPr lang="zh-CN" altLang="en-US" sz="36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703599" y="4147977"/>
            <a:ext cx="470000" cy="646331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+mn-ea"/>
                <a:ea typeface="+mn-ea"/>
              </a:rPr>
              <a:t>4</a:t>
            </a:r>
            <a:endParaRPr lang="zh-CN" altLang="en-US" sz="36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5244312" y="4413077"/>
            <a:ext cx="4833680" cy="648259"/>
            <a:chOff x="5526988" y="887716"/>
            <a:chExt cx="4833680" cy="648258"/>
          </a:xfrm>
          <a:solidFill>
            <a:schemeClr val="tx1"/>
          </a:solidFill>
        </p:grpSpPr>
        <p:sp>
          <p:nvSpPr>
            <p:cNvPr id="128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540558" y="4492646"/>
            <a:ext cx="2518638" cy="492443"/>
          </a:xfrm>
          <a:prstGeom prst="rect">
            <a:avLst/>
          </a:prstGeom>
          <a:solidFill>
            <a:schemeClr val="tx1"/>
          </a:solidFill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sz="2500" dirty="0">
                <a:solidFill>
                  <a:srgbClr val="F8F8F8"/>
                </a:solidFill>
                <a:latin typeface="+mn-ea"/>
                <a:ea typeface="+mn-ea"/>
              </a:rPr>
              <a:t>下一步工作计划</a:t>
            </a:r>
          </a:p>
        </p:txBody>
      </p:sp>
      <p:sp>
        <p:nvSpPr>
          <p:cNvPr id="132" name="Oval 12"/>
          <p:cNvSpPr>
            <a:spLocks noChangeArrowheads="1"/>
          </p:cNvSpPr>
          <p:nvPr/>
        </p:nvSpPr>
        <p:spPr bwMode="auto">
          <a:xfrm>
            <a:off x="4606029" y="4378173"/>
            <a:ext cx="704773" cy="716409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TextBox 132"/>
          <p:cNvSpPr txBox="1"/>
          <p:nvPr/>
        </p:nvSpPr>
        <p:spPr>
          <a:xfrm>
            <a:off x="4723413" y="4435822"/>
            <a:ext cx="470000" cy="646331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sz="3600" b="1" dirty="0" smtClean="0">
                <a:solidFill>
                  <a:srgbClr val="F8F8F8"/>
                </a:solidFill>
                <a:latin typeface="+mn-ea"/>
                <a:ea typeface="+mn-ea"/>
              </a:rPr>
              <a:t>3</a:t>
            </a:r>
            <a:endParaRPr lang="zh-CN" altLang="en-US" sz="36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 flipH="1">
            <a:off x="8955" y="2165427"/>
            <a:ext cx="1636805" cy="2527151"/>
          </a:xfrm>
          <a:custGeom>
            <a:avLst/>
            <a:gdLst/>
            <a:ahLst/>
            <a:cxnLst/>
            <a:rect l="l" t="t" r="r" b="b"/>
            <a:pathLst>
              <a:path w="1636805" h="2527151">
                <a:moveTo>
                  <a:pt x="1636805" y="0"/>
                </a:moveTo>
                <a:lnTo>
                  <a:pt x="157161" y="0"/>
                </a:lnTo>
                <a:cubicBezTo>
                  <a:pt x="479113" y="297673"/>
                  <a:pt x="680524" y="725002"/>
                  <a:pt x="680524" y="1199898"/>
                </a:cubicBezTo>
                <a:cubicBezTo>
                  <a:pt x="680524" y="1746911"/>
                  <a:pt x="411976" y="2231780"/>
                  <a:pt x="0" y="2527151"/>
                </a:cubicBezTo>
                <a:lnTo>
                  <a:pt x="1636805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 flipH="1">
            <a:off x="11162272" y="2165427"/>
            <a:ext cx="1034493" cy="25271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371106" y="1840527"/>
            <a:ext cx="3048727" cy="3057872"/>
            <a:chOff x="1371105" y="1840526"/>
            <a:chExt cx="3048726" cy="3057872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71105" y="1840526"/>
              <a:ext cx="3048726" cy="305787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1505539" y="1975363"/>
              <a:ext cx="2779858" cy="2788198"/>
            </a:xfrm>
            <a:prstGeom prst="ellipse">
              <a:avLst/>
            </a:prstGeom>
            <a:noFill/>
            <a:ln>
              <a:solidFill>
                <a:srgbClr val="F8F8F8"/>
              </a:solidFill>
              <a:prstDash val="dash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349746" y="2111863"/>
            <a:ext cx="1089920" cy="1493876"/>
          </a:xfrm>
          <a:custGeom>
            <a:avLst/>
            <a:gdLst>
              <a:gd name="T0" fmla="*/ 250 w 1905"/>
              <a:gd name="T1" fmla="*/ 421 h 2600"/>
              <a:gd name="T2" fmla="*/ 211 w 1905"/>
              <a:gd name="T3" fmla="*/ 2600 h 2600"/>
              <a:gd name="T4" fmla="*/ 1905 w 1905"/>
              <a:gd name="T5" fmla="*/ 638 h 2600"/>
              <a:gd name="T6" fmla="*/ 1760 w 1905"/>
              <a:gd name="T7" fmla="*/ 684 h 2600"/>
              <a:gd name="T8" fmla="*/ 217 w 1905"/>
              <a:gd name="T9" fmla="*/ 2448 h 2600"/>
              <a:gd name="T10" fmla="*/ 824 w 1905"/>
              <a:gd name="T11" fmla="*/ 276 h 2600"/>
              <a:gd name="T12" fmla="*/ 1081 w 1905"/>
              <a:gd name="T13" fmla="*/ 276 h 2600"/>
              <a:gd name="T14" fmla="*/ 949 w 1905"/>
              <a:gd name="T15" fmla="*/ 414 h 2600"/>
              <a:gd name="T16" fmla="*/ 666 w 1905"/>
              <a:gd name="T17" fmla="*/ 283 h 2600"/>
              <a:gd name="T18" fmla="*/ 349 w 1905"/>
              <a:gd name="T19" fmla="*/ 658 h 2600"/>
              <a:gd name="T20" fmla="*/ 1556 w 1905"/>
              <a:gd name="T21" fmla="*/ 658 h 2600"/>
              <a:gd name="T22" fmla="*/ 1239 w 1905"/>
              <a:gd name="T23" fmla="*/ 283 h 2600"/>
              <a:gd name="T24" fmla="*/ 666 w 1905"/>
              <a:gd name="T25" fmla="*/ 283 h 2600"/>
              <a:gd name="T26" fmla="*/ 672 w 1905"/>
              <a:gd name="T27" fmla="*/ 1974 h 2600"/>
              <a:gd name="T28" fmla="*/ 461 w 1905"/>
              <a:gd name="T29" fmla="*/ 2033 h 2600"/>
              <a:gd name="T30" fmla="*/ 415 w 1905"/>
              <a:gd name="T31" fmla="*/ 2080 h 2600"/>
              <a:gd name="T32" fmla="*/ 672 w 1905"/>
              <a:gd name="T33" fmla="*/ 2099 h 2600"/>
              <a:gd name="T34" fmla="*/ 402 w 1905"/>
              <a:gd name="T35" fmla="*/ 2231 h 2600"/>
              <a:gd name="T36" fmla="*/ 738 w 1905"/>
              <a:gd name="T37" fmla="*/ 2066 h 2600"/>
              <a:gd name="T38" fmla="*/ 738 w 1905"/>
              <a:gd name="T39" fmla="*/ 1961 h 2600"/>
              <a:gd name="T40" fmla="*/ 336 w 1905"/>
              <a:gd name="T41" fmla="*/ 1981 h 2600"/>
              <a:gd name="T42" fmla="*/ 653 w 1905"/>
              <a:gd name="T43" fmla="*/ 2317 h 2600"/>
              <a:gd name="T44" fmla="*/ 653 w 1905"/>
              <a:gd name="T45" fmla="*/ 1020 h 2600"/>
              <a:gd name="T46" fmla="*/ 461 w 1905"/>
              <a:gd name="T47" fmla="*/ 1079 h 2600"/>
              <a:gd name="T48" fmla="*/ 527 w 1905"/>
              <a:gd name="T49" fmla="*/ 1250 h 2600"/>
              <a:gd name="T50" fmla="*/ 402 w 1905"/>
              <a:gd name="T51" fmla="*/ 1296 h 2600"/>
              <a:gd name="T52" fmla="*/ 653 w 1905"/>
              <a:gd name="T53" fmla="*/ 954 h 2600"/>
              <a:gd name="T54" fmla="*/ 336 w 1905"/>
              <a:gd name="T55" fmla="*/ 1290 h 2600"/>
              <a:gd name="T56" fmla="*/ 736 w 1905"/>
              <a:gd name="T57" fmla="*/ 1096 h 2600"/>
              <a:gd name="T58" fmla="*/ 732 w 1905"/>
              <a:gd name="T59" fmla="*/ 1007 h 2600"/>
              <a:gd name="T60" fmla="*/ 672 w 1905"/>
              <a:gd name="T61" fmla="*/ 1533 h 2600"/>
              <a:gd name="T62" fmla="*/ 415 w 1905"/>
              <a:gd name="T63" fmla="*/ 1599 h 2600"/>
              <a:gd name="T64" fmla="*/ 672 w 1905"/>
              <a:gd name="T65" fmla="*/ 1770 h 2600"/>
              <a:gd name="T66" fmla="*/ 737 w 1905"/>
              <a:gd name="T67" fmla="*/ 1484 h 2600"/>
              <a:gd name="T68" fmla="*/ 336 w 1905"/>
              <a:gd name="T69" fmla="*/ 1500 h 2600"/>
              <a:gd name="T70" fmla="*/ 672 w 1905"/>
              <a:gd name="T71" fmla="*/ 1836 h 2600"/>
              <a:gd name="T72" fmla="*/ 881 w 1905"/>
              <a:gd name="T73" fmla="*/ 1417 h 2600"/>
              <a:gd name="T74" fmla="*/ 995 w 1905"/>
              <a:gd name="T75" fmla="*/ 2205 h 2600"/>
              <a:gd name="T76" fmla="*/ 1530 w 1905"/>
              <a:gd name="T77" fmla="*/ 2040 h 2600"/>
              <a:gd name="T78" fmla="*/ 976 w 1905"/>
              <a:gd name="T79" fmla="*/ 2185 h 2600"/>
              <a:gd name="T80" fmla="*/ 1530 w 1905"/>
              <a:gd name="T81" fmla="*/ 1546 h 2600"/>
              <a:gd name="T82" fmla="*/ 976 w 1905"/>
              <a:gd name="T83" fmla="*/ 1250 h 2600"/>
              <a:gd name="T84" fmla="*/ 976 w 1905"/>
              <a:gd name="T85" fmla="*/ 1072 h 2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05" h="2600">
                <a:moveTo>
                  <a:pt x="145" y="684"/>
                </a:moveTo>
                <a:cubicBezTo>
                  <a:pt x="145" y="611"/>
                  <a:pt x="179" y="574"/>
                  <a:pt x="250" y="572"/>
                </a:cubicBezTo>
                <a:lnTo>
                  <a:pt x="250" y="421"/>
                </a:lnTo>
                <a:cubicBezTo>
                  <a:pt x="118" y="424"/>
                  <a:pt x="0" y="509"/>
                  <a:pt x="0" y="638"/>
                </a:cubicBezTo>
                <a:lnTo>
                  <a:pt x="0" y="2389"/>
                </a:lnTo>
                <a:cubicBezTo>
                  <a:pt x="0" y="2496"/>
                  <a:pt x="104" y="2600"/>
                  <a:pt x="211" y="2600"/>
                </a:cubicBezTo>
                <a:lnTo>
                  <a:pt x="1694" y="2600"/>
                </a:lnTo>
                <a:cubicBezTo>
                  <a:pt x="1801" y="2600"/>
                  <a:pt x="1905" y="2496"/>
                  <a:pt x="1905" y="2389"/>
                </a:cubicBezTo>
                <a:lnTo>
                  <a:pt x="1905" y="638"/>
                </a:lnTo>
                <a:cubicBezTo>
                  <a:pt x="1905" y="509"/>
                  <a:pt x="1787" y="424"/>
                  <a:pt x="1655" y="421"/>
                </a:cubicBezTo>
                <a:lnTo>
                  <a:pt x="1655" y="572"/>
                </a:lnTo>
                <a:cubicBezTo>
                  <a:pt x="1727" y="574"/>
                  <a:pt x="1760" y="611"/>
                  <a:pt x="1760" y="684"/>
                </a:cubicBezTo>
                <a:lnTo>
                  <a:pt x="1760" y="2343"/>
                </a:lnTo>
                <a:cubicBezTo>
                  <a:pt x="1760" y="2395"/>
                  <a:pt x="1738" y="2448"/>
                  <a:pt x="1688" y="2448"/>
                </a:cubicBezTo>
                <a:lnTo>
                  <a:pt x="217" y="2448"/>
                </a:lnTo>
                <a:cubicBezTo>
                  <a:pt x="161" y="2448"/>
                  <a:pt x="145" y="2388"/>
                  <a:pt x="145" y="2330"/>
                </a:cubicBezTo>
                <a:lnTo>
                  <a:pt x="145" y="684"/>
                </a:lnTo>
                <a:close/>
                <a:moveTo>
                  <a:pt x="824" y="276"/>
                </a:moveTo>
                <a:cubicBezTo>
                  <a:pt x="824" y="216"/>
                  <a:pt x="882" y="158"/>
                  <a:pt x="943" y="158"/>
                </a:cubicBezTo>
                <a:lnTo>
                  <a:pt x="962" y="158"/>
                </a:lnTo>
                <a:cubicBezTo>
                  <a:pt x="1023" y="158"/>
                  <a:pt x="1081" y="216"/>
                  <a:pt x="1081" y="276"/>
                </a:cubicBezTo>
                <a:lnTo>
                  <a:pt x="1081" y="289"/>
                </a:lnTo>
                <a:cubicBezTo>
                  <a:pt x="1081" y="356"/>
                  <a:pt x="1023" y="414"/>
                  <a:pt x="956" y="414"/>
                </a:cubicBezTo>
                <a:lnTo>
                  <a:pt x="949" y="414"/>
                </a:lnTo>
                <a:cubicBezTo>
                  <a:pt x="882" y="414"/>
                  <a:pt x="824" y="356"/>
                  <a:pt x="824" y="289"/>
                </a:cubicBezTo>
                <a:lnTo>
                  <a:pt x="824" y="276"/>
                </a:lnTo>
                <a:close/>
                <a:moveTo>
                  <a:pt x="666" y="283"/>
                </a:moveTo>
                <a:lnTo>
                  <a:pt x="455" y="283"/>
                </a:lnTo>
                <a:cubicBezTo>
                  <a:pt x="383" y="283"/>
                  <a:pt x="349" y="316"/>
                  <a:pt x="349" y="388"/>
                </a:cubicBezTo>
                <a:lnTo>
                  <a:pt x="349" y="658"/>
                </a:lnTo>
                <a:cubicBezTo>
                  <a:pt x="349" y="703"/>
                  <a:pt x="378" y="750"/>
                  <a:pt x="422" y="750"/>
                </a:cubicBezTo>
                <a:lnTo>
                  <a:pt x="1483" y="750"/>
                </a:lnTo>
                <a:cubicBezTo>
                  <a:pt x="1527" y="750"/>
                  <a:pt x="1556" y="703"/>
                  <a:pt x="1556" y="658"/>
                </a:cubicBezTo>
                <a:lnTo>
                  <a:pt x="1556" y="388"/>
                </a:lnTo>
                <a:cubicBezTo>
                  <a:pt x="1556" y="316"/>
                  <a:pt x="1523" y="283"/>
                  <a:pt x="1450" y="283"/>
                </a:cubicBezTo>
                <a:lnTo>
                  <a:pt x="1239" y="283"/>
                </a:lnTo>
                <a:cubicBezTo>
                  <a:pt x="1239" y="137"/>
                  <a:pt x="1116" y="0"/>
                  <a:pt x="976" y="0"/>
                </a:cubicBezTo>
                <a:lnTo>
                  <a:pt x="930" y="0"/>
                </a:lnTo>
                <a:cubicBezTo>
                  <a:pt x="790" y="0"/>
                  <a:pt x="666" y="137"/>
                  <a:pt x="666" y="283"/>
                </a:cubicBezTo>
                <a:close/>
                <a:moveTo>
                  <a:pt x="402" y="1994"/>
                </a:moveTo>
                <a:cubicBezTo>
                  <a:pt x="402" y="1979"/>
                  <a:pt x="407" y="1974"/>
                  <a:pt x="422" y="1974"/>
                </a:cubicBezTo>
                <a:lnTo>
                  <a:pt x="672" y="1974"/>
                </a:lnTo>
                <a:lnTo>
                  <a:pt x="672" y="1994"/>
                </a:lnTo>
                <a:cubicBezTo>
                  <a:pt x="672" y="2015"/>
                  <a:pt x="568" y="2075"/>
                  <a:pt x="547" y="2086"/>
                </a:cubicBezTo>
                <a:cubicBezTo>
                  <a:pt x="530" y="2071"/>
                  <a:pt x="490" y="2033"/>
                  <a:pt x="461" y="2033"/>
                </a:cubicBezTo>
                <a:lnTo>
                  <a:pt x="455" y="2033"/>
                </a:lnTo>
                <a:cubicBezTo>
                  <a:pt x="439" y="2033"/>
                  <a:pt x="415" y="2057"/>
                  <a:pt x="415" y="2073"/>
                </a:cubicBezTo>
                <a:lnTo>
                  <a:pt x="415" y="2080"/>
                </a:lnTo>
                <a:cubicBezTo>
                  <a:pt x="415" y="2097"/>
                  <a:pt x="508" y="2198"/>
                  <a:pt x="527" y="2198"/>
                </a:cubicBezTo>
                <a:lnTo>
                  <a:pt x="534" y="2198"/>
                </a:lnTo>
                <a:cubicBezTo>
                  <a:pt x="548" y="2198"/>
                  <a:pt x="651" y="2113"/>
                  <a:pt x="672" y="2099"/>
                </a:cubicBezTo>
                <a:cubicBezTo>
                  <a:pt x="672" y="2135"/>
                  <a:pt x="687" y="2251"/>
                  <a:pt x="653" y="2251"/>
                </a:cubicBezTo>
                <a:lnTo>
                  <a:pt x="422" y="2251"/>
                </a:lnTo>
                <a:cubicBezTo>
                  <a:pt x="407" y="2251"/>
                  <a:pt x="402" y="2246"/>
                  <a:pt x="402" y="2231"/>
                </a:cubicBezTo>
                <a:lnTo>
                  <a:pt x="402" y="1994"/>
                </a:lnTo>
                <a:close/>
                <a:moveTo>
                  <a:pt x="653" y="2317"/>
                </a:moveTo>
                <a:cubicBezTo>
                  <a:pt x="777" y="2317"/>
                  <a:pt x="731" y="2181"/>
                  <a:pt x="738" y="2066"/>
                </a:cubicBezTo>
                <a:cubicBezTo>
                  <a:pt x="742" y="2008"/>
                  <a:pt x="889" y="1956"/>
                  <a:pt x="903" y="1902"/>
                </a:cubicBezTo>
                <a:lnTo>
                  <a:pt x="883" y="1902"/>
                </a:lnTo>
                <a:cubicBezTo>
                  <a:pt x="839" y="1902"/>
                  <a:pt x="771" y="1944"/>
                  <a:pt x="738" y="1961"/>
                </a:cubicBezTo>
                <a:cubicBezTo>
                  <a:pt x="722" y="1936"/>
                  <a:pt x="707" y="1908"/>
                  <a:pt x="666" y="1908"/>
                </a:cubicBezTo>
                <a:lnTo>
                  <a:pt x="409" y="1908"/>
                </a:lnTo>
                <a:cubicBezTo>
                  <a:pt x="370" y="1908"/>
                  <a:pt x="336" y="1942"/>
                  <a:pt x="336" y="1981"/>
                </a:cubicBezTo>
                <a:lnTo>
                  <a:pt x="336" y="2244"/>
                </a:lnTo>
                <a:cubicBezTo>
                  <a:pt x="336" y="2289"/>
                  <a:pt x="376" y="2317"/>
                  <a:pt x="422" y="2317"/>
                </a:cubicBezTo>
                <a:lnTo>
                  <a:pt x="653" y="2317"/>
                </a:lnTo>
                <a:close/>
                <a:moveTo>
                  <a:pt x="402" y="1040"/>
                </a:moveTo>
                <a:cubicBezTo>
                  <a:pt x="402" y="1024"/>
                  <a:pt x="407" y="1020"/>
                  <a:pt x="422" y="1020"/>
                </a:cubicBezTo>
                <a:lnTo>
                  <a:pt x="653" y="1020"/>
                </a:lnTo>
                <a:cubicBezTo>
                  <a:pt x="668" y="1020"/>
                  <a:pt x="672" y="1024"/>
                  <a:pt x="672" y="1040"/>
                </a:cubicBezTo>
                <a:cubicBezTo>
                  <a:pt x="672" y="1056"/>
                  <a:pt x="560" y="1132"/>
                  <a:pt x="547" y="1132"/>
                </a:cubicBezTo>
                <a:cubicBezTo>
                  <a:pt x="534" y="1132"/>
                  <a:pt x="500" y="1079"/>
                  <a:pt x="461" y="1079"/>
                </a:cubicBezTo>
                <a:cubicBezTo>
                  <a:pt x="443" y="1079"/>
                  <a:pt x="415" y="1100"/>
                  <a:pt x="415" y="1119"/>
                </a:cubicBezTo>
                <a:lnTo>
                  <a:pt x="415" y="1125"/>
                </a:lnTo>
                <a:cubicBezTo>
                  <a:pt x="415" y="1151"/>
                  <a:pt x="506" y="1239"/>
                  <a:pt x="527" y="1250"/>
                </a:cubicBezTo>
                <a:lnTo>
                  <a:pt x="672" y="1145"/>
                </a:lnTo>
                <a:lnTo>
                  <a:pt x="672" y="1296"/>
                </a:lnTo>
                <a:lnTo>
                  <a:pt x="402" y="1296"/>
                </a:lnTo>
                <a:lnTo>
                  <a:pt x="402" y="1040"/>
                </a:lnTo>
                <a:close/>
                <a:moveTo>
                  <a:pt x="732" y="1007"/>
                </a:moveTo>
                <a:cubicBezTo>
                  <a:pt x="724" y="972"/>
                  <a:pt x="694" y="954"/>
                  <a:pt x="653" y="954"/>
                </a:cubicBezTo>
                <a:lnTo>
                  <a:pt x="422" y="954"/>
                </a:lnTo>
                <a:cubicBezTo>
                  <a:pt x="376" y="954"/>
                  <a:pt x="336" y="982"/>
                  <a:pt x="336" y="1026"/>
                </a:cubicBezTo>
                <a:lnTo>
                  <a:pt x="336" y="1290"/>
                </a:lnTo>
                <a:cubicBezTo>
                  <a:pt x="336" y="1328"/>
                  <a:pt x="370" y="1362"/>
                  <a:pt x="409" y="1362"/>
                </a:cubicBezTo>
                <a:lnTo>
                  <a:pt x="666" y="1362"/>
                </a:lnTo>
                <a:cubicBezTo>
                  <a:pt x="769" y="1362"/>
                  <a:pt x="738" y="1199"/>
                  <a:pt x="736" y="1096"/>
                </a:cubicBezTo>
                <a:lnTo>
                  <a:pt x="903" y="954"/>
                </a:lnTo>
                <a:cubicBezTo>
                  <a:pt x="903" y="954"/>
                  <a:pt x="891" y="947"/>
                  <a:pt x="890" y="947"/>
                </a:cubicBezTo>
                <a:cubicBezTo>
                  <a:pt x="825" y="947"/>
                  <a:pt x="772" y="1003"/>
                  <a:pt x="732" y="1007"/>
                </a:cubicBezTo>
                <a:close/>
                <a:moveTo>
                  <a:pt x="402" y="1500"/>
                </a:moveTo>
                <a:lnTo>
                  <a:pt x="672" y="1500"/>
                </a:lnTo>
                <a:lnTo>
                  <a:pt x="672" y="1533"/>
                </a:lnTo>
                <a:lnTo>
                  <a:pt x="547" y="1612"/>
                </a:lnTo>
                <a:lnTo>
                  <a:pt x="464" y="1550"/>
                </a:lnTo>
                <a:cubicBezTo>
                  <a:pt x="441" y="1563"/>
                  <a:pt x="415" y="1569"/>
                  <a:pt x="415" y="1599"/>
                </a:cubicBezTo>
                <a:cubicBezTo>
                  <a:pt x="415" y="1619"/>
                  <a:pt x="509" y="1724"/>
                  <a:pt x="527" y="1724"/>
                </a:cubicBezTo>
                <a:cubicBezTo>
                  <a:pt x="558" y="1724"/>
                  <a:pt x="638" y="1634"/>
                  <a:pt x="672" y="1625"/>
                </a:cubicBezTo>
                <a:lnTo>
                  <a:pt x="672" y="1770"/>
                </a:lnTo>
                <a:lnTo>
                  <a:pt x="402" y="1770"/>
                </a:lnTo>
                <a:lnTo>
                  <a:pt x="402" y="1500"/>
                </a:lnTo>
                <a:close/>
                <a:moveTo>
                  <a:pt x="737" y="1484"/>
                </a:moveTo>
                <a:cubicBezTo>
                  <a:pt x="725" y="1462"/>
                  <a:pt x="710" y="1434"/>
                  <a:pt x="672" y="1434"/>
                </a:cubicBezTo>
                <a:lnTo>
                  <a:pt x="402" y="1434"/>
                </a:lnTo>
                <a:cubicBezTo>
                  <a:pt x="369" y="1434"/>
                  <a:pt x="336" y="1467"/>
                  <a:pt x="336" y="1500"/>
                </a:cubicBezTo>
                <a:lnTo>
                  <a:pt x="336" y="1770"/>
                </a:lnTo>
                <a:cubicBezTo>
                  <a:pt x="336" y="1803"/>
                  <a:pt x="369" y="1836"/>
                  <a:pt x="402" y="1836"/>
                </a:cubicBezTo>
                <a:lnTo>
                  <a:pt x="672" y="1836"/>
                </a:lnTo>
                <a:cubicBezTo>
                  <a:pt x="768" y="1836"/>
                  <a:pt x="738" y="1667"/>
                  <a:pt x="736" y="1570"/>
                </a:cubicBezTo>
                <a:lnTo>
                  <a:pt x="903" y="1429"/>
                </a:lnTo>
                <a:lnTo>
                  <a:pt x="881" y="1417"/>
                </a:lnTo>
                <a:lnTo>
                  <a:pt x="737" y="1484"/>
                </a:lnTo>
                <a:close/>
                <a:moveTo>
                  <a:pt x="976" y="2185"/>
                </a:moveTo>
                <a:cubicBezTo>
                  <a:pt x="976" y="2200"/>
                  <a:pt x="980" y="2205"/>
                  <a:pt x="995" y="2205"/>
                </a:cubicBezTo>
                <a:lnTo>
                  <a:pt x="1510" y="2205"/>
                </a:lnTo>
                <a:cubicBezTo>
                  <a:pt x="1525" y="2205"/>
                  <a:pt x="1530" y="2200"/>
                  <a:pt x="1530" y="2185"/>
                </a:cubicBezTo>
                <a:lnTo>
                  <a:pt x="1530" y="2040"/>
                </a:lnTo>
                <a:cubicBezTo>
                  <a:pt x="1530" y="2025"/>
                  <a:pt x="1525" y="2020"/>
                  <a:pt x="1510" y="2020"/>
                </a:cubicBezTo>
                <a:lnTo>
                  <a:pt x="976" y="2020"/>
                </a:lnTo>
                <a:lnTo>
                  <a:pt x="976" y="2185"/>
                </a:lnTo>
                <a:close/>
                <a:moveTo>
                  <a:pt x="976" y="1724"/>
                </a:moveTo>
                <a:lnTo>
                  <a:pt x="1530" y="1724"/>
                </a:lnTo>
                <a:lnTo>
                  <a:pt x="1530" y="1546"/>
                </a:lnTo>
                <a:lnTo>
                  <a:pt x="976" y="1546"/>
                </a:lnTo>
                <a:lnTo>
                  <a:pt x="976" y="1724"/>
                </a:lnTo>
                <a:close/>
                <a:moveTo>
                  <a:pt x="976" y="1250"/>
                </a:moveTo>
                <a:lnTo>
                  <a:pt x="1378" y="1250"/>
                </a:lnTo>
                <a:lnTo>
                  <a:pt x="1378" y="1072"/>
                </a:lnTo>
                <a:lnTo>
                  <a:pt x="976" y="1072"/>
                </a:lnTo>
                <a:lnTo>
                  <a:pt x="976" y="125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2374412" y="4035919"/>
            <a:ext cx="1042114" cy="5232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F8F8F8"/>
                </a:solidFill>
                <a:latin typeface="+mn-ea"/>
                <a:ea typeface="+mn-ea"/>
              </a:rPr>
              <a:t>目录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04763" y="3701224"/>
            <a:ext cx="1181389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dirty="0" smtClean="0">
                <a:solidFill>
                  <a:srgbClr val="F8F8F8"/>
                </a:solidFill>
                <a:latin typeface="+mn-ea"/>
                <a:ea typeface="+mn-ea"/>
              </a:rPr>
              <a:t>Contents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60" name="Freeform 6"/>
          <p:cNvSpPr>
            <a:spLocks/>
          </p:cNvSpPr>
          <p:nvPr/>
        </p:nvSpPr>
        <p:spPr bwMode="auto">
          <a:xfrm flipH="1">
            <a:off x="0" y="2165427"/>
            <a:ext cx="256778" cy="25271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53" name="组合 52"/>
          <p:cNvGrpSpPr/>
          <p:nvPr/>
        </p:nvGrpSpPr>
        <p:grpSpPr>
          <a:xfrm>
            <a:off x="153367" y="113605"/>
            <a:ext cx="1018470" cy="976994"/>
            <a:chOff x="1346200" y="1839912"/>
            <a:chExt cx="3109913" cy="3135314"/>
          </a:xfrm>
        </p:grpSpPr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3132138" y="1865313"/>
              <a:ext cx="844550" cy="587375"/>
            </a:xfrm>
            <a:custGeom>
              <a:avLst/>
              <a:gdLst>
                <a:gd name="T0" fmla="*/ 1092 w 1092"/>
                <a:gd name="T1" fmla="*/ 531 h 763"/>
                <a:gd name="T2" fmla="*/ 22 w 1092"/>
                <a:gd name="T3" fmla="*/ 0 h 763"/>
                <a:gd name="T4" fmla="*/ 0 w 1092"/>
                <a:gd name="T5" fmla="*/ 349 h 763"/>
                <a:gd name="T6" fmla="*/ 829 w 1092"/>
                <a:gd name="T7" fmla="*/ 763 h 763"/>
                <a:gd name="T8" fmla="*/ 1092 w 1092"/>
                <a:gd name="T9" fmla="*/ 53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2" h="763">
                  <a:moveTo>
                    <a:pt x="1092" y="531"/>
                  </a:moveTo>
                  <a:cubicBezTo>
                    <a:pt x="805" y="257"/>
                    <a:pt x="436" y="66"/>
                    <a:pt x="22" y="0"/>
                  </a:cubicBezTo>
                  <a:lnTo>
                    <a:pt x="0" y="349"/>
                  </a:lnTo>
                  <a:cubicBezTo>
                    <a:pt x="318" y="407"/>
                    <a:pt x="603" y="554"/>
                    <a:pt x="829" y="763"/>
                  </a:cubicBezTo>
                  <a:lnTo>
                    <a:pt x="1092" y="531"/>
                  </a:lnTo>
                  <a:close/>
                </a:path>
              </a:pathLst>
            </a:custGeom>
            <a:solidFill>
              <a:srgbClr val="00A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1346200" y="3341688"/>
              <a:ext cx="2555875" cy="1633538"/>
            </a:xfrm>
            <a:custGeom>
              <a:avLst/>
              <a:gdLst>
                <a:gd name="T0" fmla="*/ 3076 w 3307"/>
                <a:gd name="T1" fmla="*/ 1351 h 2117"/>
                <a:gd name="T2" fmla="*/ 2139 w 3307"/>
                <a:gd name="T3" fmla="*/ 1731 h 2117"/>
                <a:gd name="T4" fmla="*/ 1914 w 3307"/>
                <a:gd name="T5" fmla="*/ 1731 h 2117"/>
                <a:gd name="T6" fmla="*/ 349 w 3307"/>
                <a:gd name="T7" fmla="*/ 22 h 2117"/>
                <a:gd name="T8" fmla="*/ 1 w 3307"/>
                <a:gd name="T9" fmla="*/ 0 h 2117"/>
                <a:gd name="T10" fmla="*/ 0 w 3307"/>
                <a:gd name="T11" fmla="*/ 93 h 2117"/>
                <a:gd name="T12" fmla="*/ 2 w 3307"/>
                <a:gd name="T13" fmla="*/ 150 h 2117"/>
                <a:gd name="T14" fmla="*/ 3 w 3307"/>
                <a:gd name="T15" fmla="*/ 182 h 2117"/>
                <a:gd name="T16" fmla="*/ 8 w 3307"/>
                <a:gd name="T17" fmla="*/ 254 h 2117"/>
                <a:gd name="T18" fmla="*/ 9 w 3307"/>
                <a:gd name="T19" fmla="*/ 267 h 2117"/>
                <a:gd name="T20" fmla="*/ 1891 w 3307"/>
                <a:gd name="T21" fmla="*/ 2087 h 2117"/>
                <a:gd name="T22" fmla="*/ 3158 w 3307"/>
                <a:gd name="T23" fmla="*/ 1729 h 2117"/>
                <a:gd name="T24" fmla="*/ 3158 w 3307"/>
                <a:gd name="T25" fmla="*/ 1726 h 2117"/>
                <a:gd name="T26" fmla="*/ 3307 w 3307"/>
                <a:gd name="T27" fmla="*/ 1613 h 2117"/>
                <a:gd name="T28" fmla="*/ 3076 w 3307"/>
                <a:gd name="T29" fmla="*/ 1351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7" h="2117">
                  <a:moveTo>
                    <a:pt x="3076" y="1351"/>
                  </a:moveTo>
                  <a:cubicBezTo>
                    <a:pt x="2816" y="1567"/>
                    <a:pt x="2491" y="1704"/>
                    <a:pt x="2139" y="1731"/>
                  </a:cubicBezTo>
                  <a:cubicBezTo>
                    <a:pt x="2065" y="1735"/>
                    <a:pt x="1990" y="1736"/>
                    <a:pt x="1914" y="1731"/>
                  </a:cubicBezTo>
                  <a:cubicBezTo>
                    <a:pt x="1015" y="1675"/>
                    <a:pt x="345" y="911"/>
                    <a:pt x="349" y="22"/>
                  </a:cubicBezTo>
                  <a:lnTo>
                    <a:pt x="1" y="0"/>
                  </a:lnTo>
                  <a:cubicBezTo>
                    <a:pt x="0" y="32"/>
                    <a:pt x="0" y="62"/>
                    <a:pt x="0" y="93"/>
                  </a:cubicBezTo>
                  <a:cubicBezTo>
                    <a:pt x="0" y="112"/>
                    <a:pt x="1" y="131"/>
                    <a:pt x="2" y="150"/>
                  </a:cubicBezTo>
                  <a:cubicBezTo>
                    <a:pt x="2" y="161"/>
                    <a:pt x="2" y="172"/>
                    <a:pt x="3" y="182"/>
                  </a:cubicBezTo>
                  <a:cubicBezTo>
                    <a:pt x="4" y="207"/>
                    <a:pt x="6" y="230"/>
                    <a:pt x="8" y="254"/>
                  </a:cubicBezTo>
                  <a:cubicBezTo>
                    <a:pt x="8" y="258"/>
                    <a:pt x="9" y="262"/>
                    <a:pt x="9" y="267"/>
                  </a:cubicBezTo>
                  <a:cubicBezTo>
                    <a:pt x="101" y="1248"/>
                    <a:pt x="896" y="2024"/>
                    <a:pt x="1891" y="2087"/>
                  </a:cubicBezTo>
                  <a:cubicBezTo>
                    <a:pt x="2359" y="2117"/>
                    <a:pt x="2799" y="1974"/>
                    <a:pt x="3158" y="1729"/>
                  </a:cubicBezTo>
                  <a:lnTo>
                    <a:pt x="3158" y="1726"/>
                  </a:lnTo>
                  <a:cubicBezTo>
                    <a:pt x="3209" y="1691"/>
                    <a:pt x="3259" y="1653"/>
                    <a:pt x="3307" y="1613"/>
                  </a:cubicBezTo>
                  <a:lnTo>
                    <a:pt x="3076" y="1351"/>
                  </a:lnTo>
                  <a:close/>
                </a:path>
              </a:pathLst>
            </a:custGeom>
            <a:solidFill>
              <a:srgbClr val="555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2022475" y="1839912"/>
              <a:ext cx="903288" cy="481013"/>
            </a:xfrm>
            <a:custGeom>
              <a:avLst/>
              <a:gdLst>
                <a:gd name="T0" fmla="*/ 1147 w 1169"/>
                <a:gd name="T1" fmla="*/ 356 h 624"/>
                <a:gd name="T2" fmla="*/ 1169 w 1169"/>
                <a:gd name="T3" fmla="*/ 7 h 624"/>
                <a:gd name="T4" fmla="*/ 0 w 1169"/>
                <a:gd name="T5" fmla="*/ 360 h 624"/>
                <a:gd name="T6" fmla="*/ 232 w 1169"/>
                <a:gd name="T7" fmla="*/ 624 h 624"/>
                <a:gd name="T8" fmla="*/ 1147 w 1169"/>
                <a:gd name="T9" fmla="*/ 35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9" h="624">
                  <a:moveTo>
                    <a:pt x="1147" y="356"/>
                  </a:moveTo>
                  <a:lnTo>
                    <a:pt x="1169" y="7"/>
                  </a:lnTo>
                  <a:cubicBezTo>
                    <a:pt x="738" y="0"/>
                    <a:pt x="333" y="131"/>
                    <a:pt x="0" y="360"/>
                  </a:cubicBezTo>
                  <a:lnTo>
                    <a:pt x="232" y="624"/>
                  </a:lnTo>
                  <a:cubicBezTo>
                    <a:pt x="497" y="452"/>
                    <a:pt x="812" y="354"/>
                    <a:pt x="1147" y="356"/>
                  </a:cubicBez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3884613" y="3521075"/>
              <a:ext cx="566738" cy="909638"/>
            </a:xfrm>
            <a:custGeom>
              <a:avLst/>
              <a:gdLst>
                <a:gd name="T0" fmla="*/ 0 w 734"/>
                <a:gd name="T1" fmla="*/ 914 h 1178"/>
                <a:gd name="T2" fmla="*/ 232 w 734"/>
                <a:gd name="T3" fmla="*/ 1178 h 1178"/>
                <a:gd name="T4" fmla="*/ 734 w 734"/>
                <a:gd name="T5" fmla="*/ 22 h 1178"/>
                <a:gd name="T6" fmla="*/ 386 w 734"/>
                <a:gd name="T7" fmla="*/ 0 h 1178"/>
                <a:gd name="T8" fmla="*/ 0 w 734"/>
                <a:gd name="T9" fmla="*/ 914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178">
                  <a:moveTo>
                    <a:pt x="0" y="914"/>
                  </a:moveTo>
                  <a:lnTo>
                    <a:pt x="232" y="1178"/>
                  </a:lnTo>
                  <a:cubicBezTo>
                    <a:pt x="510" y="867"/>
                    <a:pt x="693" y="467"/>
                    <a:pt x="734" y="22"/>
                  </a:cubicBezTo>
                  <a:lnTo>
                    <a:pt x="386" y="0"/>
                  </a:lnTo>
                  <a:cubicBezTo>
                    <a:pt x="352" y="349"/>
                    <a:pt x="212" y="664"/>
                    <a:pt x="0" y="914"/>
                  </a:cubicBezTo>
                  <a:close/>
                </a:path>
              </a:pathLst>
            </a:custGeom>
            <a:solidFill>
              <a:srgbClr val="008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1371600" y="2257425"/>
              <a:ext cx="654050" cy="879475"/>
            </a:xfrm>
            <a:custGeom>
              <a:avLst/>
              <a:gdLst>
                <a:gd name="T0" fmla="*/ 846 w 846"/>
                <a:gd name="T1" fmla="*/ 262 h 1140"/>
                <a:gd name="T2" fmla="*/ 615 w 846"/>
                <a:gd name="T3" fmla="*/ 0 h 1140"/>
                <a:gd name="T4" fmla="*/ 0 w 846"/>
                <a:gd name="T5" fmla="*/ 1117 h 1140"/>
                <a:gd name="T6" fmla="*/ 351 w 846"/>
                <a:gd name="T7" fmla="*/ 1140 h 1140"/>
                <a:gd name="T8" fmla="*/ 846 w 846"/>
                <a:gd name="T9" fmla="*/ 26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6" h="1140">
                  <a:moveTo>
                    <a:pt x="846" y="262"/>
                  </a:moveTo>
                  <a:lnTo>
                    <a:pt x="615" y="0"/>
                  </a:lnTo>
                  <a:cubicBezTo>
                    <a:pt x="302" y="289"/>
                    <a:pt x="80" y="676"/>
                    <a:pt x="0" y="1117"/>
                  </a:cubicBezTo>
                  <a:lnTo>
                    <a:pt x="351" y="1140"/>
                  </a:lnTo>
                  <a:cubicBezTo>
                    <a:pt x="422" y="795"/>
                    <a:pt x="600" y="491"/>
                    <a:pt x="846" y="262"/>
                  </a:cubicBezTo>
                  <a:close/>
                </a:path>
              </a:pathLst>
            </a:custGeom>
            <a:solidFill>
              <a:srgbClr val="E24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924300" y="2439988"/>
              <a:ext cx="531813" cy="874713"/>
            </a:xfrm>
            <a:custGeom>
              <a:avLst/>
              <a:gdLst>
                <a:gd name="T0" fmla="*/ 337 w 687"/>
                <a:gd name="T1" fmla="*/ 1111 h 1133"/>
                <a:gd name="T2" fmla="*/ 687 w 687"/>
                <a:gd name="T3" fmla="*/ 1133 h 1133"/>
                <a:gd name="T4" fmla="*/ 262 w 687"/>
                <a:gd name="T5" fmla="*/ 0 h 1133"/>
                <a:gd name="T6" fmla="*/ 0 w 687"/>
                <a:gd name="T7" fmla="*/ 231 h 1133"/>
                <a:gd name="T8" fmla="*/ 337 w 687"/>
                <a:gd name="T9" fmla="*/ 1111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1133">
                  <a:moveTo>
                    <a:pt x="337" y="1111"/>
                  </a:moveTo>
                  <a:lnTo>
                    <a:pt x="687" y="1133"/>
                  </a:lnTo>
                  <a:cubicBezTo>
                    <a:pt x="665" y="710"/>
                    <a:pt x="511" y="317"/>
                    <a:pt x="262" y="0"/>
                  </a:cubicBezTo>
                  <a:lnTo>
                    <a:pt x="0" y="231"/>
                  </a:lnTo>
                  <a:cubicBezTo>
                    <a:pt x="190" y="481"/>
                    <a:pt x="311" y="784"/>
                    <a:pt x="337" y="1111"/>
                  </a:cubicBezTo>
                  <a:close/>
                </a:path>
              </a:pathLst>
            </a:custGeom>
            <a:solidFill>
              <a:srgbClr val="51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321690" y="254094"/>
            <a:ext cx="692497" cy="638137"/>
          </a:xfrm>
          <a:custGeom>
            <a:avLst/>
            <a:gdLst>
              <a:gd name="T0" fmla="*/ 296 w 2736"/>
              <a:gd name="T1" fmla="*/ 1034 h 2655"/>
              <a:gd name="T2" fmla="*/ 408 w 2736"/>
              <a:gd name="T3" fmla="*/ 885 h 2655"/>
              <a:gd name="T4" fmla="*/ 653 w 2736"/>
              <a:gd name="T5" fmla="*/ 672 h 2655"/>
              <a:gd name="T6" fmla="*/ 529 w 2736"/>
              <a:gd name="T7" fmla="*/ 1064 h 2655"/>
              <a:gd name="T8" fmla="*/ 410 w 2736"/>
              <a:gd name="T9" fmla="*/ 1501 h 2655"/>
              <a:gd name="T10" fmla="*/ 334 w 2736"/>
              <a:gd name="T11" fmla="*/ 1721 h 2655"/>
              <a:gd name="T12" fmla="*/ 583 w 2736"/>
              <a:gd name="T13" fmla="*/ 1601 h 2655"/>
              <a:gd name="T14" fmla="*/ 731 w 2736"/>
              <a:gd name="T15" fmla="*/ 1208 h 2655"/>
              <a:gd name="T16" fmla="*/ 953 w 2736"/>
              <a:gd name="T17" fmla="*/ 1310 h 2655"/>
              <a:gd name="T18" fmla="*/ 1059 w 2736"/>
              <a:gd name="T19" fmla="*/ 1532 h 2655"/>
              <a:gd name="T20" fmla="*/ 1151 w 2736"/>
              <a:gd name="T21" fmla="*/ 1455 h 2655"/>
              <a:gd name="T22" fmla="*/ 1103 w 2736"/>
              <a:gd name="T23" fmla="*/ 1165 h 2655"/>
              <a:gd name="T24" fmla="*/ 890 w 2736"/>
              <a:gd name="T25" fmla="*/ 1058 h 2655"/>
              <a:gd name="T26" fmla="*/ 1161 w 2736"/>
              <a:gd name="T27" fmla="*/ 967 h 2655"/>
              <a:gd name="T28" fmla="*/ 1586 w 2736"/>
              <a:gd name="T29" fmla="*/ 831 h 2655"/>
              <a:gd name="T30" fmla="*/ 1205 w 2736"/>
              <a:gd name="T31" fmla="*/ 817 h 2655"/>
              <a:gd name="T32" fmla="*/ 922 w 2736"/>
              <a:gd name="T33" fmla="*/ 558 h 2655"/>
              <a:gd name="T34" fmla="*/ 774 w 2736"/>
              <a:gd name="T35" fmla="*/ 512 h 2655"/>
              <a:gd name="T36" fmla="*/ 367 w 2736"/>
              <a:gd name="T37" fmla="*/ 603 h 2655"/>
              <a:gd name="T38" fmla="*/ 1417 w 2736"/>
              <a:gd name="T39" fmla="*/ 2639 h 2655"/>
              <a:gd name="T40" fmla="*/ 1707 w 2736"/>
              <a:gd name="T41" fmla="*/ 1595 h 2655"/>
              <a:gd name="T42" fmla="*/ 1417 w 2736"/>
              <a:gd name="T43" fmla="*/ 1692 h 2655"/>
              <a:gd name="T44" fmla="*/ 2092 w 2736"/>
              <a:gd name="T45" fmla="*/ 1381 h 2655"/>
              <a:gd name="T46" fmla="*/ 2384 w 2736"/>
              <a:gd name="T47" fmla="*/ 2093 h 2655"/>
              <a:gd name="T48" fmla="*/ 2092 w 2736"/>
              <a:gd name="T49" fmla="*/ 1381 h 2655"/>
              <a:gd name="T50" fmla="*/ 1756 w 2736"/>
              <a:gd name="T51" fmla="*/ 1595 h 2655"/>
              <a:gd name="T52" fmla="*/ 2046 w 2736"/>
              <a:gd name="T53" fmla="*/ 2393 h 2655"/>
              <a:gd name="T54" fmla="*/ 1847 w 2736"/>
              <a:gd name="T55" fmla="*/ 1595 h 2655"/>
              <a:gd name="T56" fmla="*/ 2459 w 2736"/>
              <a:gd name="T57" fmla="*/ 858 h 2655"/>
              <a:gd name="T58" fmla="*/ 1572 w 2736"/>
              <a:gd name="T59" fmla="*/ 1445 h 2655"/>
              <a:gd name="T60" fmla="*/ 1132 w 2736"/>
              <a:gd name="T61" fmla="*/ 1692 h 2655"/>
              <a:gd name="T62" fmla="*/ 653 w 2736"/>
              <a:gd name="T63" fmla="*/ 1629 h 2655"/>
              <a:gd name="T64" fmla="*/ 265 w 2736"/>
              <a:gd name="T65" fmla="*/ 1830 h 2655"/>
              <a:gd name="T66" fmla="*/ 36 w 2736"/>
              <a:gd name="T67" fmla="*/ 2037 h 2655"/>
              <a:gd name="T68" fmla="*/ 933 w 2736"/>
              <a:gd name="T69" fmla="*/ 1732 h 2655"/>
              <a:gd name="T70" fmla="*/ 1528 w 2736"/>
              <a:gd name="T71" fmla="*/ 1527 h 2655"/>
              <a:gd name="T72" fmla="*/ 2515 w 2736"/>
              <a:gd name="T73" fmla="*/ 918 h 2655"/>
              <a:gd name="T74" fmla="*/ 2659 w 2736"/>
              <a:gd name="T75" fmla="*/ 728 h 2655"/>
              <a:gd name="T76" fmla="*/ 1079 w 2736"/>
              <a:gd name="T77" fmla="*/ 2649 h 2655"/>
              <a:gd name="T78" fmla="*/ 1234 w 2736"/>
              <a:gd name="T79" fmla="*/ 2654 h 2655"/>
              <a:gd name="T80" fmla="*/ 1364 w 2736"/>
              <a:gd name="T81" fmla="*/ 1721 h 2655"/>
              <a:gd name="T82" fmla="*/ 1079 w 2736"/>
              <a:gd name="T83" fmla="*/ 1832 h 2655"/>
              <a:gd name="T84" fmla="*/ 740 w 2736"/>
              <a:gd name="T85" fmla="*/ 2571 h 2655"/>
              <a:gd name="T86" fmla="*/ 1030 w 2736"/>
              <a:gd name="T87" fmla="*/ 1832 h 2655"/>
              <a:gd name="T88" fmla="*/ 740 w 2736"/>
              <a:gd name="T89" fmla="*/ 1764 h 2655"/>
              <a:gd name="T90" fmla="*/ 2436 w 2736"/>
              <a:gd name="T91" fmla="*/ 1095 h 2655"/>
              <a:gd name="T92" fmla="*/ 2550 w 2736"/>
              <a:gd name="T93" fmla="*/ 1843 h 2655"/>
              <a:gd name="T94" fmla="*/ 2727 w 2736"/>
              <a:gd name="T95" fmla="*/ 1131 h 2655"/>
              <a:gd name="T96" fmla="*/ 2696 w 2736"/>
              <a:gd name="T97" fmla="*/ 858 h 2655"/>
              <a:gd name="T98" fmla="*/ 721 w 2736"/>
              <a:gd name="T99" fmla="*/ 246 h 2655"/>
              <a:gd name="T100" fmla="*/ 953 w 2736"/>
              <a:gd name="T101" fmla="*/ 507 h 2655"/>
              <a:gd name="T102" fmla="*/ 1229 w 2736"/>
              <a:gd name="T103" fmla="*/ 261 h 2655"/>
              <a:gd name="T104" fmla="*/ 1006 w 2736"/>
              <a:gd name="T105" fmla="*/ 0 h 2655"/>
              <a:gd name="T106" fmla="*/ 721 w 2736"/>
              <a:gd name="T107" fmla="*/ 246 h 2655"/>
              <a:gd name="T108" fmla="*/ 692 w 2736"/>
              <a:gd name="T109" fmla="*/ 2562 h 2655"/>
              <a:gd name="T110" fmla="*/ 403 w 2736"/>
              <a:gd name="T111" fmla="*/ 1926 h 2655"/>
              <a:gd name="T112" fmla="*/ 64 w 2736"/>
              <a:gd name="T113" fmla="*/ 2122 h 2655"/>
              <a:gd name="T114" fmla="*/ 354 w 2736"/>
              <a:gd name="T115" fmla="*/ 1953 h 2655"/>
              <a:gd name="T116" fmla="*/ 64 w 2736"/>
              <a:gd name="T117" fmla="*/ 2122 h 2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36" h="2655">
                <a:moveTo>
                  <a:pt x="228" y="967"/>
                </a:moveTo>
                <a:cubicBezTo>
                  <a:pt x="228" y="997"/>
                  <a:pt x="266" y="1034"/>
                  <a:pt x="296" y="1034"/>
                </a:cubicBezTo>
                <a:lnTo>
                  <a:pt x="301" y="1034"/>
                </a:lnTo>
                <a:cubicBezTo>
                  <a:pt x="368" y="1034"/>
                  <a:pt x="387" y="938"/>
                  <a:pt x="408" y="885"/>
                </a:cubicBezTo>
                <a:cubicBezTo>
                  <a:pt x="430" y="828"/>
                  <a:pt x="457" y="753"/>
                  <a:pt x="485" y="703"/>
                </a:cubicBezTo>
                <a:lnTo>
                  <a:pt x="653" y="672"/>
                </a:lnTo>
                <a:cubicBezTo>
                  <a:pt x="638" y="738"/>
                  <a:pt x="533" y="1013"/>
                  <a:pt x="533" y="1044"/>
                </a:cubicBezTo>
                <a:lnTo>
                  <a:pt x="529" y="1064"/>
                </a:lnTo>
                <a:lnTo>
                  <a:pt x="586" y="1402"/>
                </a:lnTo>
                <a:cubicBezTo>
                  <a:pt x="565" y="1406"/>
                  <a:pt x="437" y="1485"/>
                  <a:pt x="410" y="1501"/>
                </a:cubicBezTo>
                <a:cubicBezTo>
                  <a:pt x="365" y="1529"/>
                  <a:pt x="262" y="1568"/>
                  <a:pt x="262" y="1629"/>
                </a:cubicBezTo>
                <a:cubicBezTo>
                  <a:pt x="262" y="1674"/>
                  <a:pt x="292" y="1721"/>
                  <a:pt x="334" y="1721"/>
                </a:cubicBezTo>
                <a:lnTo>
                  <a:pt x="363" y="1721"/>
                </a:lnTo>
                <a:cubicBezTo>
                  <a:pt x="389" y="1721"/>
                  <a:pt x="548" y="1620"/>
                  <a:pt x="583" y="1601"/>
                </a:cubicBezTo>
                <a:cubicBezTo>
                  <a:pt x="636" y="1574"/>
                  <a:pt x="769" y="1513"/>
                  <a:pt x="769" y="1445"/>
                </a:cubicBezTo>
                <a:cubicBezTo>
                  <a:pt x="769" y="1371"/>
                  <a:pt x="731" y="1282"/>
                  <a:pt x="731" y="1208"/>
                </a:cubicBezTo>
                <a:cubicBezTo>
                  <a:pt x="765" y="1208"/>
                  <a:pt x="832" y="1223"/>
                  <a:pt x="869" y="1230"/>
                </a:cubicBezTo>
                <a:cubicBezTo>
                  <a:pt x="946" y="1243"/>
                  <a:pt x="944" y="1228"/>
                  <a:pt x="953" y="1310"/>
                </a:cubicBezTo>
                <a:cubicBezTo>
                  <a:pt x="958" y="1350"/>
                  <a:pt x="970" y="1406"/>
                  <a:pt x="978" y="1449"/>
                </a:cubicBezTo>
                <a:cubicBezTo>
                  <a:pt x="987" y="1492"/>
                  <a:pt x="1006" y="1532"/>
                  <a:pt x="1059" y="1532"/>
                </a:cubicBezTo>
                <a:lnTo>
                  <a:pt x="1074" y="1532"/>
                </a:lnTo>
                <a:cubicBezTo>
                  <a:pt x="1117" y="1532"/>
                  <a:pt x="1151" y="1497"/>
                  <a:pt x="1151" y="1455"/>
                </a:cubicBezTo>
                <a:lnTo>
                  <a:pt x="1151" y="1431"/>
                </a:lnTo>
                <a:cubicBezTo>
                  <a:pt x="1151" y="1393"/>
                  <a:pt x="1113" y="1215"/>
                  <a:pt x="1103" y="1165"/>
                </a:cubicBezTo>
                <a:cubicBezTo>
                  <a:pt x="1094" y="1120"/>
                  <a:pt x="1075" y="1091"/>
                  <a:pt x="1028" y="1081"/>
                </a:cubicBezTo>
                <a:cubicBezTo>
                  <a:pt x="994" y="1073"/>
                  <a:pt x="922" y="1059"/>
                  <a:pt x="890" y="1058"/>
                </a:cubicBezTo>
                <a:lnTo>
                  <a:pt x="977" y="798"/>
                </a:lnTo>
                <a:cubicBezTo>
                  <a:pt x="1013" y="807"/>
                  <a:pt x="1114" y="967"/>
                  <a:pt x="1161" y="967"/>
                </a:cubicBezTo>
                <a:cubicBezTo>
                  <a:pt x="1212" y="967"/>
                  <a:pt x="1352" y="939"/>
                  <a:pt x="1402" y="927"/>
                </a:cubicBezTo>
                <a:cubicBezTo>
                  <a:pt x="1473" y="909"/>
                  <a:pt x="1586" y="921"/>
                  <a:pt x="1586" y="831"/>
                </a:cubicBezTo>
                <a:cubicBezTo>
                  <a:pt x="1586" y="799"/>
                  <a:pt x="1555" y="764"/>
                  <a:pt x="1524" y="764"/>
                </a:cubicBezTo>
                <a:cubicBezTo>
                  <a:pt x="1427" y="764"/>
                  <a:pt x="1294" y="817"/>
                  <a:pt x="1205" y="817"/>
                </a:cubicBezTo>
                <a:cubicBezTo>
                  <a:pt x="1190" y="817"/>
                  <a:pt x="1049" y="655"/>
                  <a:pt x="1027" y="632"/>
                </a:cubicBezTo>
                <a:cubicBezTo>
                  <a:pt x="979" y="582"/>
                  <a:pt x="1001" y="584"/>
                  <a:pt x="922" y="558"/>
                </a:cubicBezTo>
                <a:cubicBezTo>
                  <a:pt x="901" y="551"/>
                  <a:pt x="795" y="512"/>
                  <a:pt x="784" y="512"/>
                </a:cubicBezTo>
                <a:lnTo>
                  <a:pt x="774" y="512"/>
                </a:lnTo>
                <a:cubicBezTo>
                  <a:pt x="709" y="512"/>
                  <a:pt x="624" y="533"/>
                  <a:pt x="560" y="544"/>
                </a:cubicBezTo>
                <a:cubicBezTo>
                  <a:pt x="496" y="555"/>
                  <a:pt x="396" y="559"/>
                  <a:pt x="367" y="603"/>
                </a:cubicBezTo>
                <a:cubicBezTo>
                  <a:pt x="354" y="624"/>
                  <a:pt x="228" y="946"/>
                  <a:pt x="228" y="967"/>
                </a:cubicBezTo>
                <a:close/>
                <a:moveTo>
                  <a:pt x="1417" y="2639"/>
                </a:moveTo>
                <a:cubicBezTo>
                  <a:pt x="1463" y="2635"/>
                  <a:pt x="1707" y="2587"/>
                  <a:pt x="1707" y="2562"/>
                </a:cubicBezTo>
                <a:lnTo>
                  <a:pt x="1707" y="1595"/>
                </a:lnTo>
                <a:lnTo>
                  <a:pt x="1557" y="1595"/>
                </a:lnTo>
                <a:cubicBezTo>
                  <a:pt x="1537" y="1595"/>
                  <a:pt x="1417" y="1678"/>
                  <a:pt x="1417" y="1692"/>
                </a:cubicBezTo>
                <a:lnTo>
                  <a:pt x="1417" y="2639"/>
                </a:lnTo>
                <a:close/>
                <a:moveTo>
                  <a:pt x="2092" y="1381"/>
                </a:moveTo>
                <a:lnTo>
                  <a:pt x="2094" y="2368"/>
                </a:lnTo>
                <a:cubicBezTo>
                  <a:pt x="2134" y="2341"/>
                  <a:pt x="2384" y="2125"/>
                  <a:pt x="2384" y="2093"/>
                </a:cubicBezTo>
                <a:lnTo>
                  <a:pt x="2382" y="1119"/>
                </a:lnTo>
                <a:lnTo>
                  <a:pt x="2092" y="1381"/>
                </a:lnTo>
                <a:close/>
                <a:moveTo>
                  <a:pt x="1847" y="1595"/>
                </a:moveTo>
                <a:lnTo>
                  <a:pt x="1756" y="1595"/>
                </a:lnTo>
                <a:lnTo>
                  <a:pt x="1756" y="2552"/>
                </a:lnTo>
                <a:cubicBezTo>
                  <a:pt x="1799" y="2542"/>
                  <a:pt x="2046" y="2422"/>
                  <a:pt x="2046" y="2393"/>
                </a:cubicBezTo>
                <a:lnTo>
                  <a:pt x="2046" y="1426"/>
                </a:lnTo>
                <a:cubicBezTo>
                  <a:pt x="2021" y="1432"/>
                  <a:pt x="1866" y="1595"/>
                  <a:pt x="1847" y="1595"/>
                </a:cubicBezTo>
                <a:close/>
                <a:moveTo>
                  <a:pt x="2427" y="821"/>
                </a:moveTo>
                <a:lnTo>
                  <a:pt x="2459" y="858"/>
                </a:lnTo>
                <a:lnTo>
                  <a:pt x="1799" y="1445"/>
                </a:lnTo>
                <a:cubicBezTo>
                  <a:pt x="1723" y="1445"/>
                  <a:pt x="1648" y="1445"/>
                  <a:pt x="1572" y="1445"/>
                </a:cubicBezTo>
                <a:cubicBezTo>
                  <a:pt x="1476" y="1445"/>
                  <a:pt x="1471" y="1469"/>
                  <a:pt x="1409" y="1510"/>
                </a:cubicBezTo>
                <a:cubicBezTo>
                  <a:pt x="1326" y="1565"/>
                  <a:pt x="1216" y="1647"/>
                  <a:pt x="1132" y="1692"/>
                </a:cubicBezTo>
                <a:cubicBezTo>
                  <a:pt x="1113" y="1683"/>
                  <a:pt x="845" y="1631"/>
                  <a:pt x="807" y="1625"/>
                </a:cubicBezTo>
                <a:cubicBezTo>
                  <a:pt x="718" y="1611"/>
                  <a:pt x="730" y="1591"/>
                  <a:pt x="653" y="1629"/>
                </a:cubicBezTo>
                <a:cubicBezTo>
                  <a:pt x="609" y="1651"/>
                  <a:pt x="566" y="1675"/>
                  <a:pt x="523" y="1697"/>
                </a:cubicBezTo>
                <a:cubicBezTo>
                  <a:pt x="443" y="1736"/>
                  <a:pt x="340" y="1784"/>
                  <a:pt x="265" y="1830"/>
                </a:cubicBezTo>
                <a:cubicBezTo>
                  <a:pt x="234" y="1849"/>
                  <a:pt x="25" y="1957"/>
                  <a:pt x="0" y="1963"/>
                </a:cubicBezTo>
                <a:lnTo>
                  <a:pt x="36" y="2037"/>
                </a:lnTo>
                <a:lnTo>
                  <a:pt x="716" y="1687"/>
                </a:lnTo>
                <a:cubicBezTo>
                  <a:pt x="785" y="1703"/>
                  <a:pt x="863" y="1718"/>
                  <a:pt x="933" y="1732"/>
                </a:cubicBezTo>
                <a:cubicBezTo>
                  <a:pt x="986" y="1742"/>
                  <a:pt x="1105" y="1774"/>
                  <a:pt x="1156" y="1774"/>
                </a:cubicBezTo>
                <a:cubicBezTo>
                  <a:pt x="1159" y="1774"/>
                  <a:pt x="1495" y="1550"/>
                  <a:pt x="1528" y="1527"/>
                </a:cubicBezTo>
                <a:lnTo>
                  <a:pt x="1829" y="1528"/>
                </a:lnTo>
                <a:lnTo>
                  <a:pt x="2515" y="918"/>
                </a:lnTo>
                <a:lnTo>
                  <a:pt x="2552" y="947"/>
                </a:lnTo>
                <a:lnTo>
                  <a:pt x="2659" y="728"/>
                </a:lnTo>
                <a:lnTo>
                  <a:pt x="2427" y="821"/>
                </a:lnTo>
                <a:close/>
                <a:moveTo>
                  <a:pt x="1079" y="2649"/>
                </a:moveTo>
                <a:lnTo>
                  <a:pt x="1142" y="2655"/>
                </a:lnTo>
                <a:lnTo>
                  <a:pt x="1234" y="2654"/>
                </a:lnTo>
                <a:lnTo>
                  <a:pt x="1364" y="2648"/>
                </a:lnTo>
                <a:lnTo>
                  <a:pt x="1364" y="1721"/>
                </a:lnTo>
                <a:cubicBezTo>
                  <a:pt x="1318" y="1745"/>
                  <a:pt x="1278" y="1775"/>
                  <a:pt x="1234" y="1804"/>
                </a:cubicBezTo>
                <a:cubicBezTo>
                  <a:pt x="1142" y="1866"/>
                  <a:pt x="1189" y="1841"/>
                  <a:pt x="1079" y="1832"/>
                </a:cubicBezTo>
                <a:lnTo>
                  <a:pt x="1079" y="2649"/>
                </a:lnTo>
                <a:close/>
                <a:moveTo>
                  <a:pt x="740" y="2571"/>
                </a:moveTo>
                <a:cubicBezTo>
                  <a:pt x="740" y="2596"/>
                  <a:pt x="985" y="2643"/>
                  <a:pt x="1030" y="2644"/>
                </a:cubicBezTo>
                <a:lnTo>
                  <a:pt x="1030" y="1832"/>
                </a:lnTo>
                <a:cubicBezTo>
                  <a:pt x="1030" y="1808"/>
                  <a:pt x="914" y="1799"/>
                  <a:pt x="890" y="1794"/>
                </a:cubicBezTo>
                <a:cubicBezTo>
                  <a:pt x="850" y="1786"/>
                  <a:pt x="782" y="1765"/>
                  <a:pt x="740" y="1764"/>
                </a:cubicBezTo>
                <a:lnTo>
                  <a:pt x="740" y="2571"/>
                </a:lnTo>
                <a:close/>
                <a:moveTo>
                  <a:pt x="2436" y="1095"/>
                </a:moveTo>
                <a:lnTo>
                  <a:pt x="2437" y="2020"/>
                </a:lnTo>
                <a:cubicBezTo>
                  <a:pt x="2454" y="2009"/>
                  <a:pt x="2535" y="1872"/>
                  <a:pt x="2550" y="1843"/>
                </a:cubicBezTo>
                <a:cubicBezTo>
                  <a:pt x="2586" y="1771"/>
                  <a:pt x="2607" y="1716"/>
                  <a:pt x="2638" y="1637"/>
                </a:cubicBezTo>
                <a:cubicBezTo>
                  <a:pt x="2676" y="1540"/>
                  <a:pt x="2736" y="1272"/>
                  <a:pt x="2727" y="1131"/>
                </a:cubicBezTo>
                <a:lnTo>
                  <a:pt x="2700" y="860"/>
                </a:lnTo>
                <a:lnTo>
                  <a:pt x="2696" y="858"/>
                </a:lnTo>
                <a:lnTo>
                  <a:pt x="2436" y="1095"/>
                </a:lnTo>
                <a:close/>
                <a:moveTo>
                  <a:pt x="721" y="246"/>
                </a:moveTo>
                <a:lnTo>
                  <a:pt x="721" y="271"/>
                </a:lnTo>
                <a:cubicBezTo>
                  <a:pt x="721" y="388"/>
                  <a:pt x="838" y="507"/>
                  <a:pt x="953" y="507"/>
                </a:cubicBezTo>
                <a:lnTo>
                  <a:pt x="997" y="507"/>
                </a:lnTo>
                <a:cubicBezTo>
                  <a:pt x="1117" y="507"/>
                  <a:pt x="1229" y="387"/>
                  <a:pt x="1229" y="261"/>
                </a:cubicBezTo>
                <a:lnTo>
                  <a:pt x="1229" y="237"/>
                </a:lnTo>
                <a:cubicBezTo>
                  <a:pt x="1229" y="123"/>
                  <a:pt x="1114" y="0"/>
                  <a:pt x="1006" y="0"/>
                </a:cubicBezTo>
                <a:lnTo>
                  <a:pt x="943" y="0"/>
                </a:lnTo>
                <a:cubicBezTo>
                  <a:pt x="830" y="0"/>
                  <a:pt x="721" y="124"/>
                  <a:pt x="721" y="246"/>
                </a:cubicBezTo>
                <a:close/>
                <a:moveTo>
                  <a:pt x="402" y="2412"/>
                </a:moveTo>
                <a:cubicBezTo>
                  <a:pt x="402" y="2439"/>
                  <a:pt x="649" y="2552"/>
                  <a:pt x="692" y="2562"/>
                </a:cubicBezTo>
                <a:lnTo>
                  <a:pt x="692" y="1774"/>
                </a:lnTo>
                <a:lnTo>
                  <a:pt x="403" y="1926"/>
                </a:lnTo>
                <a:lnTo>
                  <a:pt x="402" y="2412"/>
                </a:lnTo>
                <a:close/>
                <a:moveTo>
                  <a:pt x="64" y="2122"/>
                </a:moveTo>
                <a:cubicBezTo>
                  <a:pt x="64" y="2149"/>
                  <a:pt x="315" y="2373"/>
                  <a:pt x="354" y="2383"/>
                </a:cubicBezTo>
                <a:lnTo>
                  <a:pt x="354" y="1953"/>
                </a:lnTo>
                <a:lnTo>
                  <a:pt x="65" y="2100"/>
                </a:lnTo>
                <a:lnTo>
                  <a:pt x="64" y="21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068066"/>
      </p:ext>
    </p:extLst>
  </p:cSld>
  <p:clrMapOvr>
    <a:masterClrMapping/>
  </p:clrMapOvr>
  <p:transition spd="slow" advTm="1001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8 0.28492 L -9.16428E-7 -1.30435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-142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7053 -2.67345E-6 L -5.12887E-7 -2.67345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6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14098 -0.28215 L -9.16428E-7 1.16559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14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5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3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85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5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4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49 -4.07407E-6 L -3.33333E-6 -4.07407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4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3.7037E-6 L 3.125E-6 3.7037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9" grpId="0" animBg="1"/>
      <p:bldP spid="85" grpId="0" animBg="1"/>
      <p:bldP spid="85" grpId="1" animBg="1"/>
      <p:bldP spid="9" grpId="0"/>
      <p:bldP spid="116" grpId="0" animBg="1"/>
      <p:bldP spid="118" grpId="0" animBg="1"/>
      <p:bldP spid="118" grpId="1" animBg="1"/>
      <p:bldP spid="119" grpId="0"/>
      <p:bldP spid="126" grpId="0"/>
      <p:bldP spid="130" grpId="0" animBg="1"/>
      <p:bldP spid="132" grpId="0" animBg="1"/>
      <p:bldP spid="132" grpId="1" animBg="1"/>
      <p:bldP spid="133" grpId="0"/>
      <p:bldP spid="52" grpId="0" animBg="1"/>
      <p:bldP spid="54" grpId="0" animBg="1"/>
      <p:bldP spid="8" grpId="0" animBg="1"/>
      <p:bldP spid="48" grpId="0"/>
      <p:bldP spid="50" grpId="0"/>
      <p:bldP spid="62" grpId="0" animBg="1"/>
      <p:bldP spid="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/>
          <p:cNvSpPr>
            <a:spLocks/>
          </p:cNvSpPr>
          <p:nvPr/>
        </p:nvSpPr>
        <p:spPr bwMode="auto">
          <a:xfrm flipH="1">
            <a:off x="284" y="2165427"/>
            <a:ext cx="193441" cy="25271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4010149" y="2399272"/>
            <a:ext cx="6264696" cy="64633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7" name="TextBox 6"/>
          <p:cNvSpPr txBox="1"/>
          <p:nvPr/>
        </p:nvSpPr>
        <p:spPr>
          <a:xfrm>
            <a:off x="4187055" y="2399272"/>
            <a:ext cx="4935661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3600" b="1" dirty="0">
                <a:solidFill>
                  <a:srgbClr val="F8F8F8"/>
                </a:solidFill>
                <a:latin typeface="微软雅黑"/>
                <a:ea typeface="微软雅黑"/>
              </a:rPr>
              <a:t>一</a:t>
            </a:r>
            <a:r>
              <a:rPr lang="zh-CN" altLang="en-US" sz="3600" b="1" dirty="0" smtClean="0">
                <a:solidFill>
                  <a:srgbClr val="F8F8F8"/>
                </a:solidFill>
                <a:latin typeface="微软雅黑"/>
                <a:ea typeface="微软雅黑"/>
              </a:rPr>
              <a:t>、上半年工作汇报</a:t>
            </a:r>
            <a:endParaRPr lang="zh-CN" altLang="en-US" sz="3600" b="1" dirty="0">
              <a:solidFill>
                <a:srgbClr val="F8F8F8"/>
              </a:solidFill>
              <a:latin typeface="微软雅黑"/>
              <a:ea typeface="微软雅黑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3754616" y="2276874"/>
            <a:ext cx="0" cy="2352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1394868" y="2360063"/>
            <a:ext cx="2093912" cy="2122488"/>
            <a:chOff x="1314425" y="2394103"/>
            <a:chExt cx="2093913" cy="2122488"/>
          </a:xfrm>
          <a:solidFill>
            <a:schemeClr val="tx1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314425" y="2394103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685900" y="2610003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38003" y="3312700"/>
            <a:ext cx="2673804" cy="400111"/>
            <a:chOff x="3276600" y="3624263"/>
            <a:chExt cx="2135466" cy="319553"/>
          </a:xfrm>
        </p:grpSpPr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3276600" y="3649663"/>
              <a:ext cx="282575" cy="282575"/>
              <a:chOff x="0" y="0"/>
              <a:chExt cx="2494" cy="2494"/>
            </a:xfrm>
          </p:grpSpPr>
          <p:sp>
            <p:nvSpPr>
              <p:cNvPr id="23" name="AutoShap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94" cy="2494"/>
              </a:xfrm>
              <a:custGeom>
                <a:avLst/>
                <a:gdLst>
                  <a:gd name="G0" fmla="+- 2321 0 0"/>
                  <a:gd name="G1" fmla="+- 21600 0 2321"/>
                  <a:gd name="G2" fmla="+- 21600 0 23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21" y="10800"/>
                    </a:moveTo>
                    <a:cubicBezTo>
                      <a:pt x="2321" y="15483"/>
                      <a:pt x="6117" y="19279"/>
                      <a:pt x="10800" y="19279"/>
                    </a:cubicBezTo>
                    <a:cubicBezTo>
                      <a:pt x="15483" y="19279"/>
                      <a:pt x="19279" y="15483"/>
                      <a:pt x="19279" y="10800"/>
                    </a:cubicBezTo>
                    <a:cubicBezTo>
                      <a:pt x="19279" y="6117"/>
                      <a:pt x="15483" y="2321"/>
                      <a:pt x="10800" y="2321"/>
                    </a:cubicBezTo>
                    <a:cubicBezTo>
                      <a:pt x="6117" y="2321"/>
                      <a:pt x="2321" y="6117"/>
                      <a:pt x="2321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 rot="5400000">
                <a:off x="646" y="574"/>
                <a:ext cx="1632" cy="128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3625850" y="3624263"/>
              <a:ext cx="1786216" cy="31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ea typeface="微软雅黑" pitchFamily="34" charset="-122"/>
                </a:rPr>
                <a:t>各项计划完成情况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37997" y="3731802"/>
            <a:ext cx="2417322" cy="400111"/>
            <a:chOff x="3276600" y="3624263"/>
            <a:chExt cx="1930625" cy="319553"/>
          </a:xfrm>
        </p:grpSpPr>
        <p:grpSp>
          <p:nvGrpSpPr>
            <p:cNvPr id="25" name="Group 10"/>
            <p:cNvGrpSpPr>
              <a:grpSpLocks/>
            </p:cNvGrpSpPr>
            <p:nvPr/>
          </p:nvGrpSpPr>
          <p:grpSpPr bwMode="auto">
            <a:xfrm>
              <a:off x="3276600" y="3649663"/>
              <a:ext cx="282575" cy="282575"/>
              <a:chOff x="0" y="0"/>
              <a:chExt cx="2494" cy="2494"/>
            </a:xfrm>
          </p:grpSpPr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94" cy="2494"/>
              </a:xfrm>
              <a:custGeom>
                <a:avLst/>
                <a:gdLst>
                  <a:gd name="G0" fmla="+- 2321 0 0"/>
                  <a:gd name="G1" fmla="+- 21600 0 2321"/>
                  <a:gd name="G2" fmla="+- 21600 0 23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21" y="10800"/>
                    </a:moveTo>
                    <a:cubicBezTo>
                      <a:pt x="2321" y="15483"/>
                      <a:pt x="6117" y="19279"/>
                      <a:pt x="10800" y="19279"/>
                    </a:cubicBezTo>
                    <a:cubicBezTo>
                      <a:pt x="15483" y="19279"/>
                      <a:pt x="19279" y="15483"/>
                      <a:pt x="19279" y="10800"/>
                    </a:cubicBezTo>
                    <a:cubicBezTo>
                      <a:pt x="19279" y="6117"/>
                      <a:pt x="15483" y="2321"/>
                      <a:pt x="10800" y="2321"/>
                    </a:cubicBezTo>
                    <a:cubicBezTo>
                      <a:pt x="6117" y="2321"/>
                      <a:pt x="2321" y="6117"/>
                      <a:pt x="2321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AutoShape 12"/>
              <p:cNvSpPr>
                <a:spLocks noChangeArrowheads="1"/>
              </p:cNvSpPr>
              <p:nvPr/>
            </p:nvSpPr>
            <p:spPr bwMode="auto">
              <a:xfrm rot="5400000">
                <a:off x="646" y="574"/>
                <a:ext cx="1632" cy="128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625850" y="3624263"/>
              <a:ext cx="1581375" cy="31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ea typeface="微软雅黑" pitchFamily="34" charset="-122"/>
                </a:rPr>
                <a:t>与去年同期比较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13812" y="3331693"/>
            <a:ext cx="2160842" cy="400111"/>
            <a:chOff x="3276600" y="3624263"/>
            <a:chExt cx="1725784" cy="319553"/>
          </a:xfrm>
        </p:grpSpPr>
        <p:grpSp>
          <p:nvGrpSpPr>
            <p:cNvPr id="35" name="Group 10"/>
            <p:cNvGrpSpPr>
              <a:grpSpLocks/>
            </p:cNvGrpSpPr>
            <p:nvPr/>
          </p:nvGrpSpPr>
          <p:grpSpPr bwMode="auto">
            <a:xfrm>
              <a:off x="3276600" y="3649663"/>
              <a:ext cx="282575" cy="282575"/>
              <a:chOff x="0" y="0"/>
              <a:chExt cx="2494" cy="2494"/>
            </a:xfrm>
          </p:grpSpPr>
          <p:sp>
            <p:nvSpPr>
              <p:cNvPr id="37" name="AutoShap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94" cy="2494"/>
              </a:xfrm>
              <a:custGeom>
                <a:avLst/>
                <a:gdLst>
                  <a:gd name="G0" fmla="+- 2321 0 0"/>
                  <a:gd name="G1" fmla="+- 21600 0 2321"/>
                  <a:gd name="G2" fmla="+- 21600 0 23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21" y="10800"/>
                    </a:moveTo>
                    <a:cubicBezTo>
                      <a:pt x="2321" y="15483"/>
                      <a:pt x="6117" y="19279"/>
                      <a:pt x="10800" y="19279"/>
                    </a:cubicBezTo>
                    <a:cubicBezTo>
                      <a:pt x="15483" y="19279"/>
                      <a:pt x="19279" y="15483"/>
                      <a:pt x="19279" y="10800"/>
                    </a:cubicBezTo>
                    <a:cubicBezTo>
                      <a:pt x="19279" y="6117"/>
                      <a:pt x="15483" y="2321"/>
                      <a:pt x="10800" y="2321"/>
                    </a:cubicBezTo>
                    <a:cubicBezTo>
                      <a:pt x="6117" y="2321"/>
                      <a:pt x="2321" y="6117"/>
                      <a:pt x="2321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AutoShape 12"/>
              <p:cNvSpPr>
                <a:spLocks noChangeArrowheads="1"/>
              </p:cNvSpPr>
              <p:nvPr/>
            </p:nvSpPr>
            <p:spPr bwMode="auto">
              <a:xfrm rot="5400000">
                <a:off x="646" y="574"/>
                <a:ext cx="1632" cy="128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3625850" y="3624263"/>
              <a:ext cx="1376534" cy="31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ea typeface="微软雅黑" pitchFamily="34" charset="-122"/>
                </a:rPr>
                <a:t>团队建设情况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13814" y="3735986"/>
            <a:ext cx="2160842" cy="400111"/>
            <a:chOff x="3276600" y="3624263"/>
            <a:chExt cx="1725784" cy="319553"/>
          </a:xfrm>
        </p:grpSpPr>
        <p:grpSp>
          <p:nvGrpSpPr>
            <p:cNvPr id="41" name="Group 10"/>
            <p:cNvGrpSpPr>
              <a:grpSpLocks/>
            </p:cNvGrpSpPr>
            <p:nvPr/>
          </p:nvGrpSpPr>
          <p:grpSpPr bwMode="auto">
            <a:xfrm>
              <a:off x="3276600" y="3649663"/>
              <a:ext cx="282575" cy="282575"/>
              <a:chOff x="0" y="0"/>
              <a:chExt cx="2494" cy="2494"/>
            </a:xfrm>
          </p:grpSpPr>
          <p:sp>
            <p:nvSpPr>
              <p:cNvPr id="43" name="AutoShap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94" cy="2494"/>
              </a:xfrm>
              <a:custGeom>
                <a:avLst/>
                <a:gdLst>
                  <a:gd name="G0" fmla="+- 2321 0 0"/>
                  <a:gd name="G1" fmla="+- 21600 0 2321"/>
                  <a:gd name="G2" fmla="+- 21600 0 23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321" y="10800"/>
                    </a:moveTo>
                    <a:cubicBezTo>
                      <a:pt x="2321" y="15483"/>
                      <a:pt x="6117" y="19279"/>
                      <a:pt x="10800" y="19279"/>
                    </a:cubicBezTo>
                    <a:cubicBezTo>
                      <a:pt x="15483" y="19279"/>
                      <a:pt x="19279" y="15483"/>
                      <a:pt x="19279" y="10800"/>
                    </a:cubicBezTo>
                    <a:cubicBezTo>
                      <a:pt x="19279" y="6117"/>
                      <a:pt x="15483" y="2321"/>
                      <a:pt x="10800" y="2321"/>
                    </a:cubicBezTo>
                    <a:cubicBezTo>
                      <a:pt x="6117" y="2321"/>
                      <a:pt x="2321" y="6117"/>
                      <a:pt x="2321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AutoShape 12"/>
              <p:cNvSpPr>
                <a:spLocks noChangeArrowheads="1"/>
              </p:cNvSpPr>
              <p:nvPr/>
            </p:nvSpPr>
            <p:spPr bwMode="auto">
              <a:xfrm rot="5400000">
                <a:off x="646" y="574"/>
                <a:ext cx="1632" cy="128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 sz="20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3625850" y="3624263"/>
              <a:ext cx="1376534" cy="31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ea typeface="微软雅黑" pitchFamily="34" charset="-122"/>
                </a:rPr>
                <a:t>培训学习情况</a:t>
              </a:r>
            </a:p>
          </p:txBody>
        </p:sp>
      </p:grpSp>
      <p:sp>
        <p:nvSpPr>
          <p:cNvPr id="39" name="Freeform 6"/>
          <p:cNvSpPr>
            <a:spLocks/>
          </p:cNvSpPr>
          <p:nvPr/>
        </p:nvSpPr>
        <p:spPr bwMode="auto">
          <a:xfrm flipH="1">
            <a:off x="8955" y="2165427"/>
            <a:ext cx="1636805" cy="2527151"/>
          </a:xfrm>
          <a:custGeom>
            <a:avLst/>
            <a:gdLst/>
            <a:ahLst/>
            <a:cxnLst/>
            <a:rect l="l" t="t" r="r" b="b"/>
            <a:pathLst>
              <a:path w="1636805" h="2527151">
                <a:moveTo>
                  <a:pt x="1636805" y="0"/>
                </a:moveTo>
                <a:lnTo>
                  <a:pt x="157161" y="0"/>
                </a:lnTo>
                <a:cubicBezTo>
                  <a:pt x="479113" y="297673"/>
                  <a:pt x="680524" y="725002"/>
                  <a:pt x="680524" y="1199898"/>
                </a:cubicBezTo>
                <a:cubicBezTo>
                  <a:pt x="680524" y="1746911"/>
                  <a:pt x="411976" y="2231780"/>
                  <a:pt x="0" y="2527151"/>
                </a:cubicBezTo>
                <a:lnTo>
                  <a:pt x="1636805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 flipH="1">
            <a:off x="11162272" y="2165427"/>
            <a:ext cx="1034493" cy="25271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47" name="组合 46"/>
          <p:cNvGrpSpPr/>
          <p:nvPr/>
        </p:nvGrpSpPr>
        <p:grpSpPr>
          <a:xfrm>
            <a:off x="153367" y="113605"/>
            <a:ext cx="1018470" cy="976994"/>
            <a:chOff x="1346200" y="1839912"/>
            <a:chExt cx="3109913" cy="3135314"/>
          </a:xfrm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132138" y="1865313"/>
              <a:ext cx="844550" cy="587375"/>
            </a:xfrm>
            <a:custGeom>
              <a:avLst/>
              <a:gdLst>
                <a:gd name="T0" fmla="*/ 1092 w 1092"/>
                <a:gd name="T1" fmla="*/ 531 h 763"/>
                <a:gd name="T2" fmla="*/ 22 w 1092"/>
                <a:gd name="T3" fmla="*/ 0 h 763"/>
                <a:gd name="T4" fmla="*/ 0 w 1092"/>
                <a:gd name="T5" fmla="*/ 349 h 763"/>
                <a:gd name="T6" fmla="*/ 829 w 1092"/>
                <a:gd name="T7" fmla="*/ 763 h 763"/>
                <a:gd name="T8" fmla="*/ 1092 w 1092"/>
                <a:gd name="T9" fmla="*/ 53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2" h="763">
                  <a:moveTo>
                    <a:pt x="1092" y="531"/>
                  </a:moveTo>
                  <a:cubicBezTo>
                    <a:pt x="805" y="257"/>
                    <a:pt x="436" y="66"/>
                    <a:pt x="22" y="0"/>
                  </a:cubicBezTo>
                  <a:lnTo>
                    <a:pt x="0" y="349"/>
                  </a:lnTo>
                  <a:cubicBezTo>
                    <a:pt x="318" y="407"/>
                    <a:pt x="603" y="554"/>
                    <a:pt x="829" y="763"/>
                  </a:cubicBezTo>
                  <a:lnTo>
                    <a:pt x="1092" y="531"/>
                  </a:lnTo>
                  <a:close/>
                </a:path>
              </a:pathLst>
            </a:custGeom>
            <a:solidFill>
              <a:srgbClr val="00A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346200" y="3341688"/>
              <a:ext cx="2555875" cy="1633538"/>
            </a:xfrm>
            <a:custGeom>
              <a:avLst/>
              <a:gdLst>
                <a:gd name="T0" fmla="*/ 3076 w 3307"/>
                <a:gd name="T1" fmla="*/ 1351 h 2117"/>
                <a:gd name="T2" fmla="*/ 2139 w 3307"/>
                <a:gd name="T3" fmla="*/ 1731 h 2117"/>
                <a:gd name="T4" fmla="*/ 1914 w 3307"/>
                <a:gd name="T5" fmla="*/ 1731 h 2117"/>
                <a:gd name="T6" fmla="*/ 349 w 3307"/>
                <a:gd name="T7" fmla="*/ 22 h 2117"/>
                <a:gd name="T8" fmla="*/ 1 w 3307"/>
                <a:gd name="T9" fmla="*/ 0 h 2117"/>
                <a:gd name="T10" fmla="*/ 0 w 3307"/>
                <a:gd name="T11" fmla="*/ 93 h 2117"/>
                <a:gd name="T12" fmla="*/ 2 w 3307"/>
                <a:gd name="T13" fmla="*/ 150 h 2117"/>
                <a:gd name="T14" fmla="*/ 3 w 3307"/>
                <a:gd name="T15" fmla="*/ 182 h 2117"/>
                <a:gd name="T16" fmla="*/ 8 w 3307"/>
                <a:gd name="T17" fmla="*/ 254 h 2117"/>
                <a:gd name="T18" fmla="*/ 9 w 3307"/>
                <a:gd name="T19" fmla="*/ 267 h 2117"/>
                <a:gd name="T20" fmla="*/ 1891 w 3307"/>
                <a:gd name="T21" fmla="*/ 2087 h 2117"/>
                <a:gd name="T22" fmla="*/ 3158 w 3307"/>
                <a:gd name="T23" fmla="*/ 1729 h 2117"/>
                <a:gd name="T24" fmla="*/ 3158 w 3307"/>
                <a:gd name="T25" fmla="*/ 1726 h 2117"/>
                <a:gd name="T26" fmla="*/ 3307 w 3307"/>
                <a:gd name="T27" fmla="*/ 1613 h 2117"/>
                <a:gd name="T28" fmla="*/ 3076 w 3307"/>
                <a:gd name="T29" fmla="*/ 1351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07" h="2117">
                  <a:moveTo>
                    <a:pt x="3076" y="1351"/>
                  </a:moveTo>
                  <a:cubicBezTo>
                    <a:pt x="2816" y="1567"/>
                    <a:pt x="2491" y="1704"/>
                    <a:pt x="2139" y="1731"/>
                  </a:cubicBezTo>
                  <a:cubicBezTo>
                    <a:pt x="2065" y="1735"/>
                    <a:pt x="1990" y="1736"/>
                    <a:pt x="1914" y="1731"/>
                  </a:cubicBezTo>
                  <a:cubicBezTo>
                    <a:pt x="1015" y="1675"/>
                    <a:pt x="345" y="911"/>
                    <a:pt x="349" y="22"/>
                  </a:cubicBezTo>
                  <a:lnTo>
                    <a:pt x="1" y="0"/>
                  </a:lnTo>
                  <a:cubicBezTo>
                    <a:pt x="0" y="32"/>
                    <a:pt x="0" y="62"/>
                    <a:pt x="0" y="93"/>
                  </a:cubicBezTo>
                  <a:cubicBezTo>
                    <a:pt x="0" y="112"/>
                    <a:pt x="1" y="131"/>
                    <a:pt x="2" y="150"/>
                  </a:cubicBezTo>
                  <a:cubicBezTo>
                    <a:pt x="2" y="161"/>
                    <a:pt x="2" y="172"/>
                    <a:pt x="3" y="182"/>
                  </a:cubicBezTo>
                  <a:cubicBezTo>
                    <a:pt x="4" y="207"/>
                    <a:pt x="6" y="230"/>
                    <a:pt x="8" y="254"/>
                  </a:cubicBezTo>
                  <a:cubicBezTo>
                    <a:pt x="8" y="258"/>
                    <a:pt x="9" y="262"/>
                    <a:pt x="9" y="267"/>
                  </a:cubicBezTo>
                  <a:cubicBezTo>
                    <a:pt x="101" y="1248"/>
                    <a:pt x="896" y="2024"/>
                    <a:pt x="1891" y="2087"/>
                  </a:cubicBezTo>
                  <a:cubicBezTo>
                    <a:pt x="2359" y="2117"/>
                    <a:pt x="2799" y="1974"/>
                    <a:pt x="3158" y="1729"/>
                  </a:cubicBezTo>
                  <a:lnTo>
                    <a:pt x="3158" y="1726"/>
                  </a:lnTo>
                  <a:cubicBezTo>
                    <a:pt x="3209" y="1691"/>
                    <a:pt x="3259" y="1653"/>
                    <a:pt x="3307" y="1613"/>
                  </a:cubicBezTo>
                  <a:lnTo>
                    <a:pt x="3076" y="1351"/>
                  </a:lnTo>
                  <a:close/>
                </a:path>
              </a:pathLst>
            </a:custGeom>
            <a:solidFill>
              <a:srgbClr val="555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022475" y="1839912"/>
              <a:ext cx="903288" cy="481013"/>
            </a:xfrm>
            <a:custGeom>
              <a:avLst/>
              <a:gdLst>
                <a:gd name="T0" fmla="*/ 1147 w 1169"/>
                <a:gd name="T1" fmla="*/ 356 h 624"/>
                <a:gd name="T2" fmla="*/ 1169 w 1169"/>
                <a:gd name="T3" fmla="*/ 7 h 624"/>
                <a:gd name="T4" fmla="*/ 0 w 1169"/>
                <a:gd name="T5" fmla="*/ 360 h 624"/>
                <a:gd name="T6" fmla="*/ 232 w 1169"/>
                <a:gd name="T7" fmla="*/ 624 h 624"/>
                <a:gd name="T8" fmla="*/ 1147 w 1169"/>
                <a:gd name="T9" fmla="*/ 35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9" h="624">
                  <a:moveTo>
                    <a:pt x="1147" y="356"/>
                  </a:moveTo>
                  <a:lnTo>
                    <a:pt x="1169" y="7"/>
                  </a:lnTo>
                  <a:cubicBezTo>
                    <a:pt x="738" y="0"/>
                    <a:pt x="333" y="131"/>
                    <a:pt x="0" y="360"/>
                  </a:cubicBezTo>
                  <a:lnTo>
                    <a:pt x="232" y="624"/>
                  </a:lnTo>
                  <a:cubicBezTo>
                    <a:pt x="497" y="452"/>
                    <a:pt x="812" y="354"/>
                    <a:pt x="1147" y="356"/>
                  </a:cubicBez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3884613" y="3521075"/>
              <a:ext cx="566738" cy="909638"/>
            </a:xfrm>
            <a:custGeom>
              <a:avLst/>
              <a:gdLst>
                <a:gd name="T0" fmla="*/ 0 w 734"/>
                <a:gd name="T1" fmla="*/ 914 h 1178"/>
                <a:gd name="T2" fmla="*/ 232 w 734"/>
                <a:gd name="T3" fmla="*/ 1178 h 1178"/>
                <a:gd name="T4" fmla="*/ 734 w 734"/>
                <a:gd name="T5" fmla="*/ 22 h 1178"/>
                <a:gd name="T6" fmla="*/ 386 w 734"/>
                <a:gd name="T7" fmla="*/ 0 h 1178"/>
                <a:gd name="T8" fmla="*/ 0 w 734"/>
                <a:gd name="T9" fmla="*/ 914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178">
                  <a:moveTo>
                    <a:pt x="0" y="914"/>
                  </a:moveTo>
                  <a:lnTo>
                    <a:pt x="232" y="1178"/>
                  </a:lnTo>
                  <a:cubicBezTo>
                    <a:pt x="510" y="867"/>
                    <a:pt x="693" y="467"/>
                    <a:pt x="734" y="22"/>
                  </a:cubicBezTo>
                  <a:lnTo>
                    <a:pt x="386" y="0"/>
                  </a:lnTo>
                  <a:cubicBezTo>
                    <a:pt x="352" y="349"/>
                    <a:pt x="212" y="664"/>
                    <a:pt x="0" y="914"/>
                  </a:cubicBezTo>
                  <a:close/>
                </a:path>
              </a:pathLst>
            </a:custGeom>
            <a:solidFill>
              <a:srgbClr val="008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1371600" y="2257425"/>
              <a:ext cx="654050" cy="879475"/>
            </a:xfrm>
            <a:custGeom>
              <a:avLst/>
              <a:gdLst>
                <a:gd name="T0" fmla="*/ 846 w 846"/>
                <a:gd name="T1" fmla="*/ 262 h 1140"/>
                <a:gd name="T2" fmla="*/ 615 w 846"/>
                <a:gd name="T3" fmla="*/ 0 h 1140"/>
                <a:gd name="T4" fmla="*/ 0 w 846"/>
                <a:gd name="T5" fmla="*/ 1117 h 1140"/>
                <a:gd name="T6" fmla="*/ 351 w 846"/>
                <a:gd name="T7" fmla="*/ 1140 h 1140"/>
                <a:gd name="T8" fmla="*/ 846 w 846"/>
                <a:gd name="T9" fmla="*/ 26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6" h="1140">
                  <a:moveTo>
                    <a:pt x="846" y="262"/>
                  </a:moveTo>
                  <a:lnTo>
                    <a:pt x="615" y="0"/>
                  </a:lnTo>
                  <a:cubicBezTo>
                    <a:pt x="302" y="289"/>
                    <a:pt x="80" y="676"/>
                    <a:pt x="0" y="1117"/>
                  </a:cubicBezTo>
                  <a:lnTo>
                    <a:pt x="351" y="1140"/>
                  </a:lnTo>
                  <a:cubicBezTo>
                    <a:pt x="422" y="795"/>
                    <a:pt x="600" y="491"/>
                    <a:pt x="846" y="262"/>
                  </a:cubicBezTo>
                  <a:close/>
                </a:path>
              </a:pathLst>
            </a:custGeom>
            <a:solidFill>
              <a:srgbClr val="E24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3924300" y="2439988"/>
              <a:ext cx="531813" cy="874713"/>
            </a:xfrm>
            <a:custGeom>
              <a:avLst/>
              <a:gdLst>
                <a:gd name="T0" fmla="*/ 337 w 687"/>
                <a:gd name="T1" fmla="*/ 1111 h 1133"/>
                <a:gd name="T2" fmla="*/ 687 w 687"/>
                <a:gd name="T3" fmla="*/ 1133 h 1133"/>
                <a:gd name="T4" fmla="*/ 262 w 687"/>
                <a:gd name="T5" fmla="*/ 0 h 1133"/>
                <a:gd name="T6" fmla="*/ 0 w 687"/>
                <a:gd name="T7" fmla="*/ 231 h 1133"/>
                <a:gd name="T8" fmla="*/ 337 w 687"/>
                <a:gd name="T9" fmla="*/ 1111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1133">
                  <a:moveTo>
                    <a:pt x="337" y="1111"/>
                  </a:moveTo>
                  <a:lnTo>
                    <a:pt x="687" y="1133"/>
                  </a:lnTo>
                  <a:cubicBezTo>
                    <a:pt x="665" y="710"/>
                    <a:pt x="511" y="317"/>
                    <a:pt x="262" y="0"/>
                  </a:cubicBezTo>
                  <a:lnTo>
                    <a:pt x="0" y="231"/>
                  </a:lnTo>
                  <a:cubicBezTo>
                    <a:pt x="190" y="481"/>
                    <a:pt x="311" y="784"/>
                    <a:pt x="337" y="1111"/>
                  </a:cubicBezTo>
                  <a:close/>
                </a:path>
              </a:pathLst>
            </a:custGeom>
            <a:solidFill>
              <a:srgbClr val="51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" name="Freeform 5"/>
          <p:cNvSpPr>
            <a:spLocks noEditPoints="1"/>
          </p:cNvSpPr>
          <p:nvPr/>
        </p:nvSpPr>
        <p:spPr bwMode="auto">
          <a:xfrm>
            <a:off x="321690" y="254094"/>
            <a:ext cx="692497" cy="638137"/>
          </a:xfrm>
          <a:custGeom>
            <a:avLst/>
            <a:gdLst>
              <a:gd name="T0" fmla="*/ 296 w 2736"/>
              <a:gd name="T1" fmla="*/ 1034 h 2655"/>
              <a:gd name="T2" fmla="*/ 408 w 2736"/>
              <a:gd name="T3" fmla="*/ 885 h 2655"/>
              <a:gd name="T4" fmla="*/ 653 w 2736"/>
              <a:gd name="T5" fmla="*/ 672 h 2655"/>
              <a:gd name="T6" fmla="*/ 529 w 2736"/>
              <a:gd name="T7" fmla="*/ 1064 h 2655"/>
              <a:gd name="T8" fmla="*/ 410 w 2736"/>
              <a:gd name="T9" fmla="*/ 1501 h 2655"/>
              <a:gd name="T10" fmla="*/ 334 w 2736"/>
              <a:gd name="T11" fmla="*/ 1721 h 2655"/>
              <a:gd name="T12" fmla="*/ 583 w 2736"/>
              <a:gd name="T13" fmla="*/ 1601 h 2655"/>
              <a:gd name="T14" fmla="*/ 731 w 2736"/>
              <a:gd name="T15" fmla="*/ 1208 h 2655"/>
              <a:gd name="T16" fmla="*/ 953 w 2736"/>
              <a:gd name="T17" fmla="*/ 1310 h 2655"/>
              <a:gd name="T18" fmla="*/ 1059 w 2736"/>
              <a:gd name="T19" fmla="*/ 1532 h 2655"/>
              <a:gd name="T20" fmla="*/ 1151 w 2736"/>
              <a:gd name="T21" fmla="*/ 1455 h 2655"/>
              <a:gd name="T22" fmla="*/ 1103 w 2736"/>
              <a:gd name="T23" fmla="*/ 1165 h 2655"/>
              <a:gd name="T24" fmla="*/ 890 w 2736"/>
              <a:gd name="T25" fmla="*/ 1058 h 2655"/>
              <a:gd name="T26" fmla="*/ 1161 w 2736"/>
              <a:gd name="T27" fmla="*/ 967 h 2655"/>
              <a:gd name="T28" fmla="*/ 1586 w 2736"/>
              <a:gd name="T29" fmla="*/ 831 h 2655"/>
              <a:gd name="T30" fmla="*/ 1205 w 2736"/>
              <a:gd name="T31" fmla="*/ 817 h 2655"/>
              <a:gd name="T32" fmla="*/ 922 w 2736"/>
              <a:gd name="T33" fmla="*/ 558 h 2655"/>
              <a:gd name="T34" fmla="*/ 774 w 2736"/>
              <a:gd name="T35" fmla="*/ 512 h 2655"/>
              <a:gd name="T36" fmla="*/ 367 w 2736"/>
              <a:gd name="T37" fmla="*/ 603 h 2655"/>
              <a:gd name="T38" fmla="*/ 1417 w 2736"/>
              <a:gd name="T39" fmla="*/ 2639 h 2655"/>
              <a:gd name="T40" fmla="*/ 1707 w 2736"/>
              <a:gd name="T41" fmla="*/ 1595 h 2655"/>
              <a:gd name="T42" fmla="*/ 1417 w 2736"/>
              <a:gd name="T43" fmla="*/ 1692 h 2655"/>
              <a:gd name="T44" fmla="*/ 2092 w 2736"/>
              <a:gd name="T45" fmla="*/ 1381 h 2655"/>
              <a:gd name="T46" fmla="*/ 2384 w 2736"/>
              <a:gd name="T47" fmla="*/ 2093 h 2655"/>
              <a:gd name="T48" fmla="*/ 2092 w 2736"/>
              <a:gd name="T49" fmla="*/ 1381 h 2655"/>
              <a:gd name="T50" fmla="*/ 1756 w 2736"/>
              <a:gd name="T51" fmla="*/ 1595 h 2655"/>
              <a:gd name="T52" fmla="*/ 2046 w 2736"/>
              <a:gd name="T53" fmla="*/ 2393 h 2655"/>
              <a:gd name="T54" fmla="*/ 1847 w 2736"/>
              <a:gd name="T55" fmla="*/ 1595 h 2655"/>
              <a:gd name="T56" fmla="*/ 2459 w 2736"/>
              <a:gd name="T57" fmla="*/ 858 h 2655"/>
              <a:gd name="T58" fmla="*/ 1572 w 2736"/>
              <a:gd name="T59" fmla="*/ 1445 h 2655"/>
              <a:gd name="T60" fmla="*/ 1132 w 2736"/>
              <a:gd name="T61" fmla="*/ 1692 h 2655"/>
              <a:gd name="T62" fmla="*/ 653 w 2736"/>
              <a:gd name="T63" fmla="*/ 1629 h 2655"/>
              <a:gd name="T64" fmla="*/ 265 w 2736"/>
              <a:gd name="T65" fmla="*/ 1830 h 2655"/>
              <a:gd name="T66" fmla="*/ 36 w 2736"/>
              <a:gd name="T67" fmla="*/ 2037 h 2655"/>
              <a:gd name="T68" fmla="*/ 933 w 2736"/>
              <a:gd name="T69" fmla="*/ 1732 h 2655"/>
              <a:gd name="T70" fmla="*/ 1528 w 2736"/>
              <a:gd name="T71" fmla="*/ 1527 h 2655"/>
              <a:gd name="T72" fmla="*/ 2515 w 2736"/>
              <a:gd name="T73" fmla="*/ 918 h 2655"/>
              <a:gd name="T74" fmla="*/ 2659 w 2736"/>
              <a:gd name="T75" fmla="*/ 728 h 2655"/>
              <a:gd name="T76" fmla="*/ 1079 w 2736"/>
              <a:gd name="T77" fmla="*/ 2649 h 2655"/>
              <a:gd name="T78" fmla="*/ 1234 w 2736"/>
              <a:gd name="T79" fmla="*/ 2654 h 2655"/>
              <a:gd name="T80" fmla="*/ 1364 w 2736"/>
              <a:gd name="T81" fmla="*/ 1721 h 2655"/>
              <a:gd name="T82" fmla="*/ 1079 w 2736"/>
              <a:gd name="T83" fmla="*/ 1832 h 2655"/>
              <a:gd name="T84" fmla="*/ 740 w 2736"/>
              <a:gd name="T85" fmla="*/ 2571 h 2655"/>
              <a:gd name="T86" fmla="*/ 1030 w 2736"/>
              <a:gd name="T87" fmla="*/ 1832 h 2655"/>
              <a:gd name="T88" fmla="*/ 740 w 2736"/>
              <a:gd name="T89" fmla="*/ 1764 h 2655"/>
              <a:gd name="T90" fmla="*/ 2436 w 2736"/>
              <a:gd name="T91" fmla="*/ 1095 h 2655"/>
              <a:gd name="T92" fmla="*/ 2550 w 2736"/>
              <a:gd name="T93" fmla="*/ 1843 h 2655"/>
              <a:gd name="T94" fmla="*/ 2727 w 2736"/>
              <a:gd name="T95" fmla="*/ 1131 h 2655"/>
              <a:gd name="T96" fmla="*/ 2696 w 2736"/>
              <a:gd name="T97" fmla="*/ 858 h 2655"/>
              <a:gd name="T98" fmla="*/ 721 w 2736"/>
              <a:gd name="T99" fmla="*/ 246 h 2655"/>
              <a:gd name="T100" fmla="*/ 953 w 2736"/>
              <a:gd name="T101" fmla="*/ 507 h 2655"/>
              <a:gd name="T102" fmla="*/ 1229 w 2736"/>
              <a:gd name="T103" fmla="*/ 261 h 2655"/>
              <a:gd name="T104" fmla="*/ 1006 w 2736"/>
              <a:gd name="T105" fmla="*/ 0 h 2655"/>
              <a:gd name="T106" fmla="*/ 721 w 2736"/>
              <a:gd name="T107" fmla="*/ 246 h 2655"/>
              <a:gd name="T108" fmla="*/ 692 w 2736"/>
              <a:gd name="T109" fmla="*/ 2562 h 2655"/>
              <a:gd name="T110" fmla="*/ 403 w 2736"/>
              <a:gd name="T111" fmla="*/ 1926 h 2655"/>
              <a:gd name="T112" fmla="*/ 64 w 2736"/>
              <a:gd name="T113" fmla="*/ 2122 h 2655"/>
              <a:gd name="T114" fmla="*/ 354 w 2736"/>
              <a:gd name="T115" fmla="*/ 1953 h 2655"/>
              <a:gd name="T116" fmla="*/ 64 w 2736"/>
              <a:gd name="T117" fmla="*/ 2122 h 2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36" h="2655">
                <a:moveTo>
                  <a:pt x="228" y="967"/>
                </a:moveTo>
                <a:cubicBezTo>
                  <a:pt x="228" y="997"/>
                  <a:pt x="266" y="1034"/>
                  <a:pt x="296" y="1034"/>
                </a:cubicBezTo>
                <a:lnTo>
                  <a:pt x="301" y="1034"/>
                </a:lnTo>
                <a:cubicBezTo>
                  <a:pt x="368" y="1034"/>
                  <a:pt x="387" y="938"/>
                  <a:pt x="408" y="885"/>
                </a:cubicBezTo>
                <a:cubicBezTo>
                  <a:pt x="430" y="828"/>
                  <a:pt x="457" y="753"/>
                  <a:pt x="485" y="703"/>
                </a:cubicBezTo>
                <a:lnTo>
                  <a:pt x="653" y="672"/>
                </a:lnTo>
                <a:cubicBezTo>
                  <a:pt x="638" y="738"/>
                  <a:pt x="533" y="1013"/>
                  <a:pt x="533" y="1044"/>
                </a:cubicBezTo>
                <a:lnTo>
                  <a:pt x="529" y="1064"/>
                </a:lnTo>
                <a:lnTo>
                  <a:pt x="586" y="1402"/>
                </a:lnTo>
                <a:cubicBezTo>
                  <a:pt x="565" y="1406"/>
                  <a:pt x="437" y="1485"/>
                  <a:pt x="410" y="1501"/>
                </a:cubicBezTo>
                <a:cubicBezTo>
                  <a:pt x="365" y="1529"/>
                  <a:pt x="262" y="1568"/>
                  <a:pt x="262" y="1629"/>
                </a:cubicBezTo>
                <a:cubicBezTo>
                  <a:pt x="262" y="1674"/>
                  <a:pt x="292" y="1721"/>
                  <a:pt x="334" y="1721"/>
                </a:cubicBezTo>
                <a:lnTo>
                  <a:pt x="363" y="1721"/>
                </a:lnTo>
                <a:cubicBezTo>
                  <a:pt x="389" y="1721"/>
                  <a:pt x="548" y="1620"/>
                  <a:pt x="583" y="1601"/>
                </a:cubicBezTo>
                <a:cubicBezTo>
                  <a:pt x="636" y="1574"/>
                  <a:pt x="769" y="1513"/>
                  <a:pt x="769" y="1445"/>
                </a:cubicBezTo>
                <a:cubicBezTo>
                  <a:pt x="769" y="1371"/>
                  <a:pt x="731" y="1282"/>
                  <a:pt x="731" y="1208"/>
                </a:cubicBezTo>
                <a:cubicBezTo>
                  <a:pt x="765" y="1208"/>
                  <a:pt x="832" y="1223"/>
                  <a:pt x="869" y="1230"/>
                </a:cubicBezTo>
                <a:cubicBezTo>
                  <a:pt x="946" y="1243"/>
                  <a:pt x="944" y="1228"/>
                  <a:pt x="953" y="1310"/>
                </a:cubicBezTo>
                <a:cubicBezTo>
                  <a:pt x="958" y="1350"/>
                  <a:pt x="970" y="1406"/>
                  <a:pt x="978" y="1449"/>
                </a:cubicBezTo>
                <a:cubicBezTo>
                  <a:pt x="987" y="1492"/>
                  <a:pt x="1006" y="1532"/>
                  <a:pt x="1059" y="1532"/>
                </a:cubicBezTo>
                <a:lnTo>
                  <a:pt x="1074" y="1532"/>
                </a:lnTo>
                <a:cubicBezTo>
                  <a:pt x="1117" y="1532"/>
                  <a:pt x="1151" y="1497"/>
                  <a:pt x="1151" y="1455"/>
                </a:cubicBezTo>
                <a:lnTo>
                  <a:pt x="1151" y="1431"/>
                </a:lnTo>
                <a:cubicBezTo>
                  <a:pt x="1151" y="1393"/>
                  <a:pt x="1113" y="1215"/>
                  <a:pt x="1103" y="1165"/>
                </a:cubicBezTo>
                <a:cubicBezTo>
                  <a:pt x="1094" y="1120"/>
                  <a:pt x="1075" y="1091"/>
                  <a:pt x="1028" y="1081"/>
                </a:cubicBezTo>
                <a:cubicBezTo>
                  <a:pt x="994" y="1073"/>
                  <a:pt x="922" y="1059"/>
                  <a:pt x="890" y="1058"/>
                </a:cubicBezTo>
                <a:lnTo>
                  <a:pt x="977" y="798"/>
                </a:lnTo>
                <a:cubicBezTo>
                  <a:pt x="1013" y="807"/>
                  <a:pt x="1114" y="967"/>
                  <a:pt x="1161" y="967"/>
                </a:cubicBezTo>
                <a:cubicBezTo>
                  <a:pt x="1212" y="967"/>
                  <a:pt x="1352" y="939"/>
                  <a:pt x="1402" y="927"/>
                </a:cubicBezTo>
                <a:cubicBezTo>
                  <a:pt x="1473" y="909"/>
                  <a:pt x="1586" y="921"/>
                  <a:pt x="1586" y="831"/>
                </a:cubicBezTo>
                <a:cubicBezTo>
                  <a:pt x="1586" y="799"/>
                  <a:pt x="1555" y="764"/>
                  <a:pt x="1524" y="764"/>
                </a:cubicBezTo>
                <a:cubicBezTo>
                  <a:pt x="1427" y="764"/>
                  <a:pt x="1294" y="817"/>
                  <a:pt x="1205" y="817"/>
                </a:cubicBezTo>
                <a:cubicBezTo>
                  <a:pt x="1190" y="817"/>
                  <a:pt x="1049" y="655"/>
                  <a:pt x="1027" y="632"/>
                </a:cubicBezTo>
                <a:cubicBezTo>
                  <a:pt x="979" y="582"/>
                  <a:pt x="1001" y="584"/>
                  <a:pt x="922" y="558"/>
                </a:cubicBezTo>
                <a:cubicBezTo>
                  <a:pt x="901" y="551"/>
                  <a:pt x="795" y="512"/>
                  <a:pt x="784" y="512"/>
                </a:cubicBezTo>
                <a:lnTo>
                  <a:pt x="774" y="512"/>
                </a:lnTo>
                <a:cubicBezTo>
                  <a:pt x="709" y="512"/>
                  <a:pt x="624" y="533"/>
                  <a:pt x="560" y="544"/>
                </a:cubicBezTo>
                <a:cubicBezTo>
                  <a:pt x="496" y="555"/>
                  <a:pt x="396" y="559"/>
                  <a:pt x="367" y="603"/>
                </a:cubicBezTo>
                <a:cubicBezTo>
                  <a:pt x="354" y="624"/>
                  <a:pt x="228" y="946"/>
                  <a:pt x="228" y="967"/>
                </a:cubicBezTo>
                <a:close/>
                <a:moveTo>
                  <a:pt x="1417" y="2639"/>
                </a:moveTo>
                <a:cubicBezTo>
                  <a:pt x="1463" y="2635"/>
                  <a:pt x="1707" y="2587"/>
                  <a:pt x="1707" y="2562"/>
                </a:cubicBezTo>
                <a:lnTo>
                  <a:pt x="1707" y="1595"/>
                </a:lnTo>
                <a:lnTo>
                  <a:pt x="1557" y="1595"/>
                </a:lnTo>
                <a:cubicBezTo>
                  <a:pt x="1537" y="1595"/>
                  <a:pt x="1417" y="1678"/>
                  <a:pt x="1417" y="1692"/>
                </a:cubicBezTo>
                <a:lnTo>
                  <a:pt x="1417" y="2639"/>
                </a:lnTo>
                <a:close/>
                <a:moveTo>
                  <a:pt x="2092" y="1381"/>
                </a:moveTo>
                <a:lnTo>
                  <a:pt x="2094" y="2368"/>
                </a:lnTo>
                <a:cubicBezTo>
                  <a:pt x="2134" y="2341"/>
                  <a:pt x="2384" y="2125"/>
                  <a:pt x="2384" y="2093"/>
                </a:cubicBezTo>
                <a:lnTo>
                  <a:pt x="2382" y="1119"/>
                </a:lnTo>
                <a:lnTo>
                  <a:pt x="2092" y="1381"/>
                </a:lnTo>
                <a:close/>
                <a:moveTo>
                  <a:pt x="1847" y="1595"/>
                </a:moveTo>
                <a:lnTo>
                  <a:pt x="1756" y="1595"/>
                </a:lnTo>
                <a:lnTo>
                  <a:pt x="1756" y="2552"/>
                </a:lnTo>
                <a:cubicBezTo>
                  <a:pt x="1799" y="2542"/>
                  <a:pt x="2046" y="2422"/>
                  <a:pt x="2046" y="2393"/>
                </a:cubicBezTo>
                <a:lnTo>
                  <a:pt x="2046" y="1426"/>
                </a:lnTo>
                <a:cubicBezTo>
                  <a:pt x="2021" y="1432"/>
                  <a:pt x="1866" y="1595"/>
                  <a:pt x="1847" y="1595"/>
                </a:cubicBezTo>
                <a:close/>
                <a:moveTo>
                  <a:pt x="2427" y="821"/>
                </a:moveTo>
                <a:lnTo>
                  <a:pt x="2459" y="858"/>
                </a:lnTo>
                <a:lnTo>
                  <a:pt x="1799" y="1445"/>
                </a:lnTo>
                <a:cubicBezTo>
                  <a:pt x="1723" y="1445"/>
                  <a:pt x="1648" y="1445"/>
                  <a:pt x="1572" y="1445"/>
                </a:cubicBezTo>
                <a:cubicBezTo>
                  <a:pt x="1476" y="1445"/>
                  <a:pt x="1471" y="1469"/>
                  <a:pt x="1409" y="1510"/>
                </a:cubicBezTo>
                <a:cubicBezTo>
                  <a:pt x="1326" y="1565"/>
                  <a:pt x="1216" y="1647"/>
                  <a:pt x="1132" y="1692"/>
                </a:cubicBezTo>
                <a:cubicBezTo>
                  <a:pt x="1113" y="1683"/>
                  <a:pt x="845" y="1631"/>
                  <a:pt x="807" y="1625"/>
                </a:cubicBezTo>
                <a:cubicBezTo>
                  <a:pt x="718" y="1611"/>
                  <a:pt x="730" y="1591"/>
                  <a:pt x="653" y="1629"/>
                </a:cubicBezTo>
                <a:cubicBezTo>
                  <a:pt x="609" y="1651"/>
                  <a:pt x="566" y="1675"/>
                  <a:pt x="523" y="1697"/>
                </a:cubicBezTo>
                <a:cubicBezTo>
                  <a:pt x="443" y="1736"/>
                  <a:pt x="340" y="1784"/>
                  <a:pt x="265" y="1830"/>
                </a:cubicBezTo>
                <a:cubicBezTo>
                  <a:pt x="234" y="1849"/>
                  <a:pt x="25" y="1957"/>
                  <a:pt x="0" y="1963"/>
                </a:cubicBezTo>
                <a:lnTo>
                  <a:pt x="36" y="2037"/>
                </a:lnTo>
                <a:lnTo>
                  <a:pt x="716" y="1687"/>
                </a:lnTo>
                <a:cubicBezTo>
                  <a:pt x="785" y="1703"/>
                  <a:pt x="863" y="1718"/>
                  <a:pt x="933" y="1732"/>
                </a:cubicBezTo>
                <a:cubicBezTo>
                  <a:pt x="986" y="1742"/>
                  <a:pt x="1105" y="1774"/>
                  <a:pt x="1156" y="1774"/>
                </a:cubicBezTo>
                <a:cubicBezTo>
                  <a:pt x="1159" y="1774"/>
                  <a:pt x="1495" y="1550"/>
                  <a:pt x="1528" y="1527"/>
                </a:cubicBezTo>
                <a:lnTo>
                  <a:pt x="1829" y="1528"/>
                </a:lnTo>
                <a:lnTo>
                  <a:pt x="2515" y="918"/>
                </a:lnTo>
                <a:lnTo>
                  <a:pt x="2552" y="947"/>
                </a:lnTo>
                <a:lnTo>
                  <a:pt x="2659" y="728"/>
                </a:lnTo>
                <a:lnTo>
                  <a:pt x="2427" y="821"/>
                </a:lnTo>
                <a:close/>
                <a:moveTo>
                  <a:pt x="1079" y="2649"/>
                </a:moveTo>
                <a:lnTo>
                  <a:pt x="1142" y="2655"/>
                </a:lnTo>
                <a:lnTo>
                  <a:pt x="1234" y="2654"/>
                </a:lnTo>
                <a:lnTo>
                  <a:pt x="1364" y="2648"/>
                </a:lnTo>
                <a:lnTo>
                  <a:pt x="1364" y="1721"/>
                </a:lnTo>
                <a:cubicBezTo>
                  <a:pt x="1318" y="1745"/>
                  <a:pt x="1278" y="1775"/>
                  <a:pt x="1234" y="1804"/>
                </a:cubicBezTo>
                <a:cubicBezTo>
                  <a:pt x="1142" y="1866"/>
                  <a:pt x="1189" y="1841"/>
                  <a:pt x="1079" y="1832"/>
                </a:cubicBezTo>
                <a:lnTo>
                  <a:pt x="1079" y="2649"/>
                </a:lnTo>
                <a:close/>
                <a:moveTo>
                  <a:pt x="740" y="2571"/>
                </a:moveTo>
                <a:cubicBezTo>
                  <a:pt x="740" y="2596"/>
                  <a:pt x="985" y="2643"/>
                  <a:pt x="1030" y="2644"/>
                </a:cubicBezTo>
                <a:lnTo>
                  <a:pt x="1030" y="1832"/>
                </a:lnTo>
                <a:cubicBezTo>
                  <a:pt x="1030" y="1808"/>
                  <a:pt x="914" y="1799"/>
                  <a:pt x="890" y="1794"/>
                </a:cubicBezTo>
                <a:cubicBezTo>
                  <a:pt x="850" y="1786"/>
                  <a:pt x="782" y="1765"/>
                  <a:pt x="740" y="1764"/>
                </a:cubicBezTo>
                <a:lnTo>
                  <a:pt x="740" y="2571"/>
                </a:lnTo>
                <a:close/>
                <a:moveTo>
                  <a:pt x="2436" y="1095"/>
                </a:moveTo>
                <a:lnTo>
                  <a:pt x="2437" y="2020"/>
                </a:lnTo>
                <a:cubicBezTo>
                  <a:pt x="2454" y="2009"/>
                  <a:pt x="2535" y="1872"/>
                  <a:pt x="2550" y="1843"/>
                </a:cubicBezTo>
                <a:cubicBezTo>
                  <a:pt x="2586" y="1771"/>
                  <a:pt x="2607" y="1716"/>
                  <a:pt x="2638" y="1637"/>
                </a:cubicBezTo>
                <a:cubicBezTo>
                  <a:pt x="2676" y="1540"/>
                  <a:pt x="2736" y="1272"/>
                  <a:pt x="2727" y="1131"/>
                </a:cubicBezTo>
                <a:lnTo>
                  <a:pt x="2700" y="860"/>
                </a:lnTo>
                <a:lnTo>
                  <a:pt x="2696" y="858"/>
                </a:lnTo>
                <a:lnTo>
                  <a:pt x="2436" y="1095"/>
                </a:lnTo>
                <a:close/>
                <a:moveTo>
                  <a:pt x="721" y="246"/>
                </a:moveTo>
                <a:lnTo>
                  <a:pt x="721" y="271"/>
                </a:lnTo>
                <a:cubicBezTo>
                  <a:pt x="721" y="388"/>
                  <a:pt x="838" y="507"/>
                  <a:pt x="953" y="507"/>
                </a:cubicBezTo>
                <a:lnTo>
                  <a:pt x="997" y="507"/>
                </a:lnTo>
                <a:cubicBezTo>
                  <a:pt x="1117" y="507"/>
                  <a:pt x="1229" y="387"/>
                  <a:pt x="1229" y="261"/>
                </a:cubicBezTo>
                <a:lnTo>
                  <a:pt x="1229" y="237"/>
                </a:lnTo>
                <a:cubicBezTo>
                  <a:pt x="1229" y="123"/>
                  <a:pt x="1114" y="0"/>
                  <a:pt x="1006" y="0"/>
                </a:cubicBezTo>
                <a:lnTo>
                  <a:pt x="943" y="0"/>
                </a:lnTo>
                <a:cubicBezTo>
                  <a:pt x="830" y="0"/>
                  <a:pt x="721" y="124"/>
                  <a:pt x="721" y="246"/>
                </a:cubicBezTo>
                <a:close/>
                <a:moveTo>
                  <a:pt x="402" y="2412"/>
                </a:moveTo>
                <a:cubicBezTo>
                  <a:pt x="402" y="2439"/>
                  <a:pt x="649" y="2552"/>
                  <a:pt x="692" y="2562"/>
                </a:cubicBezTo>
                <a:lnTo>
                  <a:pt x="692" y="1774"/>
                </a:lnTo>
                <a:lnTo>
                  <a:pt x="403" y="1926"/>
                </a:lnTo>
                <a:lnTo>
                  <a:pt x="402" y="2412"/>
                </a:lnTo>
                <a:close/>
                <a:moveTo>
                  <a:pt x="64" y="2122"/>
                </a:moveTo>
                <a:cubicBezTo>
                  <a:pt x="64" y="2149"/>
                  <a:pt x="315" y="2373"/>
                  <a:pt x="354" y="2383"/>
                </a:cubicBezTo>
                <a:lnTo>
                  <a:pt x="354" y="1953"/>
                </a:lnTo>
                <a:lnTo>
                  <a:pt x="65" y="2100"/>
                </a:lnTo>
                <a:lnTo>
                  <a:pt x="64" y="21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783342"/>
      </p:ext>
    </p:extLst>
  </p:cSld>
  <p:clrMapOvr>
    <a:masterClrMapping/>
  </p:clrMapOvr>
  <p:transition spd="slow" advTm="624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49 -4.07407E-6 L -3.33333E-6 -4.0740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3.7037E-6 L 3.125E-6 3.703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39" grpId="0" animBg="1"/>
      <p:bldP spid="45" grpId="0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6"/>
          <p:cNvSpPr>
            <a:spLocks/>
          </p:cNvSpPr>
          <p:nvPr/>
        </p:nvSpPr>
        <p:spPr bwMode="auto">
          <a:xfrm flipH="1">
            <a:off x="11929873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H="1">
            <a:off x="2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77742" y="159025"/>
            <a:ext cx="1569636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/>
                <a:ea typeface="微软雅黑"/>
              </a:rPr>
              <a:t>计划完成情况</a:t>
            </a: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1615508" y="6142074"/>
            <a:ext cx="323382" cy="1633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91428" tIns="45714" rIns="91428" bIns="45714" anchor="ctr"/>
          <a:lstStyle/>
          <a:p>
            <a:endParaRPr lang="zh-CN" altLang="en-US" sz="1300">
              <a:solidFill>
                <a:schemeClr val="tx2"/>
              </a:solidFill>
            </a:endParaRP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3536587" y="6142073"/>
            <a:ext cx="307185" cy="163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/>
          <a:p>
            <a:endParaRPr lang="zh-CN" altLang="en-US" sz="1300">
              <a:solidFill>
                <a:schemeClr val="tx2"/>
              </a:solidFill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946741" y="6059140"/>
            <a:ext cx="1729119" cy="33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已完成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3954995" y="6122091"/>
            <a:ext cx="1729119" cy="33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</a:rPr>
              <a:t>目标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2" name="矩形 1"/>
          <p:cNvSpPr/>
          <p:nvPr/>
        </p:nvSpPr>
        <p:spPr bwMode="auto">
          <a:xfrm>
            <a:off x="8975723" y="907022"/>
            <a:ext cx="2664296" cy="178396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46" name="矩形 45"/>
          <p:cNvSpPr/>
          <p:nvPr/>
        </p:nvSpPr>
        <p:spPr bwMode="auto">
          <a:xfrm>
            <a:off x="8975723" y="2858968"/>
            <a:ext cx="2664296" cy="178396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47" name="矩形 46"/>
          <p:cNvSpPr/>
          <p:nvPr/>
        </p:nvSpPr>
        <p:spPr bwMode="auto">
          <a:xfrm>
            <a:off x="8975723" y="4810914"/>
            <a:ext cx="2664296" cy="178396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764038" y="938021"/>
            <a:ext cx="300251" cy="301883"/>
          </a:xfrm>
          <a:custGeom>
            <a:avLst/>
            <a:gdLst>
              <a:gd name="T0" fmla="*/ 348 w 407"/>
              <a:gd name="T1" fmla="*/ 0 h 407"/>
              <a:gd name="T2" fmla="*/ 407 w 407"/>
              <a:gd name="T3" fmla="*/ 0 h 407"/>
              <a:gd name="T4" fmla="*/ 407 w 407"/>
              <a:gd name="T5" fmla="*/ 407 h 407"/>
              <a:gd name="T6" fmla="*/ 0 w 407"/>
              <a:gd name="T7" fmla="*/ 407 h 407"/>
              <a:gd name="T8" fmla="*/ 0 w 407"/>
              <a:gd name="T9" fmla="*/ 354 h 407"/>
              <a:gd name="T10" fmla="*/ 307 w 407"/>
              <a:gd name="T11" fmla="*/ 354 h 407"/>
              <a:gd name="T12" fmla="*/ 1 w 407"/>
              <a:gd name="T13" fmla="*/ 47 h 407"/>
              <a:gd name="T14" fmla="*/ 43 w 407"/>
              <a:gd name="T15" fmla="*/ 5 h 407"/>
              <a:gd name="T16" fmla="*/ 348 w 407"/>
              <a:gd name="T17" fmla="*/ 310 h 407"/>
              <a:gd name="T18" fmla="*/ 348 w 407"/>
              <a:gd name="T19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" h="407">
                <a:moveTo>
                  <a:pt x="348" y="0"/>
                </a:moveTo>
                <a:lnTo>
                  <a:pt x="407" y="0"/>
                </a:lnTo>
                <a:lnTo>
                  <a:pt x="407" y="407"/>
                </a:lnTo>
                <a:lnTo>
                  <a:pt x="0" y="407"/>
                </a:lnTo>
                <a:lnTo>
                  <a:pt x="0" y="354"/>
                </a:lnTo>
                <a:lnTo>
                  <a:pt x="307" y="354"/>
                </a:lnTo>
                <a:lnTo>
                  <a:pt x="1" y="47"/>
                </a:lnTo>
                <a:lnTo>
                  <a:pt x="43" y="5"/>
                </a:lnTo>
                <a:lnTo>
                  <a:pt x="348" y="310"/>
                </a:lnTo>
                <a:lnTo>
                  <a:pt x="3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038822" y="909883"/>
            <a:ext cx="2374164" cy="42059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sz="2100" dirty="0">
                <a:latin typeface="+mj-ea"/>
                <a:ea typeface="+mj-ea"/>
              </a:rPr>
              <a:t>各项业务完成概况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12" y="1472286"/>
            <a:ext cx="7566618" cy="404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47264"/>
      </p:ext>
    </p:extLst>
  </p:cSld>
  <p:clrMapOvr>
    <a:masterClrMapping/>
  </p:clrMapOvr>
  <p:transition spd="slow" advTm="8124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8855 3.7037E-6 L -2.10095E-6 3.7037E-6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4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 tmFilter="0,0; .5, 1; 1, 1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35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36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77" grpId="0"/>
          <p:bldP spid="69" grpId="0" animBg="1"/>
          <p:bldP spid="70" grpId="0" animBg="1"/>
          <p:bldP spid="71" grpId="0"/>
          <p:bldP spid="72" grpId="0"/>
          <p:bldP spid="4" grpId="0" animBg="1"/>
          <p:bldP spid="2" grpId="0" animBg="1"/>
          <p:bldP spid="46" grpId="0" animBg="1"/>
          <p:bldP spid="47" grpId="0" animBg="1"/>
          <p:bldP spid="53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8855 3.7037E-6 L -2.10095E-6 3.7037E-6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4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 tmFilter="0,0; .5, 1; 1, 1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77" grpId="0"/>
          <p:bldP spid="69" grpId="0" animBg="1"/>
          <p:bldP spid="70" grpId="0" animBg="1"/>
          <p:bldP spid="71" grpId="0"/>
          <p:bldP spid="72" grpId="0"/>
          <p:bldP spid="4" grpId="0" animBg="1"/>
          <p:bldP spid="2" grpId="0" animBg="1"/>
          <p:bldP spid="46" grpId="0" animBg="1"/>
          <p:bldP spid="47" grpId="0" animBg="1"/>
          <p:bldP spid="53" grpId="0" animBg="1"/>
          <p:bldP spid="5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6"/>
          <p:cNvSpPr>
            <a:spLocks/>
          </p:cNvSpPr>
          <p:nvPr/>
        </p:nvSpPr>
        <p:spPr bwMode="auto">
          <a:xfrm flipH="1">
            <a:off x="11929873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H="1">
            <a:off x="2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77742" y="159025"/>
            <a:ext cx="1800469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/>
                <a:ea typeface="微软雅黑"/>
              </a:rPr>
              <a:t>与去年同期比较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5782071" y="1052736"/>
            <a:ext cx="0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>
            <a:off x="5782071" y="3910236"/>
            <a:ext cx="0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椭圆 42"/>
          <p:cNvSpPr/>
          <p:nvPr/>
        </p:nvSpPr>
        <p:spPr bwMode="auto">
          <a:xfrm>
            <a:off x="5235971" y="2818036"/>
            <a:ext cx="1092200" cy="1092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78" name="TextBox 77"/>
          <p:cNvSpPr txBox="1"/>
          <p:nvPr/>
        </p:nvSpPr>
        <p:spPr>
          <a:xfrm>
            <a:off x="2239451" y="1556794"/>
            <a:ext cx="2358314" cy="40009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r"/>
            <a:r>
              <a:rPr lang="en-US" altLang="zh-CN" sz="2000" b="1" dirty="0" smtClean="0">
                <a:latin typeface="+mn-ea"/>
                <a:ea typeface="+mn-ea"/>
              </a:rPr>
              <a:t>2019</a:t>
            </a:r>
            <a:r>
              <a:rPr lang="zh-CN" altLang="en-US" sz="2000" b="1" dirty="0" smtClean="0">
                <a:latin typeface="+mn-ea"/>
                <a:ea typeface="+mn-ea"/>
              </a:rPr>
              <a:t>年</a:t>
            </a:r>
            <a:r>
              <a:rPr lang="zh-CN" altLang="en-US" sz="2000" b="1" dirty="0">
                <a:latin typeface="+mn-ea"/>
                <a:ea typeface="+mn-ea"/>
              </a:rPr>
              <a:t>上半年情况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862119" y="1556794"/>
            <a:ext cx="2358314" cy="40009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sz="2000" b="1" dirty="0" smtClean="0">
                <a:latin typeface="+mn-ea"/>
                <a:ea typeface="+mn-ea"/>
              </a:rPr>
              <a:t>2019</a:t>
            </a:r>
            <a:r>
              <a:rPr lang="zh-CN" altLang="en-US" sz="2000" b="1" dirty="0" smtClean="0">
                <a:latin typeface="+mn-ea"/>
                <a:ea typeface="+mn-ea"/>
              </a:rPr>
              <a:t>年下半</a:t>
            </a:r>
            <a:r>
              <a:rPr lang="zh-CN" altLang="en-US" sz="2000" b="1" dirty="0">
                <a:latin typeface="+mn-ea"/>
                <a:ea typeface="+mn-ea"/>
              </a:rPr>
              <a:t>年情况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20120" y="2024846"/>
            <a:ext cx="3638103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2019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年上半年主要跟进驻地运维项目、巡检项目、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2G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增值项目、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2B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企业值守项目。</a:t>
            </a:r>
            <a:endParaRPr lang="zh-CN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62120" y="2024846"/>
            <a:ext cx="363810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+mn-ea"/>
              </a:rPr>
              <a:t>跟进已有项目，对山东、北京市场进行跟进</a:t>
            </a:r>
            <a:endParaRPr lang="zh-CN" altLang="en-US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2359718" y="3364136"/>
            <a:ext cx="2149818" cy="352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algn="r" defTabSz="914277"/>
            <a:r>
              <a:rPr lang="zh-CN" altLang="en-US" sz="1700" dirty="0">
                <a:solidFill>
                  <a:srgbClr val="F8F8F8"/>
                </a:solidFill>
                <a:latin typeface="+mn-ea"/>
                <a:ea typeface="+mn-ea"/>
              </a:rPr>
              <a:t>计划完成</a:t>
            </a:r>
            <a:r>
              <a:rPr lang="zh-CN" altLang="en-US" sz="1700" dirty="0" smtClean="0">
                <a:solidFill>
                  <a:srgbClr val="F8F8F8"/>
                </a:solidFill>
                <a:latin typeface="+mn-ea"/>
                <a:ea typeface="+mn-ea"/>
              </a:rPr>
              <a:t>：</a:t>
            </a:r>
            <a:r>
              <a:rPr lang="en-US" altLang="zh-CN" sz="1700" dirty="0" smtClean="0">
                <a:solidFill>
                  <a:srgbClr val="F8F8F8"/>
                </a:solidFill>
                <a:latin typeface="+mn-ea"/>
                <a:ea typeface="+mn-ea"/>
              </a:rPr>
              <a:t>50%</a:t>
            </a:r>
            <a:endParaRPr lang="zh-CN" altLang="en-US" sz="17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1489869" y="3808636"/>
            <a:ext cx="3019666" cy="35289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实际完成数：</a:t>
            </a:r>
            <a:r>
              <a:rPr lang="en-US" altLang="zh-CN" dirty="0" smtClean="0">
                <a:solidFill>
                  <a:srgbClr val="F8F8F8"/>
                </a:solidFill>
                <a:latin typeface="+mn-ea"/>
                <a:ea typeface="+mn-ea"/>
              </a:rPr>
              <a:t>63.98</a:t>
            </a: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万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86" name="矩形 85"/>
          <p:cNvSpPr/>
          <p:nvPr/>
        </p:nvSpPr>
        <p:spPr bwMode="auto">
          <a:xfrm>
            <a:off x="1921917" y="4303936"/>
            <a:ext cx="2587618" cy="35289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回款数：</a:t>
            </a:r>
            <a:r>
              <a:rPr lang="en-US" altLang="zh-CN" dirty="0" smtClean="0">
                <a:solidFill>
                  <a:srgbClr val="F8F8F8"/>
                </a:solidFill>
                <a:latin typeface="+mn-ea"/>
                <a:ea typeface="+mn-ea"/>
              </a:rPr>
              <a:t>63.98</a:t>
            </a: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万</a:t>
            </a:r>
            <a:endParaRPr lang="zh-CN" altLang="en-US" sz="1700" dirty="0">
              <a:latin typeface="+mn-ea"/>
              <a:ea typeface="+mn-ea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2425973" y="4797152"/>
            <a:ext cx="2083562" cy="35289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实际完成</a:t>
            </a:r>
            <a:r>
              <a:rPr lang="en-US" altLang="zh-CN" dirty="0" smtClean="0">
                <a:solidFill>
                  <a:srgbClr val="F8F8F8"/>
                </a:solidFill>
                <a:latin typeface="+mn-ea"/>
                <a:ea typeface="+mn-ea"/>
              </a:rPr>
              <a:t>20%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7002323" y="3364136"/>
            <a:ext cx="2336418" cy="352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计划完成</a:t>
            </a: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：</a:t>
            </a:r>
            <a:r>
              <a:rPr lang="en-US" altLang="zh-CN" dirty="0" smtClean="0">
                <a:solidFill>
                  <a:srgbClr val="F8F8F8"/>
                </a:solidFill>
                <a:latin typeface="+mn-ea"/>
                <a:ea typeface="+mn-ea"/>
              </a:rPr>
              <a:t>80%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  <a:p>
            <a:pPr defTabSz="914277"/>
            <a:endParaRPr lang="zh-CN" altLang="en-US" sz="1700" dirty="0">
              <a:latin typeface="+mn-ea"/>
              <a:ea typeface="+mn-ea"/>
            </a:endParaRPr>
          </a:p>
        </p:txBody>
      </p:sp>
      <p:sp>
        <p:nvSpPr>
          <p:cNvPr id="89" name="矩形 88"/>
          <p:cNvSpPr/>
          <p:nvPr/>
        </p:nvSpPr>
        <p:spPr bwMode="auto">
          <a:xfrm>
            <a:off x="7014369" y="3808636"/>
            <a:ext cx="3485852" cy="35289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北京区县版在线监测平台</a:t>
            </a:r>
            <a:endParaRPr lang="zh-CN" altLang="en-US" sz="1700" dirty="0">
              <a:latin typeface="+mn-ea"/>
              <a:ea typeface="+mn-ea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7014369" y="4303936"/>
            <a:ext cx="1820316" cy="35289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山东服务下沉</a:t>
            </a:r>
            <a:endParaRPr lang="zh-CN" altLang="en-US" sz="1700" dirty="0">
              <a:latin typeface="+mn-ea"/>
              <a:ea typeface="+mn-ea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7002323" y="4797152"/>
            <a:ext cx="2480434" cy="35289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河北园区项目跟进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71889" y="3018099"/>
            <a:ext cx="867545" cy="70788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sz="4000" dirty="0">
                <a:solidFill>
                  <a:srgbClr val="F8F8F8"/>
                </a:solidFill>
              </a:rPr>
              <a:t>VS</a:t>
            </a:r>
            <a:endParaRPr lang="zh-CN" altLang="en-US" sz="40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51858"/>
      </p:ext>
    </p:extLst>
  </p:cSld>
  <p:clrMapOvr>
    <a:masterClrMapping/>
  </p:clrMapOvr>
  <p:transition spd="slow" advTm="6932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8855 3.7037E-6 L -2.10095E-6 3.7037E-6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4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00" tmFilter="0,0; .5, 1; 1, 1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4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44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4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94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44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94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44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77" grpId="0"/>
          <p:bldP spid="4" grpId="0" animBg="1"/>
          <p:bldP spid="43" grpId="0" animBg="1"/>
          <p:bldP spid="78" grpId="0"/>
          <p:bldP spid="79" grpId="0"/>
          <p:bldP spid="80" grpId="0"/>
          <p:bldP spid="81" grpId="0"/>
          <p:bldP spid="82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8855 3.7037E-6 L -2.10095E-6 3.7037E-6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4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00" tmFilter="0,0; .5, 1; 1, 1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40"/>
                                </p:stCondLst>
                                <p:childTnLst>
                                  <p:par>
                                    <p:cTn id="2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44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4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94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44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94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44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77" grpId="0"/>
          <p:bldP spid="4" grpId="0" animBg="1"/>
          <p:bldP spid="43" grpId="0" animBg="1"/>
          <p:bldP spid="78" grpId="0"/>
          <p:bldP spid="79" grpId="0"/>
          <p:bldP spid="80" grpId="0"/>
          <p:bldP spid="81" grpId="0"/>
          <p:bldP spid="82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0" grpId="0" animBg="1"/>
          <p:bldP spid="91" grpId="0" animBg="1"/>
          <p:bldP spid="9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6"/>
          <p:cNvSpPr>
            <a:spLocks/>
          </p:cNvSpPr>
          <p:nvPr/>
        </p:nvSpPr>
        <p:spPr bwMode="auto">
          <a:xfrm flipH="1">
            <a:off x="11929873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H="1">
            <a:off x="2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77742" y="159025"/>
            <a:ext cx="1569636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/>
                <a:ea typeface="微软雅黑"/>
              </a:rPr>
              <a:t>计划完成情况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2" name="矩形 1"/>
          <p:cNvSpPr/>
          <p:nvPr/>
        </p:nvSpPr>
        <p:spPr bwMode="auto">
          <a:xfrm>
            <a:off x="8975723" y="907022"/>
            <a:ext cx="2664296" cy="178396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46" name="矩形 45"/>
          <p:cNvSpPr/>
          <p:nvPr/>
        </p:nvSpPr>
        <p:spPr bwMode="auto">
          <a:xfrm>
            <a:off x="8975723" y="2858968"/>
            <a:ext cx="2664296" cy="178396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47" name="矩形 46"/>
          <p:cNvSpPr/>
          <p:nvPr/>
        </p:nvSpPr>
        <p:spPr bwMode="auto">
          <a:xfrm>
            <a:off x="8975723" y="4810914"/>
            <a:ext cx="2664296" cy="178396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764038" y="938021"/>
            <a:ext cx="300251" cy="301883"/>
          </a:xfrm>
          <a:custGeom>
            <a:avLst/>
            <a:gdLst>
              <a:gd name="T0" fmla="*/ 348 w 407"/>
              <a:gd name="T1" fmla="*/ 0 h 407"/>
              <a:gd name="T2" fmla="*/ 407 w 407"/>
              <a:gd name="T3" fmla="*/ 0 h 407"/>
              <a:gd name="T4" fmla="*/ 407 w 407"/>
              <a:gd name="T5" fmla="*/ 407 h 407"/>
              <a:gd name="T6" fmla="*/ 0 w 407"/>
              <a:gd name="T7" fmla="*/ 407 h 407"/>
              <a:gd name="T8" fmla="*/ 0 w 407"/>
              <a:gd name="T9" fmla="*/ 354 h 407"/>
              <a:gd name="T10" fmla="*/ 307 w 407"/>
              <a:gd name="T11" fmla="*/ 354 h 407"/>
              <a:gd name="T12" fmla="*/ 1 w 407"/>
              <a:gd name="T13" fmla="*/ 47 h 407"/>
              <a:gd name="T14" fmla="*/ 43 w 407"/>
              <a:gd name="T15" fmla="*/ 5 h 407"/>
              <a:gd name="T16" fmla="*/ 348 w 407"/>
              <a:gd name="T17" fmla="*/ 310 h 407"/>
              <a:gd name="T18" fmla="*/ 348 w 407"/>
              <a:gd name="T19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" h="407">
                <a:moveTo>
                  <a:pt x="348" y="0"/>
                </a:moveTo>
                <a:lnTo>
                  <a:pt x="407" y="0"/>
                </a:lnTo>
                <a:lnTo>
                  <a:pt x="407" y="407"/>
                </a:lnTo>
                <a:lnTo>
                  <a:pt x="0" y="407"/>
                </a:lnTo>
                <a:lnTo>
                  <a:pt x="0" y="354"/>
                </a:lnTo>
                <a:lnTo>
                  <a:pt x="307" y="354"/>
                </a:lnTo>
                <a:lnTo>
                  <a:pt x="1" y="47"/>
                </a:lnTo>
                <a:lnTo>
                  <a:pt x="43" y="5"/>
                </a:lnTo>
                <a:lnTo>
                  <a:pt x="348" y="310"/>
                </a:lnTo>
                <a:lnTo>
                  <a:pt x="3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038822" y="909883"/>
            <a:ext cx="2069773" cy="415486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sz="2100" dirty="0" smtClean="0">
                <a:latin typeface="+mj-ea"/>
                <a:ea typeface="+mj-ea"/>
              </a:rPr>
              <a:t>未完成项目情况</a:t>
            </a:r>
            <a:endParaRPr lang="zh-CN" altLang="en-US" sz="21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20" y="1799006"/>
            <a:ext cx="4837017" cy="37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6056"/>
      </p:ext>
    </p:extLst>
  </p:cSld>
  <p:clrMapOvr>
    <a:masterClrMapping/>
  </p:clrMapOvr>
  <p:transition spd="slow" advTm="8124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8855 3.7037E-6 L -2.10095E-6 3.7037E-6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4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 tmFilter="0,0; .5, 1; 1, 1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35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36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77" grpId="0"/>
          <p:bldP spid="4" grpId="0" animBg="1"/>
          <p:bldP spid="2" grpId="0" animBg="1"/>
          <p:bldP spid="46" grpId="0" animBg="1"/>
          <p:bldP spid="47" grpId="0" animBg="1"/>
          <p:bldP spid="53" grpId="0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8855 3.7037E-6 L -2.10095E-6 3.7037E-6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42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 tmFilter="0,0; .5, 1; 1, 1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84" grpId="1" animBg="1"/>
          <p:bldP spid="77" grpId="0"/>
          <p:bldP spid="4" grpId="0" animBg="1"/>
          <p:bldP spid="2" grpId="0" animBg="1"/>
          <p:bldP spid="46" grpId="0" animBg="1"/>
          <p:bldP spid="47" grpId="0" animBg="1"/>
          <p:bldP spid="53" grpId="0" animBg="1"/>
          <p:bldP spid="5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6"/>
          <p:cNvSpPr>
            <a:spLocks/>
          </p:cNvSpPr>
          <p:nvPr/>
        </p:nvSpPr>
        <p:spPr bwMode="auto">
          <a:xfrm flipH="1">
            <a:off x="11929873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77743" y="159025"/>
            <a:ext cx="2031301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/>
                <a:ea typeface="微软雅黑"/>
              </a:rPr>
              <a:t>重点工作落实情况</a:t>
            </a: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H="1">
            <a:off x="2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grpSp>
        <p:nvGrpSpPr>
          <p:cNvPr id="58" name="组合 57"/>
          <p:cNvGrpSpPr/>
          <p:nvPr/>
        </p:nvGrpSpPr>
        <p:grpSpPr>
          <a:xfrm>
            <a:off x="8323666" y="2824314"/>
            <a:ext cx="2992140" cy="2992140"/>
            <a:chOff x="768366" y="1765300"/>
            <a:chExt cx="2992140" cy="2992140"/>
          </a:xfrm>
        </p:grpSpPr>
        <p:sp>
          <p:nvSpPr>
            <p:cNvPr id="59" name="椭圆 58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919898" y="1916832"/>
              <a:ext cx="2689076" cy="2689076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3464" y="3226470"/>
            <a:ext cx="2992140" cy="2992140"/>
            <a:chOff x="768366" y="1765300"/>
            <a:chExt cx="2992140" cy="2992140"/>
          </a:xfrm>
        </p:grpSpPr>
        <p:sp>
          <p:nvSpPr>
            <p:cNvPr id="62" name="椭圆 61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  <p:sp>
          <p:nvSpPr>
            <p:cNvPr id="63" name="椭圆 62"/>
            <p:cNvSpPr/>
            <p:nvPr/>
          </p:nvSpPr>
          <p:spPr bwMode="auto">
            <a:xfrm>
              <a:off x="919898" y="1916832"/>
              <a:ext cx="2689076" cy="2689076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505574" y="824893"/>
            <a:ext cx="2992140" cy="2992140"/>
            <a:chOff x="768366" y="1765300"/>
            <a:chExt cx="2992140" cy="2992140"/>
          </a:xfrm>
        </p:grpSpPr>
        <p:sp>
          <p:nvSpPr>
            <p:cNvPr id="65" name="椭圆 64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  <p:sp>
          <p:nvSpPr>
            <p:cNvPr id="66" name="椭圆 65"/>
            <p:cNvSpPr/>
            <p:nvPr/>
          </p:nvSpPr>
          <p:spPr bwMode="auto">
            <a:xfrm>
              <a:off x="919898" y="1916832"/>
              <a:ext cx="2689076" cy="2689076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</p:grpSp>
      <p:sp>
        <p:nvSpPr>
          <p:cNvPr id="67" name="椭圆 66"/>
          <p:cNvSpPr/>
          <p:nvPr/>
        </p:nvSpPr>
        <p:spPr bwMode="auto">
          <a:xfrm>
            <a:off x="603861" y="3260614"/>
            <a:ext cx="959991" cy="959991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68" name="椭圆 67"/>
          <p:cNvSpPr/>
          <p:nvPr/>
        </p:nvSpPr>
        <p:spPr bwMode="auto">
          <a:xfrm>
            <a:off x="4434022" y="829575"/>
            <a:ext cx="959991" cy="959991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69" name="椭圆 68"/>
          <p:cNvSpPr/>
          <p:nvPr/>
        </p:nvSpPr>
        <p:spPr bwMode="auto">
          <a:xfrm>
            <a:off x="8320620" y="2857042"/>
            <a:ext cx="959991" cy="959991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70" name="TextBox 69"/>
          <p:cNvSpPr txBox="1"/>
          <p:nvPr/>
        </p:nvSpPr>
        <p:spPr>
          <a:xfrm>
            <a:off x="645285" y="3394003"/>
            <a:ext cx="877139" cy="64631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+mn-ea"/>
                <a:ea typeface="+mn-ea"/>
              </a:rPr>
              <a:t>重点</a:t>
            </a:r>
            <a:endParaRPr lang="en-US" altLang="zh-CN" b="1" dirty="0" smtClean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+mn-ea"/>
                <a:ea typeface="+mn-ea"/>
              </a:rPr>
              <a:t>项目一</a:t>
            </a:r>
            <a:endParaRPr lang="zh-CN" altLang="en-US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72749" y="970133"/>
            <a:ext cx="877139" cy="64631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+mn-ea"/>
                <a:ea typeface="+mn-ea"/>
              </a:rPr>
              <a:t>重点</a:t>
            </a:r>
            <a:endParaRPr lang="en-US" altLang="zh-CN" b="1" dirty="0" smtClean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+mn-ea"/>
                <a:ea typeface="+mn-ea"/>
              </a:rPr>
              <a:t>项目二</a:t>
            </a:r>
            <a:endParaRPr lang="zh-CN" altLang="en-US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60719" y="3029175"/>
            <a:ext cx="1107971" cy="64631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+mn-ea"/>
                <a:ea typeface="+mn-ea"/>
              </a:rPr>
              <a:t>其他重点</a:t>
            </a:r>
            <a:endParaRPr lang="en-US" altLang="zh-CN" b="1" dirty="0" smtClean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b="1" dirty="0" smtClean="0">
                <a:solidFill>
                  <a:srgbClr val="F8F8F8"/>
                </a:solidFill>
                <a:latin typeface="+mn-ea"/>
                <a:ea typeface="+mn-ea"/>
              </a:rPr>
              <a:t>项目</a:t>
            </a:r>
            <a:endParaRPr lang="zh-CN" altLang="en-US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92819" y="641159"/>
            <a:ext cx="2592288" cy="258531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天津市滨海新区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10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人驻地运维项目，预计金额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160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万，原计划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6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月挂网采购，目前仅完成造价公司价格审核，报财政审批阶段。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前期项目报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人预算，增值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5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人，再增值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10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人。项目可行性较高。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53894" y="4187865"/>
            <a:ext cx="2592288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北京市油烟监测数据整合系统，预算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58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万，方案已提交跟进中。在此前也跟周凯宁参与了东城区环保局油烟监测项目售前验收，方案提交。未来，此类项目可复制拓展。</a:t>
            </a:r>
            <a:endParaRPr lang="zh-CN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78267" y="600795"/>
            <a:ext cx="2890333" cy="203131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、天津市信息中心排污许可证后监管项目（市场）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、天津市住总集团河北省园区项目。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、北京区县版系统方案。</a:t>
            </a:r>
            <a:endParaRPr lang="en-US" altLang="zh-CN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、天津铁路</a:t>
            </a:r>
            <a:r>
              <a:rPr lang="en-US" altLang="zh-CN" dirty="0" smtClean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zh-CN" altLang="en-US" dirty="0" smtClean="0">
                <a:solidFill>
                  <a:schemeClr val="tx2"/>
                </a:solidFill>
                <a:latin typeface="+mn-ea"/>
                <a:ea typeface="+mn-ea"/>
              </a:rPr>
              <a:t>院扬尘、噪声监测系统。</a:t>
            </a:r>
            <a:endParaRPr lang="zh-CN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7516883"/>
      </p:ext>
    </p:extLst>
  </p:cSld>
  <p:clrMapOvr>
    <a:masterClrMapping/>
  </p:clrMapOvr>
  <p:transition spd="slow" advTm="750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855 3.7037E-6 L -2.10095E-6 3.703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8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8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8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8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8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8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77" grpId="0"/>
      <p:bldP spid="4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6"/>
          <p:cNvSpPr>
            <a:spLocks/>
          </p:cNvSpPr>
          <p:nvPr/>
        </p:nvSpPr>
        <p:spPr bwMode="auto">
          <a:xfrm flipH="1">
            <a:off x="2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77743" y="159025"/>
            <a:ext cx="2492966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  <a:latin typeface="微软雅黑"/>
                <a:ea typeface="微软雅黑"/>
              </a:rPr>
              <a:t>重点项目中遇到的问题</a:t>
            </a:r>
            <a:endParaRPr lang="zh-CN" altLang="en-US" dirty="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 flipH="1">
            <a:off x="11929873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22" name="椭圆 21"/>
          <p:cNvSpPr/>
          <p:nvPr/>
        </p:nvSpPr>
        <p:spPr bwMode="auto">
          <a:xfrm>
            <a:off x="1029502" y="2390840"/>
            <a:ext cx="2952328" cy="295232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 dirty="0"/>
          </a:p>
        </p:txBody>
      </p:sp>
      <p:sp>
        <p:nvSpPr>
          <p:cNvPr id="27" name="TextBox 26"/>
          <p:cNvSpPr txBox="1"/>
          <p:nvPr/>
        </p:nvSpPr>
        <p:spPr>
          <a:xfrm>
            <a:off x="5378301" y="1475872"/>
            <a:ext cx="1709098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售前方案支持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8301" y="1784961"/>
            <a:ext cx="576064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区县在线监测系统定制内容较多，常规方案不能满足，需要结合用户需求编制定制项目方案，目前求告无门。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8301" y="2625291"/>
            <a:ext cx="1709098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售前技术支持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8301" y="2934379"/>
            <a:ext cx="576064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项目前期跟进目前是驻地人员与大区服务经理，但是获得项目信息，并与用户接触后跟进总部没有对接人。好像只是大区服务经理的项目。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8301" y="3822714"/>
            <a:ext cx="1709098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成功项目案例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8301" y="4131803"/>
            <a:ext cx="576064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目前环境相关系统与案例，我公司只擅长污染源监测项目，但是环保项目业务较多并开始项目整合，没有成功案例以及案例分享与资料。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4804" y="5091012"/>
            <a:ext cx="2863260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  <a:ea typeface="+mj-ea"/>
              </a:rPr>
              <a:t>项目信息提交后无人跟进</a:t>
            </a:r>
            <a:endParaRPr lang="zh-CN" altLang="en-US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4805" y="5400101"/>
            <a:ext cx="576064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天津市信息中心资源目录项目提交公司后没有人跟我说，可不可以做，能不能做。到底谁能做主？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1912" y="3346984"/>
            <a:ext cx="2041560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8F8F8"/>
                </a:solidFill>
                <a:latin typeface="+mn-ea"/>
                <a:ea typeface="+mn-ea"/>
              </a:rPr>
              <a:t>重点</a:t>
            </a:r>
            <a:endParaRPr lang="en-US" altLang="zh-CN" sz="3200" dirty="0" smtClean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3200" dirty="0" smtClean="0">
                <a:solidFill>
                  <a:srgbClr val="F8F8F8"/>
                </a:solidFill>
                <a:latin typeface="+mn-ea"/>
                <a:ea typeface="+mn-ea"/>
              </a:rPr>
              <a:t>项目问题</a:t>
            </a:r>
            <a:endParaRPr lang="zh-CN" altLang="en-US" sz="32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05667" y="1765071"/>
            <a:ext cx="864096" cy="864096"/>
            <a:chOff x="2505666" y="1765071"/>
            <a:chExt cx="864096" cy="864096"/>
          </a:xfrm>
        </p:grpSpPr>
        <p:sp>
          <p:nvSpPr>
            <p:cNvPr id="23" name="椭圆 22"/>
            <p:cNvSpPr/>
            <p:nvPr/>
          </p:nvSpPr>
          <p:spPr bwMode="auto">
            <a:xfrm>
              <a:off x="2505666" y="1765071"/>
              <a:ext cx="864096" cy="864096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3333" y="1845204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  <a:ea typeface="+mn-ea"/>
                </a:rPr>
                <a:t>01</a:t>
              </a:r>
              <a:endParaRPr lang="zh-CN" altLang="en-US" sz="3600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05768" y="2600175"/>
            <a:ext cx="864096" cy="864096"/>
            <a:chOff x="3405766" y="2600174"/>
            <a:chExt cx="864096" cy="864096"/>
          </a:xfrm>
        </p:grpSpPr>
        <p:sp>
          <p:nvSpPr>
            <p:cNvPr id="24" name="椭圆 23"/>
            <p:cNvSpPr/>
            <p:nvPr/>
          </p:nvSpPr>
          <p:spPr bwMode="auto">
            <a:xfrm>
              <a:off x="3405766" y="2600174"/>
              <a:ext cx="864096" cy="864096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2334" y="2708805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  <a:ea typeface="+mn-ea"/>
                </a:rPr>
                <a:t>02</a:t>
              </a:r>
              <a:endParaRPr lang="zh-CN" altLang="en-US" sz="3600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93472" y="3855820"/>
            <a:ext cx="864096" cy="864096"/>
            <a:chOff x="3593471" y="3855820"/>
            <a:chExt cx="864096" cy="864096"/>
          </a:xfrm>
        </p:grpSpPr>
        <p:sp>
          <p:nvSpPr>
            <p:cNvPr id="25" name="椭圆 24"/>
            <p:cNvSpPr/>
            <p:nvPr/>
          </p:nvSpPr>
          <p:spPr bwMode="auto">
            <a:xfrm>
              <a:off x="3593471" y="3855820"/>
              <a:ext cx="864096" cy="864096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5533" y="3978804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  <a:ea typeface="+mn-ea"/>
                </a:rPr>
                <a:t>03</a:t>
              </a:r>
              <a:endParaRPr lang="zh-CN" altLang="en-US" sz="3600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37716" y="4809209"/>
            <a:ext cx="864096" cy="864096"/>
            <a:chOff x="2937714" y="4911120"/>
            <a:chExt cx="864096" cy="864096"/>
          </a:xfrm>
        </p:grpSpPr>
        <p:sp>
          <p:nvSpPr>
            <p:cNvPr id="26" name="椭圆 25"/>
            <p:cNvSpPr/>
            <p:nvPr/>
          </p:nvSpPr>
          <p:spPr bwMode="auto">
            <a:xfrm>
              <a:off x="2937714" y="4911120"/>
              <a:ext cx="864096" cy="864096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277"/>
              <a:endParaRPr lang="zh-CN" altLang="en-US" sz="17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2433" y="5020204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  <a:ea typeface="+mn-ea"/>
                </a:rPr>
                <a:t>04</a:t>
              </a:r>
              <a:endParaRPr lang="zh-CN" altLang="en-US" sz="3600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115449"/>
      </p:ext>
    </p:extLst>
  </p:cSld>
  <p:clrMapOvr>
    <a:masterClrMapping/>
  </p:clrMapOvr>
  <p:transition spd="slow" advTm="576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855 3.7037E-6 L -2.10095E-6 3.703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6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6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6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66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 animBg="1"/>
      <p:bldP spid="84" grpId="1" animBg="1"/>
      <p:bldP spid="4" grpId="0" animBg="1"/>
      <p:bldP spid="22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6"/>
          <p:cNvSpPr>
            <a:spLocks/>
          </p:cNvSpPr>
          <p:nvPr/>
        </p:nvSpPr>
        <p:spPr bwMode="auto">
          <a:xfrm flipH="1">
            <a:off x="11929873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77742" y="159025"/>
            <a:ext cx="1569636" cy="369320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微软雅黑"/>
                <a:ea typeface="微软雅黑"/>
              </a:rPr>
              <a:t>团队建设情况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238581"/>
            <a:ext cx="409749" cy="33332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0" y="3043552"/>
            <a:ext cx="3878915" cy="19226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" y="3371612"/>
            <a:ext cx="6185721" cy="19226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" y="3716494"/>
            <a:ext cx="8883596" cy="19227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2" y="4040948"/>
            <a:ext cx="6807410" cy="192269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4390637"/>
            <a:ext cx="4473747" cy="19106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3240825" y="1960839"/>
            <a:ext cx="1274985" cy="1274983"/>
            <a:chOff x="2438400" y="1484313"/>
            <a:chExt cx="1684338" cy="1684337"/>
          </a:xfrm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2438400" y="1484313"/>
              <a:ext cx="1684338" cy="1684337"/>
            </a:xfrm>
            <a:custGeom>
              <a:avLst/>
              <a:gdLst>
                <a:gd name="T0" fmla="*/ 1111 w 2222"/>
                <a:gd name="T1" fmla="*/ 0 h 2222"/>
                <a:gd name="T2" fmla="*/ 2222 w 2222"/>
                <a:gd name="T3" fmla="*/ 1111 h 2222"/>
                <a:gd name="T4" fmla="*/ 1111 w 2222"/>
                <a:gd name="T5" fmla="*/ 2222 h 2222"/>
                <a:gd name="T6" fmla="*/ 0 w 2222"/>
                <a:gd name="T7" fmla="*/ 1111 h 2222"/>
                <a:gd name="T8" fmla="*/ 1111 w 2222"/>
                <a:gd name="T9" fmla="*/ 0 h 2222"/>
                <a:gd name="T10" fmla="*/ 1111 w 2222"/>
                <a:gd name="T11" fmla="*/ 335 h 2222"/>
                <a:gd name="T12" fmla="*/ 1886 w 2222"/>
                <a:gd name="T13" fmla="*/ 1111 h 2222"/>
                <a:gd name="T14" fmla="*/ 1111 w 2222"/>
                <a:gd name="T15" fmla="*/ 1887 h 2222"/>
                <a:gd name="T16" fmla="*/ 335 w 2222"/>
                <a:gd name="T17" fmla="*/ 1111 h 2222"/>
                <a:gd name="T18" fmla="*/ 1111 w 2222"/>
                <a:gd name="T19" fmla="*/ 335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0"/>
                  </a:moveTo>
                  <a:cubicBezTo>
                    <a:pt x="1724" y="0"/>
                    <a:pt x="2222" y="497"/>
                    <a:pt x="2222" y="1111"/>
                  </a:cubicBezTo>
                  <a:cubicBezTo>
                    <a:pt x="2222" y="1724"/>
                    <a:pt x="1724" y="2222"/>
                    <a:pt x="1111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1" y="0"/>
                  </a:cubicBezTo>
                  <a:close/>
                  <a:moveTo>
                    <a:pt x="1111" y="335"/>
                  </a:moveTo>
                  <a:cubicBezTo>
                    <a:pt x="1539" y="335"/>
                    <a:pt x="1886" y="683"/>
                    <a:pt x="1886" y="1111"/>
                  </a:cubicBezTo>
                  <a:cubicBezTo>
                    <a:pt x="1886" y="1539"/>
                    <a:pt x="1539" y="1887"/>
                    <a:pt x="1111" y="1887"/>
                  </a:cubicBezTo>
                  <a:cubicBezTo>
                    <a:pt x="682" y="1887"/>
                    <a:pt x="335" y="1539"/>
                    <a:pt x="335" y="1111"/>
                  </a:cubicBezTo>
                  <a:cubicBezTo>
                    <a:pt x="335" y="683"/>
                    <a:pt x="682" y="335"/>
                    <a:pt x="1111" y="3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90893" y="1903716"/>
              <a:ext cx="1158789" cy="85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服务型</a:t>
              </a:r>
              <a:endParaRPr lang="en-US" altLang="zh-CN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团队</a:t>
              </a:r>
              <a:endParaRPr lang="zh-CN" altLang="en-US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534723" y="2288899"/>
            <a:ext cx="1274985" cy="1274983"/>
            <a:chOff x="4879975" y="1917700"/>
            <a:chExt cx="1684338" cy="1684337"/>
          </a:xfrm>
        </p:grpSpPr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4879975" y="1917700"/>
              <a:ext cx="1684338" cy="1684337"/>
            </a:xfrm>
            <a:custGeom>
              <a:avLst/>
              <a:gdLst>
                <a:gd name="T0" fmla="*/ 1111 w 2222"/>
                <a:gd name="T1" fmla="*/ 0 h 2222"/>
                <a:gd name="T2" fmla="*/ 2222 w 2222"/>
                <a:gd name="T3" fmla="*/ 1111 h 2222"/>
                <a:gd name="T4" fmla="*/ 1111 w 2222"/>
                <a:gd name="T5" fmla="*/ 2222 h 2222"/>
                <a:gd name="T6" fmla="*/ 0 w 2222"/>
                <a:gd name="T7" fmla="*/ 1111 h 2222"/>
                <a:gd name="T8" fmla="*/ 1111 w 2222"/>
                <a:gd name="T9" fmla="*/ 0 h 2222"/>
                <a:gd name="T10" fmla="*/ 1111 w 2222"/>
                <a:gd name="T11" fmla="*/ 336 h 2222"/>
                <a:gd name="T12" fmla="*/ 1887 w 2222"/>
                <a:gd name="T13" fmla="*/ 1111 h 2222"/>
                <a:gd name="T14" fmla="*/ 1111 w 2222"/>
                <a:gd name="T15" fmla="*/ 1887 h 2222"/>
                <a:gd name="T16" fmla="*/ 336 w 2222"/>
                <a:gd name="T17" fmla="*/ 1111 h 2222"/>
                <a:gd name="T18" fmla="*/ 1111 w 2222"/>
                <a:gd name="T19" fmla="*/ 336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0"/>
                  </a:moveTo>
                  <a:cubicBezTo>
                    <a:pt x="1725" y="0"/>
                    <a:pt x="2222" y="498"/>
                    <a:pt x="2222" y="1111"/>
                  </a:cubicBezTo>
                  <a:cubicBezTo>
                    <a:pt x="2222" y="1725"/>
                    <a:pt x="1725" y="2222"/>
                    <a:pt x="1111" y="2222"/>
                  </a:cubicBezTo>
                  <a:cubicBezTo>
                    <a:pt x="498" y="2222"/>
                    <a:pt x="0" y="1725"/>
                    <a:pt x="0" y="1111"/>
                  </a:cubicBezTo>
                  <a:cubicBezTo>
                    <a:pt x="0" y="498"/>
                    <a:pt x="498" y="0"/>
                    <a:pt x="1111" y="0"/>
                  </a:cubicBezTo>
                  <a:close/>
                  <a:moveTo>
                    <a:pt x="1111" y="336"/>
                  </a:moveTo>
                  <a:cubicBezTo>
                    <a:pt x="1540" y="336"/>
                    <a:pt x="1887" y="683"/>
                    <a:pt x="1887" y="1111"/>
                  </a:cubicBezTo>
                  <a:cubicBezTo>
                    <a:pt x="1887" y="1540"/>
                    <a:pt x="1540" y="1887"/>
                    <a:pt x="1111" y="1887"/>
                  </a:cubicBezTo>
                  <a:cubicBezTo>
                    <a:pt x="683" y="1887"/>
                    <a:pt x="336" y="1540"/>
                    <a:pt x="336" y="1111"/>
                  </a:cubicBezTo>
                  <a:cubicBezTo>
                    <a:pt x="336" y="683"/>
                    <a:pt x="683" y="336"/>
                    <a:pt x="1111" y="3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60594" y="2375830"/>
              <a:ext cx="1158789" cy="85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竞争型</a:t>
              </a:r>
              <a:endParaRPr lang="en-US" altLang="zh-CN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+mn-ea"/>
                  <a:ea typeface="+mn-ea"/>
                </a:rPr>
                <a:t>团队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46106" y="2634982"/>
            <a:ext cx="1274985" cy="1273783"/>
            <a:chOff x="8367713" y="2374900"/>
            <a:chExt cx="1684338" cy="1682750"/>
          </a:xfrm>
        </p:grpSpPr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8367713" y="2374900"/>
              <a:ext cx="1684338" cy="1682750"/>
            </a:xfrm>
            <a:custGeom>
              <a:avLst/>
              <a:gdLst>
                <a:gd name="T0" fmla="*/ 1110 w 2221"/>
                <a:gd name="T1" fmla="*/ 0 h 2222"/>
                <a:gd name="T2" fmla="*/ 2221 w 2221"/>
                <a:gd name="T3" fmla="*/ 1111 h 2222"/>
                <a:gd name="T4" fmla="*/ 1110 w 2221"/>
                <a:gd name="T5" fmla="*/ 2222 h 2222"/>
                <a:gd name="T6" fmla="*/ 0 w 2221"/>
                <a:gd name="T7" fmla="*/ 1111 h 2222"/>
                <a:gd name="T8" fmla="*/ 1110 w 2221"/>
                <a:gd name="T9" fmla="*/ 0 h 2222"/>
                <a:gd name="T10" fmla="*/ 1110 w 2221"/>
                <a:gd name="T11" fmla="*/ 335 h 2222"/>
                <a:gd name="T12" fmla="*/ 1886 w 2221"/>
                <a:gd name="T13" fmla="*/ 1111 h 2222"/>
                <a:gd name="T14" fmla="*/ 1110 w 2221"/>
                <a:gd name="T15" fmla="*/ 1886 h 2222"/>
                <a:gd name="T16" fmla="*/ 335 w 2221"/>
                <a:gd name="T17" fmla="*/ 1111 h 2222"/>
                <a:gd name="T18" fmla="*/ 1110 w 2221"/>
                <a:gd name="T19" fmla="*/ 335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1" h="2222">
                  <a:moveTo>
                    <a:pt x="1110" y="0"/>
                  </a:moveTo>
                  <a:cubicBezTo>
                    <a:pt x="1724" y="0"/>
                    <a:pt x="2221" y="497"/>
                    <a:pt x="2221" y="1111"/>
                  </a:cubicBezTo>
                  <a:cubicBezTo>
                    <a:pt x="2221" y="1724"/>
                    <a:pt x="1724" y="2222"/>
                    <a:pt x="1110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0" y="0"/>
                  </a:cubicBezTo>
                  <a:close/>
                  <a:moveTo>
                    <a:pt x="1110" y="335"/>
                  </a:moveTo>
                  <a:cubicBezTo>
                    <a:pt x="1539" y="335"/>
                    <a:pt x="1886" y="682"/>
                    <a:pt x="1886" y="1111"/>
                  </a:cubicBezTo>
                  <a:cubicBezTo>
                    <a:pt x="1886" y="1539"/>
                    <a:pt x="1539" y="1886"/>
                    <a:pt x="1110" y="1886"/>
                  </a:cubicBezTo>
                  <a:cubicBezTo>
                    <a:pt x="682" y="1886"/>
                    <a:pt x="335" y="1539"/>
                    <a:pt x="335" y="1111"/>
                  </a:cubicBezTo>
                  <a:cubicBezTo>
                    <a:pt x="335" y="682"/>
                    <a:pt x="682" y="335"/>
                    <a:pt x="1110" y="3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71294" y="2795749"/>
              <a:ext cx="1158789" cy="853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学习型</a:t>
              </a:r>
              <a:endParaRPr lang="en-US" altLang="zh-CN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团队</a:t>
              </a:r>
              <a:endParaRPr lang="zh-CN" altLang="en-US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69320" y="4040949"/>
            <a:ext cx="1274985" cy="1274983"/>
            <a:chOff x="6307138" y="4232275"/>
            <a:chExt cx="1684338" cy="1684337"/>
          </a:xfrm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6307138" y="4232275"/>
              <a:ext cx="1684338" cy="1684337"/>
            </a:xfrm>
            <a:custGeom>
              <a:avLst/>
              <a:gdLst>
                <a:gd name="T0" fmla="*/ 1111 w 2221"/>
                <a:gd name="T1" fmla="*/ 2222 h 2222"/>
                <a:gd name="T2" fmla="*/ 2221 w 2221"/>
                <a:gd name="T3" fmla="*/ 1111 h 2222"/>
                <a:gd name="T4" fmla="*/ 1111 w 2221"/>
                <a:gd name="T5" fmla="*/ 0 h 2222"/>
                <a:gd name="T6" fmla="*/ 0 w 2221"/>
                <a:gd name="T7" fmla="*/ 1111 h 2222"/>
                <a:gd name="T8" fmla="*/ 1111 w 2221"/>
                <a:gd name="T9" fmla="*/ 2222 h 2222"/>
                <a:gd name="T10" fmla="*/ 1111 w 2221"/>
                <a:gd name="T11" fmla="*/ 1887 h 2222"/>
                <a:gd name="T12" fmla="*/ 1886 w 2221"/>
                <a:gd name="T13" fmla="*/ 1111 h 2222"/>
                <a:gd name="T14" fmla="*/ 1111 w 2221"/>
                <a:gd name="T15" fmla="*/ 335 h 2222"/>
                <a:gd name="T16" fmla="*/ 335 w 2221"/>
                <a:gd name="T17" fmla="*/ 1111 h 2222"/>
                <a:gd name="T18" fmla="*/ 1111 w 2221"/>
                <a:gd name="T19" fmla="*/ 1887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1" h="2222">
                  <a:moveTo>
                    <a:pt x="1111" y="2222"/>
                  </a:moveTo>
                  <a:cubicBezTo>
                    <a:pt x="1724" y="2222"/>
                    <a:pt x="2221" y="1724"/>
                    <a:pt x="2221" y="1111"/>
                  </a:cubicBezTo>
                  <a:cubicBezTo>
                    <a:pt x="2221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6" y="1539"/>
                    <a:pt x="1886" y="1111"/>
                  </a:cubicBezTo>
                  <a:cubicBezTo>
                    <a:pt x="1886" y="682"/>
                    <a:pt x="1539" y="335"/>
                    <a:pt x="1111" y="335"/>
                  </a:cubicBezTo>
                  <a:cubicBezTo>
                    <a:pt x="682" y="335"/>
                    <a:pt x="335" y="682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90266" y="4698296"/>
              <a:ext cx="1158789" cy="853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创新型</a:t>
              </a:r>
              <a:endParaRPr lang="en-US" altLang="zh-CN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团队</a:t>
              </a:r>
              <a:endParaRPr lang="en-US" altLang="zh-CN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6858" y="4390638"/>
            <a:ext cx="1273781" cy="1273783"/>
            <a:chOff x="3225800" y="4694238"/>
            <a:chExt cx="1682750" cy="1682750"/>
          </a:xfrm>
        </p:grpSpPr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3225800" y="4694238"/>
              <a:ext cx="1682750" cy="1682750"/>
            </a:xfrm>
            <a:custGeom>
              <a:avLst/>
              <a:gdLst>
                <a:gd name="T0" fmla="*/ 1111 w 2222"/>
                <a:gd name="T1" fmla="*/ 2222 h 2222"/>
                <a:gd name="T2" fmla="*/ 2222 w 2222"/>
                <a:gd name="T3" fmla="*/ 1111 h 2222"/>
                <a:gd name="T4" fmla="*/ 1111 w 2222"/>
                <a:gd name="T5" fmla="*/ 0 h 2222"/>
                <a:gd name="T6" fmla="*/ 0 w 2222"/>
                <a:gd name="T7" fmla="*/ 1111 h 2222"/>
                <a:gd name="T8" fmla="*/ 1111 w 2222"/>
                <a:gd name="T9" fmla="*/ 2222 h 2222"/>
                <a:gd name="T10" fmla="*/ 1111 w 2222"/>
                <a:gd name="T11" fmla="*/ 1887 h 2222"/>
                <a:gd name="T12" fmla="*/ 1887 w 2222"/>
                <a:gd name="T13" fmla="*/ 1111 h 2222"/>
                <a:gd name="T14" fmla="*/ 1111 w 2222"/>
                <a:gd name="T15" fmla="*/ 335 h 2222"/>
                <a:gd name="T16" fmla="*/ 335 w 2222"/>
                <a:gd name="T17" fmla="*/ 1111 h 2222"/>
                <a:gd name="T18" fmla="*/ 1111 w 2222"/>
                <a:gd name="T19" fmla="*/ 1887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2" h="2222">
                  <a:moveTo>
                    <a:pt x="1111" y="2222"/>
                  </a:moveTo>
                  <a:cubicBezTo>
                    <a:pt x="1724" y="2222"/>
                    <a:pt x="2222" y="1724"/>
                    <a:pt x="2222" y="1111"/>
                  </a:cubicBezTo>
                  <a:cubicBezTo>
                    <a:pt x="2222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7" y="1539"/>
                    <a:pt x="1887" y="1111"/>
                  </a:cubicBezTo>
                  <a:cubicBezTo>
                    <a:pt x="1887" y="683"/>
                    <a:pt x="1539" y="335"/>
                    <a:pt x="1111" y="335"/>
                  </a:cubicBezTo>
                  <a:cubicBezTo>
                    <a:pt x="682" y="335"/>
                    <a:pt x="335" y="683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02221" y="5108690"/>
              <a:ext cx="1158791" cy="853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合作型</a:t>
              </a:r>
              <a:endParaRPr lang="en-US" altLang="zh-CN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团队</a:t>
              </a:r>
              <a:endParaRPr lang="zh-CN" altLang="en-US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4" name="等腰三角形 1"/>
          <p:cNvSpPr/>
          <p:nvPr/>
        </p:nvSpPr>
        <p:spPr bwMode="auto">
          <a:xfrm flipV="1">
            <a:off x="3157077" y="1835700"/>
            <a:ext cx="1426909" cy="132915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45" name="TextBox 44"/>
          <p:cNvSpPr txBox="1"/>
          <p:nvPr/>
        </p:nvSpPr>
        <p:spPr>
          <a:xfrm>
            <a:off x="2985331" y="1004715"/>
            <a:ext cx="1937931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、挺高用户满意度。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、面对用户问题积极改进。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6" name="等腰三角形 1"/>
          <p:cNvSpPr/>
          <p:nvPr/>
        </p:nvSpPr>
        <p:spPr bwMode="auto">
          <a:xfrm flipV="1">
            <a:off x="5395311" y="2190541"/>
            <a:ext cx="1426909" cy="132915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47" name="TextBox 46"/>
          <p:cNvSpPr txBox="1"/>
          <p:nvPr/>
        </p:nvSpPr>
        <p:spPr>
          <a:xfrm>
            <a:off x="5241065" y="1407312"/>
            <a:ext cx="2290839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、开放值守市场签单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、外出项目增加绩效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、明确晋升路径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8" name="等腰三角形 1"/>
          <p:cNvSpPr/>
          <p:nvPr/>
        </p:nvSpPr>
        <p:spPr bwMode="auto">
          <a:xfrm flipV="1">
            <a:off x="8138510" y="2545384"/>
            <a:ext cx="1426909" cy="132915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49" name="TextBox 48"/>
          <p:cNvSpPr txBox="1"/>
          <p:nvPr/>
        </p:nvSpPr>
        <p:spPr>
          <a:xfrm>
            <a:off x="7984264" y="1762156"/>
            <a:ext cx="2084097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、向客户学习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、向竞争公司学习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、向同事学习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50" name="等腰三角形 1"/>
          <p:cNvSpPr/>
          <p:nvPr/>
        </p:nvSpPr>
        <p:spPr bwMode="auto">
          <a:xfrm>
            <a:off x="6104995" y="5315928"/>
            <a:ext cx="1426909" cy="132915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51" name="TextBox 50"/>
          <p:cNvSpPr txBox="1"/>
          <p:nvPr/>
        </p:nvSpPr>
        <p:spPr>
          <a:xfrm>
            <a:off x="5950749" y="5479752"/>
            <a:ext cx="2084097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、人人能巡检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、人人能培训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、人人能售前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52" name="等腰三角形 1"/>
          <p:cNvSpPr/>
          <p:nvPr/>
        </p:nvSpPr>
        <p:spPr bwMode="auto">
          <a:xfrm>
            <a:off x="3771226" y="5602533"/>
            <a:ext cx="1426909" cy="132915"/>
          </a:xfrm>
          <a:custGeom>
            <a:avLst/>
            <a:gdLst/>
            <a:ahLst/>
            <a:cxnLst/>
            <a:rect l="l" t="t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close/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</a:bodyPr>
          <a:lstStyle/>
          <a:p>
            <a:pPr defTabSz="914277"/>
            <a:endParaRPr lang="zh-CN" altLang="en-US" sz="1700"/>
          </a:p>
        </p:txBody>
      </p:sp>
      <p:sp>
        <p:nvSpPr>
          <p:cNvPr id="53" name="TextBox 52"/>
          <p:cNvSpPr txBox="1"/>
          <p:nvPr/>
        </p:nvSpPr>
        <p:spPr>
          <a:xfrm>
            <a:off x="3616980" y="5766356"/>
            <a:ext cx="2084097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、荣辱共担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、利益共享</a:t>
            </a:r>
            <a:endParaRPr lang="en-US" altLang="zh-CN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zh-CN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、知识共享</a:t>
            </a:r>
            <a:endParaRPr lang="zh-CN" altLang="en-US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flipH="1">
            <a:off x="2" y="666517"/>
            <a:ext cx="266892" cy="6074851"/>
          </a:xfrm>
          <a:custGeom>
            <a:avLst/>
            <a:gdLst/>
            <a:ahLst/>
            <a:cxnLst/>
            <a:rect l="l" t="t" r="r" b="b"/>
            <a:pathLst>
              <a:path w="621232" h="2527151">
                <a:moveTo>
                  <a:pt x="621232" y="0"/>
                </a:moveTo>
                <a:lnTo>
                  <a:pt x="0" y="0"/>
                </a:lnTo>
                <a:lnTo>
                  <a:pt x="0" y="2527151"/>
                </a:lnTo>
                <a:lnTo>
                  <a:pt x="621232" y="2527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4368130"/>
      </p:ext>
    </p:extLst>
  </p:cSld>
  <p:clrMapOvr>
    <a:masterClrMapping/>
  </p:clrMapOvr>
  <p:transition spd="slow" advTm="1133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855 3.7037E-6 L -2.10095E-6 3.703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3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8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3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6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1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6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4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77" grpId="0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C2C1C1"/>
      </a:lt2>
      <a:accent1>
        <a:srgbClr val="080808"/>
      </a:accent1>
      <a:accent2>
        <a:srgbClr val="333333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080808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第一PPT，www.1ppt.com 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C2C1C1"/>
      </a:lt2>
      <a:accent1>
        <a:srgbClr val="080808"/>
      </a:accent1>
      <a:accent2>
        <a:srgbClr val="333333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080808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8601</TotalTime>
  <Pages>0</Pages>
  <Words>994</Words>
  <Characters>0</Characters>
  <Application>Microsoft Office PowerPoint</Application>
  <DocSecurity>0</DocSecurity>
  <PresentationFormat>自定义</PresentationFormat>
  <Lines>0</Lines>
  <Paragraphs>159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第一PPT，www.1ppt.com</vt:lpstr>
      <vt:lpstr>第一PPT，www.1ppt.com </vt:lpstr>
      <vt:lpstr>奔跑吧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谢谢大家!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lhy</cp:lastModifiedBy>
  <cp:revision>756</cp:revision>
  <dcterms:created xsi:type="dcterms:W3CDTF">2013-01-25T01:44:32Z</dcterms:created>
  <dcterms:modified xsi:type="dcterms:W3CDTF">2019-06-27T04:54:37Z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2052-9.1.0.4429</vt:lpwstr>
  </property>
</Properties>
</file>