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9"/>
  </p:notesMasterIdLst>
  <p:sldIdLst>
    <p:sldId id="1728" r:id="rId3"/>
    <p:sldId id="258" r:id="rId4"/>
    <p:sldId id="1737" r:id="rId5"/>
    <p:sldId id="1738" r:id="rId6"/>
    <p:sldId id="1735" r:id="rId7"/>
    <p:sldId id="1739" r:id="rId8"/>
    <p:sldId id="1740" r:id="rId9"/>
    <p:sldId id="1742" r:id="rId10"/>
    <p:sldId id="1749" r:id="rId11"/>
    <p:sldId id="1751" r:id="rId12"/>
    <p:sldId id="1750" r:id="rId13"/>
    <p:sldId id="1733" r:id="rId14"/>
    <p:sldId id="1743" r:id="rId15"/>
    <p:sldId id="1744" r:id="rId16"/>
    <p:sldId id="1747" r:id="rId17"/>
    <p:sldId id="26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6">
          <p15:clr>
            <a:srgbClr val="A4A3A4"/>
          </p15:clr>
        </p15:guide>
        <p15:guide id="2" pos="12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3E"/>
    <a:srgbClr val="11242B"/>
    <a:srgbClr val="0F1545"/>
    <a:srgbClr val="261300"/>
    <a:srgbClr val="778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25" autoAdjust="0"/>
  </p:normalViewPr>
  <p:slideViewPr>
    <p:cSldViewPr snapToGrid="0">
      <p:cViewPr varScale="1">
        <p:scale>
          <a:sx n="59" d="100"/>
          <a:sy n="59" d="100"/>
        </p:scale>
        <p:origin x="-1140" y="-72"/>
      </p:cViewPr>
      <p:guideLst>
        <p:guide orient="horz" pos="2249"/>
        <p:guide pos="3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6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2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56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6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11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图片 1054">
            <a:extLst>
              <a:ext uri="{FF2B5EF4-FFF2-40B4-BE49-F238E27FC236}">
                <a16:creationId xmlns:a16="http://schemas.microsoft.com/office/drawing/2014/main" xmlns="" id="{D55AB3F8-841D-4664-B052-BE1EEAFAD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1959" b="4741"/>
          <a:stretch/>
        </p:blipFill>
        <p:spPr>
          <a:xfrm>
            <a:off x="0" y="2139906"/>
            <a:ext cx="12192000" cy="4718094"/>
          </a:xfrm>
          <a:prstGeom prst="rect">
            <a:avLst/>
          </a:prstGeom>
        </p:spPr>
      </p:pic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147DAF40-B53A-433E-A55F-33A6A165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1052" y="2419701"/>
            <a:ext cx="5180459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C857D7B6-3397-4F99-9EA4-2B3F55549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1052" y="1215192"/>
            <a:ext cx="5180459" cy="120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13">
            <a:extLst>
              <a:ext uri="{FF2B5EF4-FFF2-40B4-BE49-F238E27FC236}">
                <a16:creationId xmlns:a16="http://schemas.microsoft.com/office/drawing/2014/main" xmlns="" id="{41E0C039-B18D-4DA6-94D6-13A1DE618F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052" y="3592365"/>
            <a:ext cx="5180459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B8976278-8774-4C28-B9E5-CF6292A37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052" y="3888636"/>
            <a:ext cx="5180459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xmlns="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图片 319">
            <a:extLst>
              <a:ext uri="{FF2B5EF4-FFF2-40B4-BE49-F238E27FC236}">
                <a16:creationId xmlns:a16="http://schemas.microsoft.com/office/drawing/2014/main" xmlns="" id="{FDA5C213-8D83-409A-9C20-37B089C01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1151828"/>
            <a:ext cx="12192000" cy="1808643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7DD426B3-A1BD-43F4-83E6-FBB0111F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26579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xmlns="" id="{515B6452-3C69-4887-95ED-1CB1F363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14" y="3553279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2" descr="D:\资料\logo\微信图片_201809101140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613" y="125855"/>
            <a:ext cx="773451" cy="7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4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2019/2/19</a:t>
            </a:fld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资料\logo\微信图片_2018091011403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613" y="125855"/>
            <a:ext cx="773451" cy="7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图片 314">
            <a:extLst>
              <a:ext uri="{FF2B5EF4-FFF2-40B4-BE49-F238E27FC236}">
                <a16:creationId xmlns:a16="http://schemas.microsoft.com/office/drawing/2014/main" xmlns="" id="{08AD3C3D-EF61-4271-BC5F-73D0D69A3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1959" b="4741"/>
          <a:stretch/>
        </p:blipFill>
        <p:spPr>
          <a:xfrm>
            <a:off x="0" y="2139906"/>
            <a:ext cx="12192000" cy="4718094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C9B2D296-12C3-4AF4-9427-01709CE8D2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876" y="1028700"/>
            <a:ext cx="5426076" cy="14047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1" name="文本占位符 62">
            <a:extLst>
              <a:ext uri="{FF2B5EF4-FFF2-40B4-BE49-F238E27FC236}">
                <a16:creationId xmlns:a16="http://schemas.microsoft.com/office/drawing/2014/main" xmlns="" id="{B1D008AA-5EDB-45D8-B3BB-97CD7E8CD9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4876" y="311812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2" name="文本占位符 13">
            <a:extLst>
              <a:ext uri="{FF2B5EF4-FFF2-40B4-BE49-F238E27FC236}">
                <a16:creationId xmlns:a16="http://schemas.microsoft.com/office/drawing/2014/main" xmlns="" id="{1BDC7CA6-52EE-4B6C-AA12-857623F113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4877" y="282185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22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1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xmlns="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xmlns="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0E4B7E1-72E7-44AF-BC4B-A58ED5BAE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72875"/>
            <a:ext cx="12192000" cy="490829"/>
          </a:xfrm>
          <a:prstGeom prst="rect">
            <a:avLst/>
          </a:prstGeom>
        </p:spPr>
      </p:pic>
      <p:sp>
        <p:nvSpPr>
          <p:cNvPr id="9" name="标题占位符 1">
            <a:extLst>
              <a:ext uri="{FF2B5EF4-FFF2-40B4-BE49-F238E27FC236}">
                <a16:creationId xmlns:a16="http://schemas.microsoft.com/office/drawing/2014/main" xmlns="" id="{3B8C22D3-813F-4547-A4C3-78956C7A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xmlns="" id="{B132730F-4CB4-4199-BAEA-6CC64CD68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xmlns="" id="{015A8182-BE63-481C-B8C3-36F497B2B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xmlns="" id="{E6F26A5C-0FEC-4BF0-9EFE-CA1E37E4B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xmlns="" id="{01D258FE-CBE0-46DE-B72B-C1143DADC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50" name="Picture 2" descr="D:\资料\logo\微信图片_20180910114035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613" y="125855"/>
            <a:ext cx="773451" cy="7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595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8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3">
            <a:extLst>
              <a:ext uri="{FF2B5EF4-FFF2-40B4-BE49-F238E27FC236}">
                <a16:creationId xmlns:a16="http://schemas.microsoft.com/office/drawing/2014/main" xmlns="" id="{3E356450-6C17-486D-97E4-3EF7C4293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0203" y="3049058"/>
            <a:ext cx="7536736" cy="120450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latin typeface="+mj-ea"/>
              </a:rPr>
              <a:t>2019</a:t>
            </a:r>
            <a:r>
              <a:rPr lang="zh-CN" altLang="en-US" sz="3600" dirty="0" smtClean="0">
                <a:latin typeface="+mj-ea"/>
              </a:rPr>
              <a:t>全国垃圾焚烧企业推广攻坚战</a:t>
            </a:r>
            <a:endParaRPr lang="zh-CN" altLang="en-US" sz="3600" dirty="0">
              <a:latin typeface="+mj-ea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702858" y="3063104"/>
            <a:ext cx="6750423" cy="0"/>
          </a:xfrm>
          <a:prstGeom prst="line">
            <a:avLst/>
          </a:prstGeom>
          <a:noFill/>
          <a:ln w="76200" cmpd="tri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" name="Picture 4" descr="C:\Users\wangsa\Desktop\培训\长天长LOGO-PNG（非标准试用期）\画板 2@4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5"/>
          <a:stretch/>
        </p:blipFill>
        <p:spPr bwMode="auto">
          <a:xfrm>
            <a:off x="2144412" y="-1927982"/>
            <a:ext cx="7867313" cy="50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294" y="4280183"/>
            <a:ext cx="148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服务运营部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760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82287"/>
              </p:ext>
            </p:extLst>
          </p:nvPr>
        </p:nvGraphicFramePr>
        <p:xfrm>
          <a:off x="325464" y="526941"/>
          <a:ext cx="11329261" cy="6348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475"/>
                <a:gridCol w="4781435"/>
                <a:gridCol w="1553205"/>
                <a:gridCol w="1065924"/>
                <a:gridCol w="1279111"/>
                <a:gridCol w="1279111"/>
              </a:tblGrid>
              <a:tr h="30987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</a:rPr>
                        <a:t>事项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</a:rPr>
                        <a:t>具体步骤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</a:rPr>
                        <a:t>目标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</a:rPr>
                        <a:t>责任人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</a:rPr>
                        <a:t>协作人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</a:rPr>
                        <a:t>完成时限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b"/>
                </a:tc>
              </a:tr>
              <a:tr h="5221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问题解答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问题分类、分批次由各区域对接人员发送至微信群中，保持微信群的持续热度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杨曦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原亚芬、蔡超勋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月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21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日前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</a:tr>
              <a:tr h="7832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产品培训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r>
                        <a:rPr lang="zh-CN" altLang="en-US" sz="1600" u="none" strike="noStrike" dirty="0">
                          <a:effectLst/>
                        </a:rPr>
                        <a:t>、政策及软件操作培训、问题解答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、现场培训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r>
                        <a:rPr lang="zh-CN" altLang="en-US" sz="1600" u="none" strike="noStrike" dirty="0">
                          <a:effectLst/>
                        </a:rPr>
                        <a:t>、产品及推广技巧等培训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全员知识掌握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杨曦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蔡超勋、任欣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月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28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日前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</a:tr>
              <a:tr h="7951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软文发布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r>
                        <a:rPr lang="zh-CN" altLang="en-US" sz="1600" u="none" strike="noStrike" dirty="0">
                          <a:effectLst/>
                        </a:rPr>
                        <a:t>、完成软文撰写（问题解答的形式），由于总审核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、软文发布，（上线试用</a:t>
                      </a:r>
                      <a:r>
                        <a:rPr lang="en-US" altLang="zh-CN" sz="1600" u="none" strike="noStrike" dirty="0">
                          <a:effectLst/>
                        </a:rPr>
                        <a:t>20</a:t>
                      </a:r>
                      <a:r>
                        <a:rPr lang="zh-CN" altLang="en-US" sz="1600" u="none" strike="noStrike" dirty="0">
                          <a:effectLst/>
                        </a:rPr>
                        <a:t>家企业）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r>
                        <a:rPr lang="zh-CN" altLang="en-US" sz="1600" u="none" strike="noStrike" dirty="0">
                          <a:effectLst/>
                        </a:rPr>
                        <a:t>、环保云客服的产品内容培训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线上推广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王萨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王小莎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月</a:t>
                      </a:r>
                      <a:r>
                        <a:rPr lang="en-US" altLang="zh-CN" sz="1600" u="none" strike="noStrike" dirty="0">
                          <a:effectLst/>
                        </a:rPr>
                        <a:t>22</a:t>
                      </a:r>
                      <a:r>
                        <a:rPr lang="zh-CN" altLang="en-US" sz="1600" u="none" strike="noStrike" dirty="0">
                          <a:effectLst/>
                        </a:rPr>
                        <a:t>日前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</a:tr>
              <a:tr h="476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存量推广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r>
                        <a:rPr lang="zh-CN" altLang="en-US" sz="1600" u="none" strike="noStrike" dirty="0">
                          <a:effectLst/>
                        </a:rPr>
                        <a:t>、各大区梳理目前存量客户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、总部与各区域沟通每一个企业跟进方式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存量客户转化为签单客户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各大区经理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王萨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月</a:t>
                      </a:r>
                      <a:r>
                        <a:rPr lang="en-US" altLang="zh-CN" sz="1600" u="none" strike="noStrike" dirty="0">
                          <a:effectLst/>
                        </a:rPr>
                        <a:t>28</a:t>
                      </a:r>
                      <a:r>
                        <a:rPr lang="zh-CN" altLang="en-US" sz="1600" u="none" strike="noStrike" dirty="0">
                          <a:effectLst/>
                        </a:rPr>
                        <a:t>日前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</a:tr>
              <a:tr h="20175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拉新人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r>
                        <a:rPr lang="zh-CN" altLang="en-US" sz="1600" u="none" strike="noStrike" dirty="0">
                          <a:effectLst/>
                        </a:rPr>
                        <a:t>、筛选出未加群的企业（王萨提供</a:t>
                      </a:r>
                      <a:r>
                        <a:rPr lang="en-US" altLang="zh-CN" sz="1600" u="none" strike="noStrike" dirty="0">
                          <a:effectLst/>
                        </a:rPr>
                        <a:t>QQ</a:t>
                      </a:r>
                      <a:r>
                        <a:rPr lang="zh-CN" altLang="en-US" sz="1600" u="none" strike="noStrike" dirty="0">
                          <a:effectLst/>
                        </a:rPr>
                        <a:t>加群企业）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、（以问题答疑、后期培训为由）各区域对接人邀约客户加群（先加个人微信）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r>
                        <a:rPr lang="zh-CN" altLang="en-US" sz="1600" u="none" strike="noStrike" dirty="0">
                          <a:effectLst/>
                        </a:rPr>
                        <a:t>、话术：您好，我是西安交大长天驻***环保厅的运维工程师，目前发现贵企业（数据传输、工况标记信息不正确等企业实际出现的问题），目前我们在各个区域建立了微信群进行问题的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答疑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(****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企业都已经加进来了，也可以在里面相互沟通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)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，</a:t>
                      </a:r>
                      <a:r>
                        <a:rPr lang="zh-CN" altLang="en-US" sz="1600" u="none" strike="noStrike" dirty="0">
                          <a:effectLst/>
                        </a:rPr>
                        <a:t>以及不定期的培训。我先加您微信，然后把您拉入微信群中！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覆盖全国</a:t>
                      </a:r>
                      <a:r>
                        <a:rPr lang="en-US" altLang="zh-CN" sz="1600" u="none" strike="noStrike" dirty="0">
                          <a:effectLst/>
                        </a:rPr>
                        <a:t>353</a:t>
                      </a:r>
                      <a:r>
                        <a:rPr lang="zh-CN" altLang="en-US" sz="1600" u="none" strike="noStrike" dirty="0">
                          <a:effectLst/>
                        </a:rPr>
                        <a:t>家垃圾焚烧企业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各大区经理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王萨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月</a:t>
                      </a:r>
                      <a:r>
                        <a:rPr lang="en-US" altLang="zh-CN" sz="1600" u="none" strike="noStrike" dirty="0">
                          <a:effectLst/>
                        </a:rPr>
                        <a:t>28</a:t>
                      </a:r>
                      <a:r>
                        <a:rPr lang="zh-CN" altLang="en-US" sz="1600" u="none" strike="noStrike" dirty="0">
                          <a:effectLst/>
                        </a:rPr>
                        <a:t>日前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</a:tr>
              <a:tr h="476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宣传册投递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加好友用户进行电子宣传册投递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覆盖全国</a:t>
                      </a:r>
                      <a:r>
                        <a:rPr lang="en-US" altLang="zh-CN" sz="1600" u="none" strike="noStrike">
                          <a:effectLst/>
                        </a:rPr>
                        <a:t>353</a:t>
                      </a:r>
                      <a:r>
                        <a:rPr lang="zh-CN" altLang="en-US" sz="1600" u="none" strike="noStrike">
                          <a:effectLst/>
                        </a:rPr>
                        <a:t>家垃圾焚烧企业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各大区经理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王萨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月</a:t>
                      </a:r>
                      <a:r>
                        <a:rPr lang="en-US" altLang="zh-CN" sz="1600" u="none" strike="noStrike" dirty="0">
                          <a:effectLst/>
                        </a:rPr>
                        <a:t>28</a:t>
                      </a:r>
                      <a:r>
                        <a:rPr lang="zh-CN" altLang="en-US" sz="1600" u="none" strike="noStrike" dirty="0">
                          <a:effectLst/>
                        </a:rPr>
                        <a:t>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</a:tr>
              <a:tr h="7098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线上推广转化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“环保数据</a:t>
                      </a:r>
                      <a:r>
                        <a:rPr lang="en-US" altLang="zh-CN" sz="1600" u="none" strike="noStrike" dirty="0">
                          <a:effectLst/>
                        </a:rPr>
                        <a:t>24</a:t>
                      </a:r>
                      <a:r>
                        <a:rPr lang="zh-CN" altLang="en-US" sz="1600" u="none" strike="noStrike" dirty="0">
                          <a:effectLst/>
                        </a:rPr>
                        <a:t>小时值守服务为您的环保工作保驾护航，详情咨询企业环保云客服”进行意向客户收集 转推荐至大区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咨询企业覆产品精准推广覆盖率</a:t>
                      </a:r>
                      <a:r>
                        <a:rPr lang="en-US" altLang="zh-CN" sz="1600" u="none" strike="noStrike">
                          <a:effectLst/>
                        </a:rPr>
                        <a:t>100%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于洋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王萨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常态化实施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084" marR="9084" marT="90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6396" y="927012"/>
            <a:ext cx="105548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、流量转化期</a:t>
            </a:r>
            <a:endParaRPr lang="en-US" altLang="zh-CN" sz="3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）根据前期服务工作客户的反馈情况梳理现有客户，建立客户档案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）利用前期建立的品牌信任以及梳理出的重点用户进行精准营销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3</a:t>
            </a:r>
            <a:r>
              <a:rPr lang="zh-CN" altLang="en-US" sz="2400" dirty="0">
                <a:latin typeface="+mn-ea"/>
              </a:rPr>
              <a:t>）借助已签单企业辐射重点集团公司企业进行推广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）线上环保云推广转化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5</a:t>
            </a:r>
            <a:r>
              <a:rPr lang="zh-CN" altLang="en-US" sz="2400" dirty="0">
                <a:latin typeface="+mn-ea"/>
              </a:rPr>
              <a:t>）具体推广策略随实际情况的变化而调整</a:t>
            </a:r>
            <a:endParaRPr lang="en-US" altLang="zh-CN" sz="2400" dirty="0">
              <a:latin typeface="+mn-ea"/>
            </a:endParaRPr>
          </a:p>
          <a:p>
            <a:endParaRPr lang="en-US" altLang="zh-CN" sz="32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、产品攻坚战</a:t>
            </a:r>
            <a:endParaRPr lang="en-US" altLang="zh-CN" sz="3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）根据政策</a:t>
            </a:r>
            <a:r>
              <a:rPr lang="zh-CN" altLang="en-US" sz="2400" dirty="0" smtClean="0">
                <a:latin typeface="+mn-ea"/>
              </a:rPr>
              <a:t>变化、产品的迭代进行</a:t>
            </a:r>
            <a:r>
              <a:rPr lang="zh-CN" altLang="en-US" sz="2400" dirty="0">
                <a:latin typeface="+mn-ea"/>
              </a:rPr>
              <a:t>软文的持续宣传进行</a:t>
            </a:r>
            <a:r>
              <a:rPr lang="zh-CN" altLang="en-US" sz="2400" dirty="0" smtClean="0">
                <a:latin typeface="+mn-ea"/>
              </a:rPr>
              <a:t>推广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）对于剩余未签单企业，利用已签单企业进行品牌辐射，</a:t>
            </a:r>
            <a:r>
              <a:rPr lang="zh-CN" altLang="en-US" sz="2400" dirty="0" smtClean="0">
                <a:latin typeface="+mn-ea"/>
              </a:rPr>
              <a:t>同时</a:t>
            </a:r>
            <a:r>
              <a:rPr lang="zh-CN" altLang="en-US" sz="2400" dirty="0" smtClean="0">
                <a:latin typeface="+mn-ea"/>
              </a:rPr>
              <a:t>关注未签单企业被督办情况等问题为突破口进行推广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3</a:t>
            </a:r>
            <a:r>
              <a:rPr lang="zh-CN" altLang="en-US" sz="2400" dirty="0" smtClean="0">
                <a:latin typeface="+mn-ea"/>
              </a:rPr>
              <a:t>）根据实际情况调整推广策略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4</a:t>
            </a:r>
            <a:r>
              <a:rPr lang="zh-CN" altLang="en-US" sz="2400" dirty="0" smtClean="0">
                <a:latin typeface="+mn-ea"/>
              </a:rPr>
              <a:t>）线上环保云推广转化</a:t>
            </a:r>
            <a:endParaRPr lang="en-US" altLang="zh-CN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6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FC4DF286-81E1-452D-8FA3-136EBC1F1A2E}"/>
              </a:ext>
            </a:extLst>
          </p:cNvPr>
          <p:cNvCxnSpPr/>
          <p:nvPr/>
        </p:nvCxnSpPr>
        <p:spPr>
          <a:xfrm>
            <a:off x="8819909" y="3617357"/>
            <a:ext cx="0" cy="19912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:a16="http://schemas.microsoft.com/office/drawing/2014/main" xmlns="" id="{350A0834-4E49-49C4-902E-0E803E5A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669" y="3752375"/>
            <a:ext cx="4544938" cy="515321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dirty="0" smtClean="0">
                <a:latin typeface="+mn-ea"/>
                <a:ea typeface="+mn-ea"/>
              </a:rPr>
              <a:t>产品推广保障</a:t>
            </a:r>
            <a:r>
              <a:rPr lang="zh-CN" altLang="en-US" sz="3200" dirty="0">
                <a:latin typeface="+mn-ea"/>
                <a:ea typeface="+mn-ea"/>
              </a:rPr>
              <a:t>支持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F29E455-426A-406B-9043-9A9561FBE0A4}"/>
              </a:ext>
            </a:extLst>
          </p:cNvPr>
          <p:cNvSpPr txBox="1"/>
          <p:nvPr/>
        </p:nvSpPr>
        <p:spPr>
          <a:xfrm>
            <a:off x="9249903" y="3997386"/>
            <a:ext cx="1185377" cy="103064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1853" y="4846765"/>
            <a:ext cx="1872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工作流程保障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5836690" y="4829527"/>
            <a:ext cx="1872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培训保障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3547892" y="4829527"/>
            <a:ext cx="1872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内部沟通保障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842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29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" y="239845"/>
            <a:ext cx="5905024" cy="578995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1. 1 </a:t>
            </a:r>
            <a:r>
              <a:rPr lang="zh-CN" altLang="en-US" sz="2400" dirty="0" smtClean="0">
                <a:latin typeface="+mn-ea"/>
                <a:ea typeface="+mn-ea"/>
              </a:rPr>
              <a:t>工作流程保障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5" name="Picture 2" descr="D:\工作资料\垃圾焚烧\2019垃圾焚烧企业推广攻坚战\推广工作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3"/>
          <a:stretch/>
        </p:blipFill>
        <p:spPr bwMode="auto">
          <a:xfrm>
            <a:off x="2528635" y="340963"/>
            <a:ext cx="8839623" cy="62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" y="239845"/>
            <a:ext cx="5905024" cy="578995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2. 1 </a:t>
            </a:r>
            <a:r>
              <a:rPr lang="zh-CN" altLang="en-US" sz="2400" dirty="0" smtClean="0">
                <a:latin typeface="+mn-ea"/>
                <a:ea typeface="+mn-ea"/>
              </a:rPr>
              <a:t>沟通保障</a:t>
            </a:r>
            <a:endParaRPr lang="zh-CN" altLang="en-US" sz="2400" dirty="0">
              <a:latin typeface="+mn-ea"/>
              <a:ea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02887"/>
              </p:ext>
            </p:extLst>
          </p:nvPr>
        </p:nvGraphicFramePr>
        <p:xfrm>
          <a:off x="529390" y="1281142"/>
          <a:ext cx="11245515" cy="499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40"/>
                <a:gridCol w="894729"/>
                <a:gridCol w="1350865"/>
                <a:gridCol w="2076365"/>
                <a:gridCol w="2422358"/>
                <a:gridCol w="1122948"/>
                <a:gridCol w="1187116"/>
                <a:gridCol w="1331494"/>
              </a:tblGrid>
              <a:tr h="65496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会议沟通安排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时间安排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会议内容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参会人员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文档产出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协助参会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54964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定期沟通</a:t>
                      </a:r>
                      <a:endParaRPr lang="zh-CN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总部与大区沟通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工作日报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每日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6</a:t>
                      </a:r>
                      <a:r>
                        <a:rPr lang="zh-CN" altLang="en-US" dirty="0" smtClean="0"/>
                        <a:t>点前发送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各对接人发送大区日报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549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工作周会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周五</a:t>
                      </a:r>
                      <a:r>
                        <a:rPr lang="en-US" altLang="zh-CN" dirty="0" smtClean="0"/>
                        <a:t>6</a:t>
                      </a:r>
                      <a:r>
                        <a:rPr lang="zh-CN" altLang="en-US" dirty="0" smtClean="0"/>
                        <a:t>点前发送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周一下午召开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各对接人发送大区周报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推广周报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王萨汇总发送部门领导</a:t>
                      </a:r>
                    </a:p>
                  </a:txBody>
                  <a:tcPr anchor="ctr"/>
                </a:tc>
              </a:tr>
              <a:tr h="6549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月度会议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每月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日前召开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（大区月报每月最后一天发送）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推广情况的通报、各大区汇报上月工作总结暨本月推广详细计划、问题反馈跟踪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推广月报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 anchor="ctr"/>
                </a:tc>
              </a:tr>
              <a:tr h="6549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总部沟通会议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周一下午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推广进度同步、问题分析、问题处理情况跟进、客户服务情况等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各实施小组负责人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总体工作周报（与推广周报合并）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王芳、刘坤、蔡超勋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5496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不定期沟通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不定期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产品、问题、政策、策略等内容的沟通会议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根据实际需要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" y="239845"/>
            <a:ext cx="5905024" cy="578995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6. 1 </a:t>
            </a:r>
            <a:r>
              <a:rPr lang="zh-CN" altLang="en-US" sz="2400" dirty="0" smtClean="0">
                <a:latin typeface="+mn-ea"/>
                <a:ea typeface="+mn-ea"/>
              </a:rPr>
              <a:t>培训保障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6" name="原创设计师QQ598969553      _6"/>
          <p:cNvSpPr/>
          <p:nvPr/>
        </p:nvSpPr>
        <p:spPr bwMode="blackWhite">
          <a:xfrm>
            <a:off x="669863" y="2698133"/>
            <a:ext cx="1703388" cy="17033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7198">
              <a:ea typeface="微软雅黑" panose="020B0503020204020204" pitchFamily="34" charset="-122"/>
            </a:endParaRPr>
          </a:p>
        </p:txBody>
      </p:sp>
      <p:cxnSp>
        <p:nvCxnSpPr>
          <p:cNvPr id="7" name="原创设计师QQ598969553      _8"/>
          <p:cNvCxnSpPr/>
          <p:nvPr/>
        </p:nvCxnSpPr>
        <p:spPr>
          <a:xfrm>
            <a:off x="2734868" y="2399680"/>
            <a:ext cx="0" cy="0"/>
          </a:xfrm>
          <a:prstGeom prst="line">
            <a:avLst/>
          </a:prstGeom>
          <a:ln w="19050">
            <a:solidFill>
              <a:srgbClr val="F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原创设计师QQ598969553      _15"/>
          <p:cNvGrpSpPr/>
          <p:nvPr/>
        </p:nvGrpSpPr>
        <p:grpSpPr>
          <a:xfrm>
            <a:off x="864479" y="2887824"/>
            <a:ext cx="1321797" cy="1321797"/>
            <a:chOff x="1360492" y="2870770"/>
            <a:chExt cx="1762804" cy="1762804"/>
          </a:xfrm>
        </p:grpSpPr>
        <p:sp>
          <p:nvSpPr>
            <p:cNvPr id="9" name="椭圆 8"/>
            <p:cNvSpPr/>
            <p:nvPr/>
          </p:nvSpPr>
          <p:spPr>
            <a:xfrm>
              <a:off x="1360492" y="2870770"/>
              <a:ext cx="1762804" cy="1762804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07155" y="3433167"/>
              <a:ext cx="1582994" cy="6156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  <a:sym typeface="微软雅黑" pitchFamily="34" charset="-122"/>
                </a:rPr>
                <a:t>培训组</a:t>
              </a:r>
              <a:endParaRPr lang="zh-CN" altLang="en-US" sz="2400" b="1" dirty="0">
                <a:solidFill>
                  <a:schemeClr val="bg1"/>
                </a:solidFill>
                <a:latin typeface="+mn-ea"/>
                <a:sym typeface="微软雅黑" pitchFamily="34" charset="-122"/>
              </a:endParaRPr>
            </a:p>
          </p:txBody>
        </p:sp>
      </p:grpSp>
      <p:sp>
        <p:nvSpPr>
          <p:cNvPr id="11" name="左中括号 10"/>
          <p:cNvSpPr/>
          <p:nvPr/>
        </p:nvSpPr>
        <p:spPr>
          <a:xfrm>
            <a:off x="2980325" y="1799185"/>
            <a:ext cx="134471" cy="349013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stCxn id="6" idx="6"/>
            <a:endCxn id="11" idx="1"/>
          </p:cNvCxnSpPr>
          <p:nvPr/>
        </p:nvCxnSpPr>
        <p:spPr>
          <a:xfrm flipV="1">
            <a:off x="2373251" y="3544250"/>
            <a:ext cx="607074" cy="5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3431186" y="2529305"/>
            <a:ext cx="5887626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3451311" y="4148970"/>
            <a:ext cx="5867501" cy="13699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3499608" y="5777877"/>
            <a:ext cx="5751969" cy="27398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350504" y="2875767"/>
            <a:ext cx="74939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政策、业务、软件操作培训</a:t>
            </a:r>
            <a:r>
              <a:rPr lang="zh-CN" altLang="en-US" b="1" dirty="0" smtClean="0">
                <a:latin typeface="+mn-ea"/>
                <a:sym typeface="Wingdings" pitchFamily="2" charset="2"/>
              </a:rPr>
              <a:t>（每月进行一次）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内容：政策内容解读、政策走向分析、业务问题反馈、软件操作培训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实施人：于总、蔡超勋、原亚芬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335872" y="1253387"/>
            <a:ext cx="71556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产品及销售策略相关培训（根据实际需求）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内容：推广作业指导书、产品功能、推广策略、市场情况、销售技巧、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实施人：段张杰、任欣、杨曦</a:t>
            </a:r>
            <a:endParaRPr lang="zh-CN" altLang="en-US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77397" y="4477028"/>
            <a:ext cx="66007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大区现场培训支持（随着政策、软件操作变更进行内容的更新）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内容：标准化培训课件制作、课件讲解内容的培训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实施人：蔡超勋</a:t>
            </a:r>
            <a:endParaRPr lang="zh-CN" altLang="en-US" dirty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208" y="5962543"/>
            <a:ext cx="7975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所有培训的组织、计划、协调由培训组完成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76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6">
            <a:extLst/>
          </p:cNvPr>
          <p:cNvSpPr txBox="1"/>
          <p:nvPr/>
        </p:nvSpPr>
        <p:spPr>
          <a:xfrm>
            <a:off x="2061289" y="2625977"/>
            <a:ext cx="2347895" cy="472895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THANKS</a:t>
            </a:r>
            <a:endParaRPr lang="zh-CN" altLang="en-US" sz="16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6ECDAAB0-476F-4758-8ABC-54FA5010B4CC}"/>
              </a:ext>
            </a:extLst>
          </p:cNvPr>
          <p:cNvCxnSpPr/>
          <p:nvPr/>
        </p:nvCxnSpPr>
        <p:spPr>
          <a:xfrm>
            <a:off x="4982930" y="2023678"/>
            <a:ext cx="0" cy="19912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资料\logo\画板 79@300x-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93" y="2299397"/>
            <a:ext cx="5077108" cy="11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FC4DF286-81E1-452D-8FA3-136EBC1F1A2E}"/>
              </a:ext>
            </a:extLst>
          </p:cNvPr>
          <p:cNvCxnSpPr/>
          <p:nvPr/>
        </p:nvCxnSpPr>
        <p:spPr>
          <a:xfrm>
            <a:off x="8819909" y="3617357"/>
            <a:ext cx="0" cy="19912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:a16="http://schemas.microsoft.com/office/drawing/2014/main" xmlns="" id="{350A0834-4E49-49C4-902E-0E803E5A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669" y="4296435"/>
            <a:ext cx="4544938" cy="515321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  <a:ea typeface="+mn-ea"/>
              </a:rPr>
              <a:t>垃圾焚烧企业推广计划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F29E455-426A-406B-9043-9A9561FBE0A4}"/>
              </a:ext>
            </a:extLst>
          </p:cNvPr>
          <p:cNvSpPr txBox="1"/>
          <p:nvPr/>
        </p:nvSpPr>
        <p:spPr>
          <a:xfrm>
            <a:off x="9249903" y="3997386"/>
            <a:ext cx="1185377" cy="103064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xmlns="" id="{350A0834-4E49-49C4-902E-0E803E5A895C}"/>
              </a:ext>
            </a:extLst>
          </p:cNvPr>
          <p:cNvSpPr txBox="1">
            <a:spLocks/>
          </p:cNvSpPr>
          <p:nvPr/>
        </p:nvSpPr>
        <p:spPr>
          <a:xfrm>
            <a:off x="302905" y="5973732"/>
            <a:ext cx="10602660" cy="5153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0" dirty="0" smtClean="0"/>
              <a:t>以</a:t>
            </a:r>
            <a:r>
              <a:rPr lang="zh-CN" altLang="en-US" sz="2000" b="0" dirty="0"/>
              <a:t>服务为切入点</a:t>
            </a:r>
            <a:r>
              <a:rPr lang="zh-CN" altLang="en-US" sz="2000" b="0" dirty="0" smtClean="0"/>
              <a:t>、大区推广为主、渠道宣传、总部支持为辅的</a:t>
            </a:r>
            <a:r>
              <a:rPr lang="zh-CN" altLang="en-US" sz="2000" b="0" dirty="0"/>
              <a:t>市场</a:t>
            </a:r>
            <a:r>
              <a:rPr lang="zh-CN" altLang="en-US" sz="2000" b="0" dirty="0" smtClean="0"/>
              <a:t>策略</a:t>
            </a:r>
            <a:endParaRPr lang="zh-CN" altLang="en-US" sz="2000" b="0" dirty="0"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279" y="572572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</a:rPr>
              <a:t>建团队、明职责、分任务、列计划、有跟进、有保障</a:t>
            </a: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29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" y="239845"/>
            <a:ext cx="5905024" cy="578995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1. 1 </a:t>
            </a:r>
            <a:r>
              <a:rPr lang="zh-CN" altLang="en-US" sz="2400" dirty="0" smtClean="0">
                <a:latin typeface="+mn-ea"/>
                <a:ea typeface="+mn-ea"/>
              </a:rPr>
              <a:t>推广攻坚团队构成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2" name="Picture 3" descr="D:\工作资料\垃圾焚烧\2019垃圾焚烧企业推广攻坚战\计划汇报\垃圾焚烧推广攻坚战工作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608"/>
            <a:ext cx="12167768" cy="39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116297"/>
              </p:ext>
            </p:extLst>
          </p:nvPr>
        </p:nvGraphicFramePr>
        <p:xfrm>
          <a:off x="309283" y="1038711"/>
          <a:ext cx="11268636" cy="575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705"/>
                <a:gridCol w="992494"/>
                <a:gridCol w="2106066"/>
                <a:gridCol w="4473568"/>
                <a:gridCol w="2351803"/>
              </a:tblGrid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小组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负责人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成员构成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工作职责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工作目标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资源协调领导组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王芳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于总、高杰、刘坤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各项资源的协调、跨部门工作协调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各项问题的协调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实施小组负责人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王萨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各小组工作协调、总体策略制定及输出、推广进度把控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总体推广目标的达成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值守产品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段张杰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姚赛、尚隆、姚丹、申骏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值守产品开发（</a:t>
                      </a:r>
                      <a:r>
                        <a:rPr lang="en-US" altLang="zh-CN" dirty="0" smtClean="0"/>
                        <a:t>3.1</a:t>
                      </a:r>
                      <a:r>
                        <a:rPr lang="zh-CN" altLang="en-US" dirty="0" smtClean="0"/>
                        <a:t>）、产品迭代、产品质量、产品价格制定、产品解释标准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值守产品开发时效、功能、质量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培训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杨曦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于总、蔡超勋、任欣、各大区现场培训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销售、业务、政策培训的计划组织实施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各大区现场培训的支持（标准培训内容）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全员知识掌握</a:t>
                      </a:r>
                      <a:endParaRPr lang="en-US" altLang="zh-CN" dirty="0" smtClean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推广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王萨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各大区垃圾焚烧推广团队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各大区推广进度把控、推广策略、计划的宣贯实施、各项沟通会议的组织实施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总体推广目标的达成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运营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于洋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值守中心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、值守工作的准时、准确；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、环保云问题的解答反馈；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、环保云线上推广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值守企业服务质量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环保云线上推广率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问题处理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原亚芬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蔡超勋、杨曦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企业问题的限时反馈以及内部分享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</a:t>
                      </a:r>
                      <a:r>
                        <a:rPr lang="zh-CN" altLang="en-US" dirty="0" smtClean="0"/>
                        <a:t>小时内问题答复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02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企业端问题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蔡超勋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企业、大区、环保云服务反映的企业端问题的处理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24</a:t>
                      </a:r>
                      <a:r>
                        <a:rPr lang="zh-CN" altLang="en-US" dirty="0" smtClean="0"/>
                        <a:t>小时内问题答复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" y="239845"/>
            <a:ext cx="5905024" cy="578995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1. 2 </a:t>
            </a:r>
            <a:r>
              <a:rPr lang="zh-CN" altLang="en-US" sz="2400" dirty="0" smtClean="0">
                <a:latin typeface="+mn-ea"/>
                <a:ea typeface="+mn-ea"/>
              </a:rPr>
              <a:t>各小组职责划分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49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9" name="平行四边形 18"/>
          <p:cNvSpPr/>
          <p:nvPr/>
        </p:nvSpPr>
        <p:spPr>
          <a:xfrm rot="16200000">
            <a:off x="5068466" y="348555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/>
        </p:nvSpPr>
        <p:spPr>
          <a:xfrm rot="16200000">
            <a:off x="4943697" y="1486408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4670060" y="1411939"/>
            <a:ext cx="3016496" cy="1212201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10800000">
            <a:off x="3800356" y="2380874"/>
            <a:ext cx="2901730" cy="1222935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4794827" y="3436975"/>
            <a:ext cx="2855132" cy="1182727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10800000">
            <a:off x="3800356" y="4376434"/>
            <a:ext cx="3026497" cy="1198621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844065" y="1898785"/>
            <a:ext cx="26714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流量</a:t>
            </a:r>
            <a:r>
              <a:rPr lang="zh-CN" altLang="en-US" dirty="0" smtClean="0">
                <a:solidFill>
                  <a:schemeClr val="bg1"/>
                </a:solidFill>
              </a:rPr>
              <a:t>池的建立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8588" y="2838792"/>
            <a:ext cx="25738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内部准备工作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3303" y="3894349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渠道宣传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4827" y="484780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推广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" y="239845"/>
            <a:ext cx="5241507" cy="578995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2.1  </a:t>
            </a:r>
            <a:r>
              <a:rPr lang="zh-CN" altLang="en-US" sz="2400" dirty="0" smtClean="0">
                <a:latin typeface="+mn-ea"/>
                <a:ea typeface="+mn-ea"/>
              </a:rPr>
              <a:t>推广工作计划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05832" y="1833373"/>
            <a:ext cx="448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QQ</a:t>
            </a:r>
            <a:r>
              <a:rPr lang="zh-CN" altLang="en-US" dirty="0" smtClean="0">
                <a:latin typeface="+mn-ea"/>
              </a:rPr>
              <a:t>群六期线上培训，运营：王萨</a:t>
            </a:r>
            <a:endParaRPr lang="en-US" altLang="zh-CN" dirty="0" smtClean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、问题答疑微信群，运营：各区域对接人</a:t>
            </a:r>
            <a:endParaRPr lang="en-US" altLang="zh-CN" dirty="0"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989" y="1418494"/>
            <a:ext cx="461107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 smtClean="0">
                <a:latin typeface="+mn-ea"/>
              </a:rPr>
              <a:t>1</a:t>
            </a:r>
            <a:r>
              <a:rPr lang="zh-CN" altLang="en-US" b="1" dirty="0" smtClean="0">
                <a:latin typeface="+mn-ea"/>
              </a:rPr>
              <a:t>、任务分配及具体规划：</a:t>
            </a:r>
            <a:r>
              <a:rPr lang="zh-CN" altLang="en-US" dirty="0" smtClean="0">
                <a:latin typeface="+mn-ea"/>
              </a:rPr>
              <a:t>根据各区域企业覆盖数量进行总体及阶段性任务的分配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 smtClean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、资料准备：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）业务类</a:t>
            </a:r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）值守产品及推广类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3</a:t>
            </a:r>
            <a:r>
              <a:rPr lang="zh-CN" altLang="en-US" dirty="0" smtClean="0">
                <a:latin typeface="+mn-ea"/>
              </a:rPr>
              <a:t>）宣传类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 smtClean="0">
                <a:latin typeface="+mn-ea"/>
              </a:rPr>
              <a:t>3</a:t>
            </a:r>
            <a:r>
              <a:rPr lang="zh-CN" altLang="en-US" b="1" dirty="0" smtClean="0">
                <a:latin typeface="+mn-ea"/>
              </a:rPr>
              <a:t>、培训：</a:t>
            </a:r>
            <a:r>
              <a:rPr lang="zh-CN" altLang="en-US" dirty="0" smtClean="0">
                <a:latin typeface="+mn-ea"/>
              </a:rPr>
              <a:t>任务宣贯、产品、政策、业务、策略等培训</a:t>
            </a:r>
            <a:endParaRPr lang="en-US" altLang="zh-CN" dirty="0"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73109" y="3317706"/>
            <a:ext cx="43620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、“环保云”推广软文（下周发送）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、宣传册的推送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3</a:t>
            </a:r>
            <a:r>
              <a:rPr lang="zh-CN" altLang="en-US" dirty="0" smtClean="0">
                <a:latin typeface="+mn-ea"/>
              </a:rPr>
              <a:t>、产品海报全员转发（软文发布后推送）</a:t>
            </a:r>
            <a:endParaRPr lang="en-US" altLang="zh-CN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8199" y="4501563"/>
            <a:ext cx="3580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、大区推广：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3</a:t>
            </a:r>
            <a:r>
              <a:rPr lang="zh-CN" altLang="en-US" dirty="0" smtClean="0">
                <a:latin typeface="+mn-ea"/>
              </a:rPr>
              <a:t>月</a:t>
            </a:r>
            <a:r>
              <a:rPr lang="en-US" altLang="zh-CN" dirty="0" smtClean="0">
                <a:latin typeface="+mn-ea"/>
              </a:rPr>
              <a:t>15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3-5</a:t>
            </a:r>
            <a:r>
              <a:rPr lang="zh-CN" altLang="en-US" dirty="0" smtClean="0">
                <a:latin typeface="+mn-ea"/>
              </a:rPr>
              <a:t>月、</a:t>
            </a:r>
            <a:r>
              <a:rPr lang="en-US" altLang="zh-CN" dirty="0" smtClean="0">
                <a:latin typeface="+mn-ea"/>
              </a:rPr>
              <a:t>6</a:t>
            </a:r>
            <a:r>
              <a:rPr lang="zh-CN" altLang="en-US" dirty="0" smtClean="0">
                <a:latin typeface="+mn-ea"/>
              </a:rPr>
              <a:t>月三个时间点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、线上推广：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</a:rPr>
              <a:t>环保</a:t>
            </a:r>
            <a:r>
              <a:rPr lang="zh-CN" altLang="en-US" dirty="0" smtClean="0">
                <a:latin typeface="+mn-ea"/>
              </a:rPr>
              <a:t>云客服一句话推广</a:t>
            </a:r>
            <a:endParaRPr lang="en-US" altLang="zh-C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0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64387" y="6227016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" y="239845"/>
            <a:ext cx="7335029" cy="578995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2.2  </a:t>
            </a:r>
            <a:r>
              <a:rPr lang="zh-CN" altLang="en-US" sz="2400" dirty="0" smtClean="0">
                <a:latin typeface="+mn-ea"/>
                <a:ea typeface="+mn-ea"/>
              </a:rPr>
              <a:t>推广工作计划</a:t>
            </a:r>
            <a:r>
              <a:rPr lang="en-US" altLang="zh-CN" sz="2400" dirty="0" smtClean="0">
                <a:latin typeface="+mn-ea"/>
                <a:ea typeface="+mn-ea"/>
              </a:rPr>
              <a:t>——</a:t>
            </a:r>
            <a:r>
              <a:rPr lang="zh-CN" altLang="en-US" sz="2400" dirty="0" smtClean="0">
                <a:latin typeface="+mn-ea"/>
                <a:ea typeface="+mn-ea"/>
              </a:rPr>
              <a:t>流量池运营管理（服务、影响）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8" name="原创设计师QQ598969553      _6"/>
          <p:cNvSpPr/>
          <p:nvPr/>
        </p:nvSpPr>
        <p:spPr bwMode="blackWhite">
          <a:xfrm>
            <a:off x="669863" y="2698133"/>
            <a:ext cx="1703388" cy="17033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7198">
              <a:ea typeface="微软雅黑" panose="020B0503020204020204" pitchFamily="34" charset="-122"/>
            </a:endParaRPr>
          </a:p>
        </p:txBody>
      </p:sp>
      <p:cxnSp>
        <p:nvCxnSpPr>
          <p:cNvPr id="9" name="原创设计师QQ598969553      _8"/>
          <p:cNvCxnSpPr/>
          <p:nvPr/>
        </p:nvCxnSpPr>
        <p:spPr>
          <a:xfrm>
            <a:off x="2734868" y="2399680"/>
            <a:ext cx="0" cy="0"/>
          </a:xfrm>
          <a:prstGeom prst="line">
            <a:avLst/>
          </a:prstGeom>
          <a:ln w="19050">
            <a:solidFill>
              <a:srgbClr val="F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原创设计师QQ598969553      _15"/>
          <p:cNvGrpSpPr/>
          <p:nvPr/>
        </p:nvGrpSpPr>
        <p:grpSpPr>
          <a:xfrm>
            <a:off x="864479" y="2887824"/>
            <a:ext cx="1321797" cy="1321797"/>
            <a:chOff x="1360492" y="2870770"/>
            <a:chExt cx="1762804" cy="1762804"/>
          </a:xfrm>
        </p:grpSpPr>
        <p:sp>
          <p:nvSpPr>
            <p:cNvPr id="17" name="椭圆 16"/>
            <p:cNvSpPr/>
            <p:nvPr/>
          </p:nvSpPr>
          <p:spPr>
            <a:xfrm>
              <a:off x="1360492" y="2870770"/>
              <a:ext cx="1762804" cy="1762804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07155" y="3433167"/>
              <a:ext cx="1582994" cy="6156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  <a:sym typeface="微软雅黑" pitchFamily="34" charset="-122"/>
                </a:rPr>
                <a:t>微信群</a:t>
              </a:r>
              <a:endParaRPr lang="zh-CN" altLang="en-US" sz="2400" b="1" dirty="0">
                <a:solidFill>
                  <a:schemeClr val="bg1"/>
                </a:solidFill>
                <a:latin typeface="+mn-ea"/>
                <a:sym typeface="微软雅黑" pitchFamily="34" charset="-122"/>
              </a:endParaRPr>
            </a:p>
          </p:txBody>
        </p:sp>
      </p:grpSp>
      <p:sp>
        <p:nvSpPr>
          <p:cNvPr id="22" name="左中括号 21"/>
          <p:cNvSpPr/>
          <p:nvPr/>
        </p:nvSpPr>
        <p:spPr>
          <a:xfrm>
            <a:off x="2980325" y="1799185"/>
            <a:ext cx="134471" cy="349013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8" idx="6"/>
            <a:endCxn id="22" idx="1"/>
          </p:cNvCxnSpPr>
          <p:nvPr/>
        </p:nvCxnSpPr>
        <p:spPr>
          <a:xfrm flipV="1">
            <a:off x="2373251" y="3544250"/>
            <a:ext cx="607074" cy="5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3431186" y="2641599"/>
            <a:ext cx="5887626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3451311" y="4261264"/>
            <a:ext cx="5867501" cy="13699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3499608" y="5505163"/>
            <a:ext cx="5751969" cy="27398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350504" y="2988061"/>
            <a:ext cx="55734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拉新人：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将各区域未参加培训以及已值守企业拉入群中，对全国垃圾焚烧企业做到服务全覆盖。（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28</a:t>
            </a:r>
            <a:r>
              <a:rPr lang="zh-CN" altLang="en-US" dirty="0" smtClean="0"/>
              <a:t>日前完成）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3335873" y="1365681"/>
            <a:ext cx="59157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做服务：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面向企业问题答疑，建立环保专家形象。要求：</a:t>
            </a:r>
            <a:r>
              <a:rPr lang="en-US" altLang="zh-CN" dirty="0" smtClean="0">
                <a:latin typeface="+mn-ea"/>
              </a:rPr>
              <a:t>24</a:t>
            </a:r>
            <a:r>
              <a:rPr lang="zh-CN" altLang="en-US" dirty="0" smtClean="0">
                <a:latin typeface="+mn-ea"/>
              </a:rPr>
              <a:t>小内答复企业。</a:t>
            </a:r>
            <a:endParaRPr lang="zh-CN" altLang="en-US" dirty="0"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77398" y="4589322"/>
            <a:ext cx="5473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加好友：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流量企业转化为目标客户，进行产品推广。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2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 txBox="1">
            <a:spLocks/>
          </p:cNvSpPr>
          <p:nvPr/>
        </p:nvSpPr>
        <p:spPr>
          <a:xfrm>
            <a:off x="415094" y="239845"/>
            <a:ext cx="7335029" cy="578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latin typeface="+mn-ea"/>
                <a:ea typeface="+mn-ea"/>
              </a:rPr>
              <a:t>2.3  </a:t>
            </a:r>
            <a:r>
              <a:rPr lang="zh-CN" altLang="en-US" sz="2400" dirty="0" smtClean="0">
                <a:latin typeface="+mn-ea"/>
                <a:ea typeface="+mn-ea"/>
              </a:rPr>
              <a:t>推广工作计划</a:t>
            </a:r>
            <a:r>
              <a:rPr lang="en-US" altLang="zh-CN" sz="2400" dirty="0" smtClean="0">
                <a:latin typeface="+mn-ea"/>
                <a:ea typeface="+mn-ea"/>
              </a:rPr>
              <a:t>——</a:t>
            </a:r>
            <a:r>
              <a:rPr lang="zh-CN" altLang="en-US" sz="2400" dirty="0" smtClean="0">
                <a:latin typeface="+mn-ea"/>
                <a:ea typeface="+mn-ea"/>
              </a:rPr>
              <a:t>任务分配</a:t>
            </a:r>
            <a:endParaRPr lang="zh-CN" altLang="en-US" sz="2400" dirty="0">
              <a:latin typeface="+mn-ea"/>
              <a:ea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09844"/>
              </p:ext>
            </p:extLst>
          </p:nvPr>
        </p:nvGraphicFramePr>
        <p:xfrm>
          <a:off x="228599" y="1008525"/>
          <a:ext cx="11470342" cy="526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366"/>
                <a:gridCol w="847164"/>
                <a:gridCol w="1062318"/>
                <a:gridCol w="900953"/>
                <a:gridCol w="1196788"/>
                <a:gridCol w="1640541"/>
                <a:gridCol w="1452283"/>
                <a:gridCol w="1664316"/>
                <a:gridCol w="1401613"/>
              </a:tblGrid>
              <a:tr h="645463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大区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总基数</a:t>
                      </a:r>
                      <a:endParaRPr lang="zh-CN" altLang="en-US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正在审批</a:t>
                      </a:r>
                      <a:endParaRPr lang="zh-CN" altLang="en-US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已签约</a:t>
                      </a:r>
                      <a:endParaRPr lang="zh-CN" altLang="en-US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目前产品</a:t>
                      </a:r>
                      <a:endParaRPr lang="en-US" altLang="zh-CN" sz="1800" b="1" i="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覆盖率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 smtClean="0">
                          <a:effectLst/>
                          <a:latin typeface="+mn-ea"/>
                          <a:ea typeface="+mn-ea"/>
                        </a:rPr>
                        <a:t>产品覆盖</a:t>
                      </a:r>
                      <a:r>
                        <a:rPr lang="en-US" altLang="zh-CN" sz="1800" b="1" u="none" strike="noStrike" dirty="0" smtClean="0">
                          <a:effectLst/>
                          <a:latin typeface="+mn-ea"/>
                          <a:ea typeface="+mn-ea"/>
                        </a:rPr>
                        <a:t>30%</a:t>
                      </a:r>
                    </a:p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日前）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产品覆盖</a:t>
                      </a:r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60%</a:t>
                      </a:r>
                    </a:p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3-5</a:t>
                      </a:r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月）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产品覆盖</a:t>
                      </a:r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90%</a:t>
                      </a:r>
                    </a:p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月）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总任务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辽吉黑蒙</a:t>
                      </a:r>
                      <a:endParaRPr lang="zh-CN" altLang="en-US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>
                          <a:effectLst/>
                          <a:latin typeface="+mn-ea"/>
                          <a:ea typeface="+mn-ea"/>
                        </a:rPr>
                        <a:t>浙闽赣</a:t>
                      </a:r>
                      <a:endParaRPr lang="zh-CN" altLang="en-US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73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66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苏皖沪</a:t>
                      </a:r>
                      <a:endParaRPr lang="zh-CN" altLang="en-US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 smtClean="0">
                          <a:effectLst/>
                          <a:latin typeface="+mn-ea"/>
                          <a:ea typeface="+mn-ea"/>
                        </a:rPr>
                        <a:t>72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64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>
                          <a:effectLst/>
                          <a:latin typeface="+mn-ea"/>
                          <a:ea typeface="+mn-ea"/>
                        </a:rPr>
                        <a:t>粤桂湘琼鄂</a:t>
                      </a:r>
                      <a:endParaRPr lang="zh-CN" altLang="en-US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60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54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>
                          <a:effectLst/>
                          <a:latin typeface="+mn-ea"/>
                          <a:ea typeface="+mn-ea"/>
                        </a:rPr>
                        <a:t>京津冀鲁</a:t>
                      </a:r>
                      <a:endParaRPr lang="zh-CN" altLang="en-US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70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63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>
                          <a:effectLst/>
                          <a:latin typeface="+mn-ea"/>
                          <a:ea typeface="+mn-ea"/>
                        </a:rPr>
                        <a:t>川云贵渝</a:t>
                      </a:r>
                      <a:endParaRPr lang="zh-CN" altLang="en-US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38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宁青甘新</a:t>
                      </a:r>
                      <a:endParaRPr lang="zh-CN" altLang="en-US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>
                          <a:effectLst/>
                          <a:latin typeface="+mn-ea"/>
                          <a:ea typeface="+mn-ea"/>
                        </a:rPr>
                        <a:t>晋豫陕</a:t>
                      </a:r>
                      <a:endParaRPr lang="zh-CN" altLang="en-US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136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>
                          <a:effectLst/>
                          <a:latin typeface="+mn-ea"/>
                          <a:ea typeface="+mn-ea"/>
                        </a:rPr>
                        <a:t>合计</a:t>
                      </a:r>
                      <a:endParaRPr lang="zh-CN" altLang="en-US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 smtClean="0">
                          <a:effectLst/>
                          <a:latin typeface="+mn-ea"/>
                          <a:ea typeface="+mn-ea"/>
                        </a:rPr>
                        <a:t>354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en-US" altLang="zh-CN" sz="18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55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103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n-ea"/>
                          <a:ea typeface="+mn-ea"/>
                        </a:rPr>
                        <a:t>110</a:t>
                      </a:r>
                      <a:endParaRPr lang="en-US" altLang="zh-CN" sz="1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318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 txBox="1">
            <a:spLocks/>
          </p:cNvSpPr>
          <p:nvPr/>
        </p:nvSpPr>
        <p:spPr>
          <a:xfrm>
            <a:off x="415094" y="239845"/>
            <a:ext cx="7335029" cy="578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latin typeface="+mn-ea"/>
                <a:ea typeface="+mn-ea"/>
              </a:rPr>
              <a:t>2.4  </a:t>
            </a:r>
            <a:r>
              <a:rPr lang="zh-CN" altLang="en-US" sz="2400" dirty="0" smtClean="0">
                <a:latin typeface="+mn-ea"/>
                <a:ea typeface="+mn-ea"/>
              </a:rPr>
              <a:t>推广工作计划</a:t>
            </a:r>
            <a:r>
              <a:rPr lang="en-US" altLang="zh-CN" sz="2400" dirty="0" smtClean="0">
                <a:latin typeface="+mn-ea"/>
                <a:ea typeface="+mn-ea"/>
              </a:rPr>
              <a:t>——</a:t>
            </a:r>
            <a:r>
              <a:rPr lang="zh-CN" altLang="en-US" sz="2400" dirty="0" smtClean="0">
                <a:latin typeface="+mn-ea"/>
                <a:ea typeface="+mn-ea"/>
              </a:rPr>
              <a:t>推广渠道及节奏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6" name="îṡlïďé">
            <a:extLst>
              <a:ext uri="{FF2B5EF4-FFF2-40B4-BE49-F238E27FC236}">
                <a16:creationId xmlns="" xmlns:a16="http://schemas.microsoft.com/office/drawing/2014/main" id="{A521BB1E-63B4-4A52-9D31-102FD6A27AA1}"/>
              </a:ext>
            </a:extLst>
          </p:cNvPr>
          <p:cNvSpPr/>
          <p:nvPr/>
        </p:nvSpPr>
        <p:spPr>
          <a:xfrm>
            <a:off x="1045844" y="1631021"/>
            <a:ext cx="1082420" cy="958796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7" name="îṡlïďé">
            <a:extLst>
              <a:ext uri="{FF2B5EF4-FFF2-40B4-BE49-F238E27FC236}">
                <a16:creationId xmlns="" xmlns:a16="http://schemas.microsoft.com/office/drawing/2014/main" id="{A521BB1E-63B4-4A52-9D31-102FD6A27AA1}"/>
              </a:ext>
            </a:extLst>
          </p:cNvPr>
          <p:cNvSpPr/>
          <p:nvPr/>
        </p:nvSpPr>
        <p:spPr>
          <a:xfrm>
            <a:off x="1070666" y="3901180"/>
            <a:ext cx="1082420" cy="958796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2567872" y="2687958"/>
            <a:ext cx="6724047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514084" y="1365681"/>
            <a:ext cx="6414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线上推广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环保云客服每日垃圾焚烧企业沟通量</a:t>
            </a:r>
            <a:r>
              <a:rPr lang="en-US" altLang="zh-CN" dirty="0" smtClean="0">
                <a:latin typeface="+mn-ea"/>
              </a:rPr>
              <a:t>30</a:t>
            </a:r>
            <a:r>
              <a:rPr lang="zh-CN" altLang="en-US" dirty="0" smtClean="0">
                <a:latin typeface="+mn-ea"/>
              </a:rPr>
              <a:t>家左右，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进行一句话精准营销，尝试线上推广，同时扩大产品影响力！</a:t>
            </a:r>
            <a:endParaRPr lang="zh-CN" altLang="en-US" dirty="0">
              <a:latin typeface="+mn-ea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F18BC606-FD28-44B0-BF84-3CA9E046E76B}"/>
              </a:ext>
            </a:extLst>
          </p:cNvPr>
          <p:cNvCxnSpPr/>
          <p:nvPr/>
        </p:nvCxnSpPr>
        <p:spPr>
          <a:xfrm>
            <a:off x="2572355" y="5906279"/>
            <a:ext cx="6724047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518567" y="3602366"/>
            <a:ext cx="729778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线下推广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进度安排：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第一</a:t>
            </a:r>
            <a:r>
              <a:rPr lang="zh-CN" altLang="en-US" dirty="0" smtClean="0">
                <a:latin typeface="+mn-ea"/>
              </a:rPr>
              <a:t>阶段：产品宣传月（</a:t>
            </a:r>
            <a:r>
              <a:rPr lang="en-US" altLang="zh-CN" dirty="0" smtClean="0">
                <a:latin typeface="+mn-ea"/>
              </a:rPr>
              <a:t>3</a:t>
            </a:r>
            <a:r>
              <a:rPr lang="zh-CN" altLang="en-US" dirty="0" smtClean="0">
                <a:latin typeface="+mn-ea"/>
              </a:rPr>
              <a:t>月</a:t>
            </a:r>
            <a:r>
              <a:rPr lang="en-US" altLang="zh-CN" dirty="0" smtClean="0">
                <a:latin typeface="+mn-ea"/>
              </a:rPr>
              <a:t>15</a:t>
            </a:r>
            <a:r>
              <a:rPr lang="zh-CN" altLang="en-US" dirty="0" smtClean="0">
                <a:latin typeface="+mn-ea"/>
              </a:rPr>
              <a:t>日前）：完成整体产品覆盖率</a:t>
            </a:r>
            <a:r>
              <a:rPr lang="en-US" altLang="zh-CN" dirty="0" smtClean="0">
                <a:latin typeface="+mn-ea"/>
              </a:rPr>
              <a:t>30%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第二</a:t>
            </a:r>
            <a:r>
              <a:rPr lang="zh-CN" altLang="en-US" dirty="0" smtClean="0">
                <a:latin typeface="+mn-ea"/>
              </a:rPr>
              <a:t>阶段：流量转化期（</a:t>
            </a:r>
            <a:r>
              <a:rPr lang="en-US" altLang="zh-CN" dirty="0" smtClean="0">
                <a:latin typeface="+mn-ea"/>
              </a:rPr>
              <a:t>3-5</a:t>
            </a:r>
            <a:r>
              <a:rPr lang="zh-CN" altLang="en-US" dirty="0" smtClean="0">
                <a:latin typeface="+mn-ea"/>
              </a:rPr>
              <a:t>月）：</a:t>
            </a:r>
            <a:r>
              <a:rPr lang="zh-CN" altLang="en-US" dirty="0">
                <a:latin typeface="+mn-ea"/>
              </a:rPr>
              <a:t>完成整体产品</a:t>
            </a:r>
            <a:r>
              <a:rPr lang="zh-CN" altLang="en-US" dirty="0" smtClean="0">
                <a:latin typeface="+mn-ea"/>
              </a:rPr>
              <a:t>覆盖率</a:t>
            </a:r>
            <a:r>
              <a:rPr lang="en-US" altLang="zh-CN" dirty="0" smtClean="0">
                <a:latin typeface="+mn-ea"/>
              </a:rPr>
              <a:t>60%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第三</a:t>
            </a:r>
            <a:r>
              <a:rPr lang="zh-CN" altLang="en-US" dirty="0" smtClean="0">
                <a:latin typeface="+mn-ea"/>
              </a:rPr>
              <a:t>阶段：企业攻坚战（</a:t>
            </a:r>
            <a:r>
              <a:rPr lang="en-US" altLang="zh-CN" dirty="0" smtClean="0">
                <a:latin typeface="+mn-ea"/>
              </a:rPr>
              <a:t>6</a:t>
            </a:r>
            <a:r>
              <a:rPr lang="zh-CN" altLang="en-US" dirty="0">
                <a:latin typeface="+mn-ea"/>
              </a:rPr>
              <a:t>月</a:t>
            </a:r>
            <a:r>
              <a:rPr lang="zh-CN" altLang="en-US" dirty="0" smtClean="0">
                <a:latin typeface="+mn-ea"/>
              </a:rPr>
              <a:t>）：完成</a:t>
            </a:r>
            <a:r>
              <a:rPr lang="zh-CN" altLang="en-US" dirty="0">
                <a:latin typeface="+mn-ea"/>
              </a:rPr>
              <a:t>整体产品</a:t>
            </a:r>
            <a:r>
              <a:rPr lang="zh-CN" altLang="en-US" dirty="0" smtClean="0">
                <a:latin typeface="+mn-ea"/>
              </a:rPr>
              <a:t>覆盖率</a:t>
            </a:r>
            <a:r>
              <a:rPr lang="en-US" altLang="zh-CN" dirty="0" smtClean="0">
                <a:latin typeface="+mn-ea"/>
              </a:rPr>
              <a:t>90%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54787" y="857883"/>
            <a:ext cx="2213473" cy="77313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+mn-ea"/>
              </a:rPr>
              <a:t>占领</a:t>
            </a:r>
            <a:r>
              <a:rPr lang="en-US" altLang="zh-CN" sz="2400" b="1" dirty="0" smtClean="0">
                <a:latin typeface="+mn-ea"/>
              </a:rPr>
              <a:t>318</a:t>
            </a:r>
            <a:r>
              <a:rPr lang="zh-CN" altLang="en-US" sz="2400" b="1" dirty="0">
                <a:latin typeface="+mn-ea"/>
              </a:rPr>
              <a:t>高地</a:t>
            </a:r>
          </a:p>
        </p:txBody>
      </p:sp>
    </p:spTree>
    <p:extLst>
      <p:ext uri="{BB962C8B-B14F-4D97-AF65-F5344CB8AC3E}">
        <p14:creationId xmlns:p14="http://schemas.microsoft.com/office/powerpoint/2010/main" val="25943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008EED9E-B562-44F3-8EC3-B357EE21882D}"/>
              </a:ext>
            </a:extLst>
          </p:cNvPr>
          <p:cNvSpPr txBox="1">
            <a:spLocks/>
          </p:cNvSpPr>
          <p:nvPr/>
        </p:nvSpPr>
        <p:spPr>
          <a:xfrm>
            <a:off x="415094" y="239845"/>
            <a:ext cx="7335029" cy="578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latin typeface="+mn-ea"/>
                <a:ea typeface="+mn-ea"/>
              </a:rPr>
              <a:t>2.5  </a:t>
            </a:r>
            <a:r>
              <a:rPr lang="zh-CN" altLang="en-US" sz="2400" dirty="0" smtClean="0">
                <a:latin typeface="+mn-ea"/>
                <a:ea typeface="+mn-ea"/>
              </a:rPr>
              <a:t>推广工作计划</a:t>
            </a:r>
            <a:r>
              <a:rPr lang="en-US" altLang="zh-CN" sz="2400" dirty="0" smtClean="0">
                <a:latin typeface="+mn-ea"/>
                <a:ea typeface="+mn-ea"/>
              </a:rPr>
              <a:t>——</a:t>
            </a:r>
            <a:r>
              <a:rPr lang="zh-CN" altLang="en-US" sz="2400" dirty="0" smtClean="0">
                <a:latin typeface="+mn-ea"/>
                <a:ea typeface="+mn-ea"/>
              </a:rPr>
              <a:t>推广动作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063" y="1015742"/>
            <a:ext cx="10668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产品宣传月</a:t>
            </a:r>
            <a:endParaRPr lang="en-US" altLang="zh-CN" sz="32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）消耗存量客户；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）利用软文、宣传进行推广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3</a:t>
            </a:r>
            <a:r>
              <a:rPr lang="zh-CN" altLang="en-US" sz="2400" dirty="0" smtClean="0">
                <a:latin typeface="+mn-ea"/>
              </a:rPr>
              <a:t>）拉新人：联系未入群的企业加好友，再加微信群（</a:t>
            </a:r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月</a:t>
            </a:r>
            <a:r>
              <a:rPr lang="en-US" altLang="zh-CN" sz="2400" dirty="0" smtClean="0">
                <a:latin typeface="+mn-ea"/>
              </a:rPr>
              <a:t>28</a:t>
            </a:r>
            <a:r>
              <a:rPr lang="zh-CN" altLang="en-US" sz="2400" dirty="0" smtClean="0">
                <a:latin typeface="+mn-ea"/>
              </a:rPr>
              <a:t>日前）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4</a:t>
            </a:r>
            <a:r>
              <a:rPr lang="zh-CN" altLang="en-US" sz="2400" dirty="0" smtClean="0">
                <a:latin typeface="+mn-ea"/>
              </a:rPr>
              <a:t>）将产品宣传册发送至垃圾焚烧企业，建立产品影响力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5</a:t>
            </a:r>
            <a:r>
              <a:rPr lang="zh-CN" altLang="en-US" sz="2400" dirty="0" smtClean="0">
                <a:latin typeface="+mn-ea"/>
              </a:rPr>
              <a:t>）线上环保云推广转化</a:t>
            </a:r>
            <a:endParaRPr lang="en-US" altLang="zh-CN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05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48706f29-9ca0-418e-876d-de7b156ca083"/>
</p:tagLst>
</file>

<file path=ppt/theme/theme1.xml><?xml version="1.0" encoding="utf-8"?>
<a:theme xmlns:a="http://schemas.openxmlformats.org/drawingml/2006/main" name="主题5">
  <a:themeElements>
    <a:clrScheme name="自定义 1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AD9"/>
      </a:accent1>
      <a:accent2>
        <a:srgbClr val="0091BA"/>
      </a:accent2>
      <a:accent3>
        <a:srgbClr val="5F3488"/>
      </a:accent3>
      <a:accent4>
        <a:srgbClr val="B1348E"/>
      </a:accent4>
      <a:accent5>
        <a:srgbClr val="BF4B97"/>
      </a:accent5>
      <a:accent6>
        <a:srgbClr val="6880BA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">
    <a:dk1>
      <a:srgbClr val="000000"/>
    </a:dk1>
    <a:lt1>
      <a:srgbClr val="FFFFFF"/>
    </a:lt1>
    <a:dk2>
      <a:srgbClr val="778495"/>
    </a:dk2>
    <a:lt2>
      <a:srgbClr val="F0F0F0"/>
    </a:lt2>
    <a:accent1>
      <a:srgbClr val="009AD9"/>
    </a:accent1>
    <a:accent2>
      <a:srgbClr val="0091BA"/>
    </a:accent2>
    <a:accent3>
      <a:srgbClr val="5F3488"/>
    </a:accent3>
    <a:accent4>
      <a:srgbClr val="B1348E"/>
    </a:accent4>
    <a:accent5>
      <a:srgbClr val="BF4B97"/>
    </a:accent5>
    <a:accent6>
      <a:srgbClr val="6880BA"/>
    </a:accent6>
    <a:hlink>
      <a:srgbClr val="92278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18">
    <a:dk1>
      <a:srgbClr val="000000"/>
    </a:dk1>
    <a:lt1>
      <a:srgbClr val="FFFFFF"/>
    </a:lt1>
    <a:dk2>
      <a:srgbClr val="778495"/>
    </a:dk2>
    <a:lt2>
      <a:srgbClr val="F0F0F0"/>
    </a:lt2>
    <a:accent1>
      <a:srgbClr val="009AD9"/>
    </a:accent1>
    <a:accent2>
      <a:srgbClr val="0091BA"/>
    </a:accent2>
    <a:accent3>
      <a:srgbClr val="5F3488"/>
    </a:accent3>
    <a:accent4>
      <a:srgbClr val="B1348E"/>
    </a:accent4>
    <a:accent5>
      <a:srgbClr val="BF4B97"/>
    </a:accent5>
    <a:accent6>
      <a:srgbClr val="6880BA"/>
    </a:accent6>
    <a:hlink>
      <a:srgbClr val="92278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2722</TotalTime>
  <Words>1603</Words>
  <Application>Microsoft Office PowerPoint</Application>
  <PresentationFormat>自定义</PresentationFormat>
  <Paragraphs>323</Paragraphs>
  <Slides>16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主题5</vt:lpstr>
      <vt:lpstr>OfficePLUS</vt:lpstr>
      <vt:lpstr>2019全国垃圾焚烧企业推广攻坚战</vt:lpstr>
      <vt:lpstr>垃圾焚烧企业推广计划</vt:lpstr>
      <vt:lpstr>1. 1 推广攻坚团队构成</vt:lpstr>
      <vt:lpstr>1. 2 各小组职责划分</vt:lpstr>
      <vt:lpstr>2.1  推广工作计划</vt:lpstr>
      <vt:lpstr>2.2  推广工作计划——流量池运营管理（服务、影响）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产品推广保障支持</vt:lpstr>
      <vt:lpstr>1. 1 工作流程保障</vt:lpstr>
      <vt:lpstr>2. 1 沟通保障</vt:lpstr>
      <vt:lpstr>6. 1 培训保障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wangsa</cp:lastModifiedBy>
  <cp:revision>164</cp:revision>
  <cp:lastPrinted>2018-04-24T16:00:00Z</cp:lastPrinted>
  <dcterms:created xsi:type="dcterms:W3CDTF">2018-04-24T16:00:00Z</dcterms:created>
  <dcterms:modified xsi:type="dcterms:W3CDTF">2019-02-19T05:22:10Z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2018-10-31T09:15:22.6841095Z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